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7.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5.xml" ContentType="application/vnd.openxmlformats-officedocument.presentationml.tags+xml"/>
  <Override PartName="/ppt/notesSlides/notesSlide2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notesSlides/notesSlide27.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8.xml" ContentType="application/vnd.openxmlformats-officedocument.presentationml.notesSlide+xml"/>
  <Override PartName="/ppt/tags/tag89.xml" ContentType="application/vnd.openxmlformats-officedocument.presentationml.tags+xml"/>
  <Override PartName="/ppt/notesSlides/notesSlide29.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30.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31.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notesSlides/notesSlide32.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33.xml" ContentType="application/vnd.openxmlformats-officedocument.presentationml.notesSlide+xml"/>
  <Override PartName="/ppt/tags/tag311.xml" ContentType="application/vnd.openxmlformats-officedocument.presentationml.tags+xml"/>
  <Override PartName="/ppt/tags/tag312.xml" ContentType="application/vnd.openxmlformats-officedocument.presentationml.tags+xml"/>
  <Override PartName="/ppt/notesSlides/notesSlide34.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35.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notesSlides/notesSlide36.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notesSlides/notesSlide37.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38.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39.xml" ContentType="application/vnd.openxmlformats-officedocument.presentationml.notesSlide+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notesSlides/notesSlide40.xml" ContentType="application/vnd.openxmlformats-officedocument.presentationml.notesSlide+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41.xml" ContentType="application/vnd.openxmlformats-officedocument.presentationml.notesSlide+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42.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43.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44.xml" ContentType="application/vnd.openxmlformats-officedocument.presentationml.notesSlide+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45.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2" r:id="rId1"/>
    <p:sldMasterId id="2147483686" r:id="rId2"/>
    <p:sldMasterId id="2147483699" r:id="rId3"/>
    <p:sldMasterId id="2147483712" r:id="rId4"/>
    <p:sldMasterId id="2147483725" r:id="rId5"/>
    <p:sldMasterId id="2147483730" r:id="rId6"/>
  </p:sldMasterIdLst>
  <p:notesMasterIdLst>
    <p:notesMasterId r:id="rId120"/>
  </p:notesMasterIdLst>
  <p:sldIdLst>
    <p:sldId id="721" r:id="rId7"/>
    <p:sldId id="722" r:id="rId8"/>
    <p:sldId id="280" r:id="rId9"/>
    <p:sldId id="256" r:id="rId10"/>
    <p:sldId id="257" r:id="rId11"/>
    <p:sldId id="286" r:id="rId12"/>
    <p:sldId id="265" r:id="rId13"/>
    <p:sldId id="267" r:id="rId14"/>
    <p:sldId id="263" r:id="rId15"/>
    <p:sldId id="414" r:id="rId16"/>
    <p:sldId id="416" r:id="rId17"/>
    <p:sldId id="269" r:id="rId18"/>
    <p:sldId id="270" r:id="rId19"/>
    <p:sldId id="415" r:id="rId20"/>
    <p:sldId id="272" r:id="rId21"/>
    <p:sldId id="417" r:id="rId22"/>
    <p:sldId id="418" r:id="rId23"/>
    <p:sldId id="419" r:id="rId24"/>
    <p:sldId id="420" r:id="rId25"/>
    <p:sldId id="421" r:id="rId26"/>
    <p:sldId id="428" r:id="rId27"/>
    <p:sldId id="532" r:id="rId28"/>
    <p:sldId id="533" r:id="rId29"/>
    <p:sldId id="534" r:id="rId30"/>
    <p:sldId id="535" r:id="rId31"/>
    <p:sldId id="536" r:id="rId32"/>
    <p:sldId id="537" r:id="rId33"/>
    <p:sldId id="539" r:id="rId34"/>
    <p:sldId id="412" r:id="rId35"/>
    <p:sldId id="437" r:id="rId36"/>
    <p:sldId id="288" r:id="rId37"/>
    <p:sldId id="289" r:id="rId38"/>
    <p:sldId id="290" r:id="rId39"/>
    <p:sldId id="298" r:id="rId40"/>
    <p:sldId id="299" r:id="rId41"/>
    <p:sldId id="446" r:id="rId42"/>
    <p:sldId id="300" r:id="rId43"/>
    <p:sldId id="301" r:id="rId44"/>
    <p:sldId id="302" r:id="rId45"/>
    <p:sldId id="495" r:id="rId46"/>
    <p:sldId id="496" r:id="rId47"/>
    <p:sldId id="497" r:id="rId48"/>
    <p:sldId id="494" r:id="rId49"/>
    <p:sldId id="447" r:id="rId50"/>
    <p:sldId id="666" r:id="rId51"/>
    <p:sldId id="667" r:id="rId52"/>
    <p:sldId id="668" r:id="rId53"/>
    <p:sldId id="669" r:id="rId54"/>
    <p:sldId id="670" r:id="rId55"/>
    <p:sldId id="671" r:id="rId56"/>
    <p:sldId id="672" r:id="rId57"/>
    <p:sldId id="673" r:id="rId58"/>
    <p:sldId id="674" r:id="rId59"/>
    <p:sldId id="675" r:id="rId60"/>
    <p:sldId id="676" r:id="rId61"/>
    <p:sldId id="677" r:id="rId62"/>
    <p:sldId id="678" r:id="rId63"/>
    <p:sldId id="679" r:id="rId64"/>
    <p:sldId id="680" r:id="rId65"/>
    <p:sldId id="681" r:id="rId66"/>
    <p:sldId id="682" r:id="rId67"/>
    <p:sldId id="683" r:id="rId68"/>
    <p:sldId id="684" r:id="rId69"/>
    <p:sldId id="685" r:id="rId70"/>
    <p:sldId id="686" r:id="rId71"/>
    <p:sldId id="687" r:id="rId72"/>
    <p:sldId id="688" r:id="rId73"/>
    <p:sldId id="689" r:id="rId74"/>
    <p:sldId id="690" r:id="rId75"/>
    <p:sldId id="691" r:id="rId76"/>
    <p:sldId id="692" r:id="rId77"/>
    <p:sldId id="693" r:id="rId78"/>
    <p:sldId id="694" r:id="rId79"/>
    <p:sldId id="695" r:id="rId80"/>
    <p:sldId id="696" r:id="rId81"/>
    <p:sldId id="697" r:id="rId82"/>
    <p:sldId id="698" r:id="rId83"/>
    <p:sldId id="699" r:id="rId84"/>
    <p:sldId id="700" r:id="rId85"/>
    <p:sldId id="701" r:id="rId86"/>
    <p:sldId id="702" r:id="rId87"/>
    <p:sldId id="703" r:id="rId88"/>
    <p:sldId id="704" r:id="rId89"/>
    <p:sldId id="705" r:id="rId90"/>
    <p:sldId id="706" r:id="rId91"/>
    <p:sldId id="707" r:id="rId92"/>
    <p:sldId id="708" r:id="rId93"/>
    <p:sldId id="709" r:id="rId94"/>
    <p:sldId id="710" r:id="rId95"/>
    <p:sldId id="711" r:id="rId96"/>
    <p:sldId id="712" r:id="rId97"/>
    <p:sldId id="713" r:id="rId98"/>
    <p:sldId id="714" r:id="rId99"/>
    <p:sldId id="715" r:id="rId100"/>
    <p:sldId id="716" r:id="rId101"/>
    <p:sldId id="717" r:id="rId102"/>
    <p:sldId id="718" r:id="rId103"/>
    <p:sldId id="463" r:id="rId104"/>
    <p:sldId id="540" r:id="rId105"/>
    <p:sldId id="541" r:id="rId106"/>
    <p:sldId id="542" r:id="rId107"/>
    <p:sldId id="543" r:id="rId108"/>
    <p:sldId id="544" r:id="rId109"/>
    <p:sldId id="545" r:id="rId110"/>
    <p:sldId id="719" r:id="rId111"/>
    <p:sldId id="546" r:id="rId112"/>
    <p:sldId id="547" r:id="rId113"/>
    <p:sldId id="548" r:id="rId114"/>
    <p:sldId id="549" r:id="rId115"/>
    <p:sldId id="550" r:id="rId116"/>
    <p:sldId id="551" r:id="rId117"/>
    <p:sldId id="720" r:id="rId118"/>
    <p:sldId id="321" r:id="rId119"/>
  </p:sldIdLst>
  <p:sldSz cx="12192000" cy="6858000"/>
  <p:notesSz cx="6858000" cy="9144000"/>
  <p:custDataLst>
    <p:tags r:id="rId1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51" initials="8" lastIdx="2" clrIdx="0"/>
  <p:cmAuthor id="2" name="lenovo" initials="l"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40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viewProps" Target="view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ags" Target="tags/tag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64B0B8-64D6-4297-9157-36A6EBC70530}" type="datetimeFigureOut">
              <a:rPr lang="zh-CN" altLang="en-US" smtClean="0"/>
              <a:t>2023/6/12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F371F4-AE98-4D64-8005-80FE738FC72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25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672C434-8567-4407-B6F6-E087651574FD}" type="slidenum">
              <a:rPr lang="zh-CN" altLang="en-US" smtClean="0"/>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672C434-8567-4407-B6F6-E087651574FD}" type="slidenum">
              <a:rPr lang="zh-CN" altLang="en-US" smtClean="0"/>
              <a:t>45</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672C434-8567-4407-B6F6-E087651574FD}" type="slidenum">
              <a:rPr lang="zh-CN" altLang="en-US" smtClean="0"/>
              <a:t>46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672C434-8567-4407-B6F6-E087651574FD}"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672C434-8567-4407-B6F6-E087651574FD}" type="slidenum">
              <a:rPr lang="zh-CN" altLang="en-US" smtClean="0"/>
              <a:t>69</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672C434-8567-4407-B6F6-E087651574FD}" type="slidenum">
              <a:rPr lang="zh-CN" altLang="en-US" smtClean="0"/>
              <a:t>83</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672C434-8567-4407-B6F6-E087651574FD}" type="slidenum">
              <a:rPr lang="zh-CN" altLang="en-US" smtClean="0"/>
              <a:t>98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672C434-8567-4407-B6F6-E087651574FD}"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F371F4-AE98-4D64-8005-80FE738FC727}"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540EAA92-AB2C-4AD4-84BE-6C7D626C832F}" type="datetimeFigureOut">
              <a:rPr lang="zh-CN" altLang="en-US" smtClean="0"/>
              <a:t>2023/6/12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309461348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540EAA92-AB2C-4AD4-84BE-6C7D626C832F}" type="datetimeFigureOut">
              <a:rPr lang="zh-CN" altLang="en-US" smtClean="0"/>
              <a:t>2023/6/12</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9464483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D3103587-972B-4241-A131-D1C00F05A19E}" type="slidenum">
              <a:rPr lang="zh-CN" altLang="en-US" smtClean="0"/>
              <a:t>‹#›</a:t>
            </a:fld>
            <a:endParaRPr lang="zh-CN" altLang="en-US"/>
          </a:p>
        </p:txBody>
      </p:sp>
      <p:sp>
        <p:nvSpPr>
          <p:cNvPr id="7" name="日期占位符 1"/>
          <p:cNvSpPr>
            <a:spLocks noGrp="1"/>
          </p:cNvSpPr>
          <p:nvPr>
            <p:ph type="dt" idx="11"/>
          </p:nvPr>
        </p:nvSpPr>
        <p:spPr/>
        <p:txBody>
          <a:bodyPr/>
          <a:lstStyle/>
          <a:p>
            <a:fld id="{540EAA92-AB2C-4AD4-84BE-6C7D626C832F}" type="datetimeFigureOut">
              <a:rPr lang="zh-CN" altLang="en-US" smtClean="0"/>
              <a:t>2023/6/12</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227418720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41945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40EAA92-AB2C-4AD4-84BE-6C7D626C832F}" type="datetimeFigureOut">
              <a:rPr lang="zh-CN" altLang="en-US" smtClean="0"/>
              <a:t>2023/6/12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688803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1424086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996378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3916295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1206725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4254640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2698016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540EAA92-AB2C-4AD4-84BE-6C7D626C832F}" type="datetimeFigureOut">
              <a:rPr lang="zh-CN" altLang="en-US" smtClean="0"/>
              <a:t>2023/6/12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81473076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422308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21791584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481185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2585410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464208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9805563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1711757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1332723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2993108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1882668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540EAA92-AB2C-4AD4-84BE-6C7D626C832F}" type="datetimeFigureOut">
              <a:rPr lang="zh-CN" altLang="en-US" smtClean="0"/>
              <a:t>2023/6/12</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203999383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42480092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8678657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3250428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29238788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16189098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9915901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1710612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8677148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30047137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128338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fld id="{540EAA92-AB2C-4AD4-84BE-6C7D626C832F}" type="datetimeFigureOut">
              <a:rPr lang="zh-CN" altLang="en-US" smtClean="0"/>
              <a:t>2023/6/12</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236606153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23817598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36575812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2603680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24202380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22936738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3559305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8996799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26243575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2620305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099226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540EAA92-AB2C-4AD4-84BE-6C7D626C832F}" type="datetimeFigureOut">
              <a:rPr lang="zh-CN" altLang="en-US" smtClean="0"/>
              <a:t>2023/6/12</a:t>
            </a:fld>
            <a:endParaRPr lang="zh-CN" altLang="en-US"/>
          </a:p>
        </p:txBody>
      </p:sp>
      <p:sp>
        <p:nvSpPr>
          <p:cNvPr id="5" name="页脚占位符 3"/>
          <p:cNvSpPr>
            <a:spLocks noGrp="1"/>
          </p:cNvSpPr>
          <p:nvPr>
            <p:ph type="ftr" idx="11"/>
          </p:nvPr>
        </p:nvSpPr>
        <p:spPr/>
        <p:txBody>
          <a:bodyPr/>
          <a:lstStyle/>
          <a:p>
            <a:endParaRPr lang="zh-CN" altLang="en-US"/>
          </a:p>
        </p:txBody>
      </p:sp>
      <p:sp>
        <p:nvSpPr>
          <p:cNvPr id="6" name="灯片编号占位符 4"/>
          <p:cNvSpPr>
            <a:spLocks noGrp="1"/>
          </p:cNvSpPr>
          <p:nvPr>
            <p:ph type="sldNum" idx="12"/>
          </p:nvPr>
        </p:nvSpPr>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84685527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sz="2400"/>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3725111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16678630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22961180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4276325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232613972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422221119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144630618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2051235639"/>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208815241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424898293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540EAA92-AB2C-4AD4-84BE-6C7D626C832F}" type="datetimeFigureOut">
              <a:rPr lang="zh-CN" altLang="en-US" smtClean="0"/>
              <a:t>2023/6/12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2556368895"/>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209899296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3770417432"/>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412580911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352018032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48302399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904216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540EAA92-AB2C-4AD4-84BE-6C7D626C832F}" type="datetimeFigureOut">
              <a:rPr lang="zh-CN" altLang="en-US" smtClean="0"/>
              <a:t>2023/6/12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41452373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540EAA92-AB2C-4AD4-84BE-6C7D626C832F}" type="datetimeFigureOut">
              <a:rPr lang="zh-CN" altLang="en-US" smtClean="0"/>
              <a:t>2023/6/12</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106160864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540EAA92-AB2C-4AD4-84BE-6C7D626C832F}" type="datetimeFigureOut">
              <a:rPr lang="zh-CN" altLang="en-US" smtClean="0"/>
              <a:t>2023/6/12</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10284325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5">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540EAA92-AB2C-4AD4-84BE-6C7D626C832F}" type="datetimeFigureOut">
              <a:rPr lang="zh-CN" altLang="en-US" smtClean="0"/>
              <a:t>2023/6/12</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D3103587-972B-4241-A131-D1C00F05A19E}" type="slidenum">
              <a:rPr lang="zh-CN" altLang="en-US" smtClean="0"/>
              <a:t>‹#›</a:t>
            </a:fld>
            <a:endParaRPr lang="zh-CN" altLang="en-US"/>
          </a:p>
        </p:txBody>
      </p:sp>
    </p:spTree>
    <p:extLst>
      <p:ext uri="{BB962C8B-B14F-4D97-AF65-F5344CB8AC3E}">
        <p14:creationId xmlns:p14="http://schemas.microsoft.com/office/powerpoint/2010/main" val="13069847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85455121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414803104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38929671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sz="2400"/>
          </a:p>
        </p:txBody>
      </p:sp>
    </p:spTree>
    <p:extLst>
      <p:ext uri="{BB962C8B-B14F-4D97-AF65-F5344CB8AC3E}">
        <p14:creationId xmlns:p14="http://schemas.microsoft.com/office/powerpoint/2010/main" val="417381323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237361300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 Target="slide5.xml"/><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image" Target="../media/image20.png"/><Relationship Id="rId4" Type="http://schemas.openxmlformats.org/officeDocument/2006/relationships/slide" Target="slide7.xml"/><Relationship Id="rId9" Type="http://schemas.openxmlformats.org/officeDocument/2006/relationships/slide" Target="slide1.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notesSlide" Target="../notesSlides/notesSlide33.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233.png"/><Relationship Id="rId5" Type="http://schemas.openxmlformats.org/officeDocument/2006/relationships/image" Target="../media/image231.png"/><Relationship Id="rId4" Type="http://schemas.openxmlformats.org/officeDocument/2006/relationships/notesSlide" Target="../notesSlides/notesSlide34.xml"/></Relationships>
</file>

<file path=ppt/slides/_rels/slide102.xml.rels><?xml version="1.0" encoding="UTF-8" standalone="yes"?>
<Relationships xmlns="http://schemas.openxmlformats.org/package/2006/relationships"><Relationship Id="rId8" Type="http://schemas.openxmlformats.org/officeDocument/2006/relationships/notesSlide" Target="../notesSlides/notesSlide35.xml"/><Relationship Id="rId3" Type="http://schemas.openxmlformats.org/officeDocument/2006/relationships/tags" Target="../tags/tag315.xml"/><Relationship Id="rId7" Type="http://schemas.openxmlformats.org/officeDocument/2006/relationships/slideLayout" Target="../slideLayouts/slideLayout1.xml"/><Relationship Id="rId2" Type="http://schemas.openxmlformats.org/officeDocument/2006/relationships/tags" Target="../tags/tag314.xml"/><Relationship Id="rId1" Type="http://schemas.openxmlformats.org/officeDocument/2006/relationships/tags" Target="../tags/tag313.xml"/><Relationship Id="rId6" Type="http://schemas.openxmlformats.org/officeDocument/2006/relationships/tags" Target="../tags/tag318.xml"/><Relationship Id="rId5" Type="http://schemas.openxmlformats.org/officeDocument/2006/relationships/tags" Target="../tags/tag317.xml"/><Relationship Id="rId10" Type="http://schemas.openxmlformats.org/officeDocument/2006/relationships/image" Target="../media/image235.png"/><Relationship Id="rId4" Type="http://schemas.openxmlformats.org/officeDocument/2006/relationships/tags" Target="../tags/tag316.xml"/><Relationship Id="rId9" Type="http://schemas.openxmlformats.org/officeDocument/2006/relationships/image" Target="../media/image234.png"/></Relationships>
</file>

<file path=ppt/slides/_rels/slide103.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tags" Target="../tags/tag321.xml"/><Relationship Id="rId7" Type="http://schemas.openxmlformats.org/officeDocument/2006/relationships/image" Target="../media/image236.png"/><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notesSlide" Target="../notesSlides/notesSlide36.xml"/><Relationship Id="rId5" Type="http://schemas.openxmlformats.org/officeDocument/2006/relationships/slideLayout" Target="../slideLayouts/slideLayout1.xml"/><Relationship Id="rId4" Type="http://schemas.openxmlformats.org/officeDocument/2006/relationships/tags" Target="../tags/tag322.xml"/><Relationship Id="rId9" Type="http://schemas.openxmlformats.org/officeDocument/2006/relationships/image" Target="../media/image238.png"/></Relationships>
</file>

<file path=ppt/slides/_rels/slide104.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25.xml"/><Relationship Id="rId7" Type="http://schemas.openxmlformats.org/officeDocument/2006/relationships/tags" Target="../tags/tag329.xml"/><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tags" Target="../tags/tag328.xml"/><Relationship Id="rId11" Type="http://schemas.openxmlformats.org/officeDocument/2006/relationships/image" Target="../media/image240.png"/><Relationship Id="rId5" Type="http://schemas.openxmlformats.org/officeDocument/2006/relationships/tags" Target="../tags/tag327.xml"/><Relationship Id="rId10" Type="http://schemas.openxmlformats.org/officeDocument/2006/relationships/image" Target="../media/image239.png"/><Relationship Id="rId4" Type="http://schemas.openxmlformats.org/officeDocument/2006/relationships/tags" Target="../tags/tag326.xml"/><Relationship Id="rId9" Type="http://schemas.openxmlformats.org/officeDocument/2006/relationships/notesSlide" Target="../notesSlides/notesSlide37.xml"/></Relationships>
</file>

<file path=ppt/slides/_rels/slide105.xml.rels><?xml version="1.0" encoding="UTF-8" standalone="yes"?>
<Relationships xmlns="http://schemas.openxmlformats.org/package/2006/relationships"><Relationship Id="rId3" Type="http://schemas.openxmlformats.org/officeDocument/2006/relationships/tags" Target="../tags/tag332.xml"/><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241.png"/><Relationship Id="rId5" Type="http://schemas.openxmlformats.org/officeDocument/2006/relationships/notesSlide" Target="../notesSlides/notesSlide38.xml"/><Relationship Id="rId4"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8" Type="http://schemas.openxmlformats.org/officeDocument/2006/relationships/tags" Target="../tags/tag340.xml"/><Relationship Id="rId3" Type="http://schemas.openxmlformats.org/officeDocument/2006/relationships/tags" Target="../tags/tag335.xml"/><Relationship Id="rId7" Type="http://schemas.openxmlformats.org/officeDocument/2006/relationships/tags" Target="../tags/tag339.xml"/><Relationship Id="rId12" Type="http://schemas.openxmlformats.org/officeDocument/2006/relationships/image" Target="../media/image240.png"/><Relationship Id="rId2" Type="http://schemas.openxmlformats.org/officeDocument/2006/relationships/tags" Target="../tags/tag334.xml"/><Relationship Id="rId1" Type="http://schemas.openxmlformats.org/officeDocument/2006/relationships/tags" Target="../tags/tag333.xml"/><Relationship Id="rId6" Type="http://schemas.openxmlformats.org/officeDocument/2006/relationships/tags" Target="../tags/tag338.xml"/><Relationship Id="rId11" Type="http://schemas.openxmlformats.org/officeDocument/2006/relationships/image" Target="../media/image242.png"/><Relationship Id="rId5" Type="http://schemas.openxmlformats.org/officeDocument/2006/relationships/tags" Target="../tags/tag337.xml"/><Relationship Id="rId10" Type="http://schemas.openxmlformats.org/officeDocument/2006/relationships/notesSlide" Target="../notesSlides/notesSlide39.xml"/><Relationship Id="rId4" Type="http://schemas.openxmlformats.org/officeDocument/2006/relationships/tags" Target="../tags/tag336.xml"/><Relationship Id="rId9"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tags" Target="../tags/tag343.xml"/><Relationship Id="rId7" Type="http://schemas.openxmlformats.org/officeDocument/2006/relationships/notesSlide" Target="../notesSlides/notesSlide40.xml"/><Relationship Id="rId2" Type="http://schemas.openxmlformats.org/officeDocument/2006/relationships/tags" Target="../tags/tag342.xml"/><Relationship Id="rId1" Type="http://schemas.openxmlformats.org/officeDocument/2006/relationships/tags" Target="../tags/tag341.xml"/><Relationship Id="rId6" Type="http://schemas.openxmlformats.org/officeDocument/2006/relationships/slideLayout" Target="../slideLayouts/slideLayout1.xml"/><Relationship Id="rId5" Type="http://schemas.openxmlformats.org/officeDocument/2006/relationships/tags" Target="../tags/tag345.xml"/><Relationship Id="rId4" Type="http://schemas.openxmlformats.org/officeDocument/2006/relationships/tags" Target="../tags/tag344.xml"/><Relationship Id="rId9" Type="http://schemas.openxmlformats.org/officeDocument/2006/relationships/image" Target="../media/image243.png"/></Relationships>
</file>

<file path=ppt/slides/_rels/slide108.xml.rels><?xml version="1.0" encoding="UTF-8" standalone="yes"?>
<Relationships xmlns="http://schemas.openxmlformats.org/package/2006/relationships"><Relationship Id="rId8" Type="http://schemas.openxmlformats.org/officeDocument/2006/relationships/tags" Target="../tags/tag353.xml"/><Relationship Id="rId13" Type="http://schemas.openxmlformats.org/officeDocument/2006/relationships/tags" Target="../tags/tag358.xml"/><Relationship Id="rId18" Type="http://schemas.openxmlformats.org/officeDocument/2006/relationships/image" Target="../media/image245.png"/><Relationship Id="rId3" Type="http://schemas.openxmlformats.org/officeDocument/2006/relationships/tags" Target="../tags/tag348.xml"/><Relationship Id="rId7" Type="http://schemas.openxmlformats.org/officeDocument/2006/relationships/tags" Target="../tags/tag352.xml"/><Relationship Id="rId12" Type="http://schemas.openxmlformats.org/officeDocument/2006/relationships/tags" Target="../tags/tag357.xml"/><Relationship Id="rId17" Type="http://schemas.openxmlformats.org/officeDocument/2006/relationships/image" Target="../media/image244.png"/><Relationship Id="rId2" Type="http://schemas.openxmlformats.org/officeDocument/2006/relationships/tags" Target="../tags/tag347.xml"/><Relationship Id="rId16" Type="http://schemas.openxmlformats.org/officeDocument/2006/relationships/notesSlide" Target="../notesSlides/notesSlide41.xml"/><Relationship Id="rId1" Type="http://schemas.openxmlformats.org/officeDocument/2006/relationships/tags" Target="../tags/tag346.xml"/><Relationship Id="rId6" Type="http://schemas.openxmlformats.org/officeDocument/2006/relationships/tags" Target="../tags/tag351.xml"/><Relationship Id="rId11" Type="http://schemas.openxmlformats.org/officeDocument/2006/relationships/tags" Target="../tags/tag356.xml"/><Relationship Id="rId5" Type="http://schemas.openxmlformats.org/officeDocument/2006/relationships/tags" Target="../tags/tag350.xml"/><Relationship Id="rId15" Type="http://schemas.openxmlformats.org/officeDocument/2006/relationships/slideLayout" Target="../slideLayouts/slideLayout1.xml"/><Relationship Id="rId10" Type="http://schemas.openxmlformats.org/officeDocument/2006/relationships/tags" Target="../tags/tag355.xml"/><Relationship Id="rId4" Type="http://schemas.openxmlformats.org/officeDocument/2006/relationships/tags" Target="../tags/tag349.xml"/><Relationship Id="rId9" Type="http://schemas.openxmlformats.org/officeDocument/2006/relationships/tags" Target="../tags/tag354.xml"/><Relationship Id="rId14" Type="http://schemas.openxmlformats.org/officeDocument/2006/relationships/tags" Target="../tags/tag359.xml"/></Relationships>
</file>

<file path=ppt/slides/_rels/slide109.xml.rels><?xml version="1.0" encoding="UTF-8" standalone="yes"?>
<Relationships xmlns="http://schemas.openxmlformats.org/package/2006/relationships"><Relationship Id="rId8" Type="http://schemas.openxmlformats.org/officeDocument/2006/relationships/tags" Target="../tags/tag367.xml"/><Relationship Id="rId13" Type="http://schemas.openxmlformats.org/officeDocument/2006/relationships/notesSlide" Target="../notesSlides/notesSlide42.xml"/><Relationship Id="rId3" Type="http://schemas.openxmlformats.org/officeDocument/2006/relationships/tags" Target="../tags/tag362.xml"/><Relationship Id="rId7" Type="http://schemas.openxmlformats.org/officeDocument/2006/relationships/tags" Target="../tags/tag366.xml"/><Relationship Id="rId12" Type="http://schemas.openxmlformats.org/officeDocument/2006/relationships/slideLayout" Target="../slideLayouts/slideLayout1.xml"/><Relationship Id="rId2" Type="http://schemas.openxmlformats.org/officeDocument/2006/relationships/tags" Target="../tags/tag361.xml"/><Relationship Id="rId16" Type="http://schemas.openxmlformats.org/officeDocument/2006/relationships/image" Target="../media/image247.png"/><Relationship Id="rId1" Type="http://schemas.openxmlformats.org/officeDocument/2006/relationships/tags" Target="../tags/tag360.xml"/><Relationship Id="rId6" Type="http://schemas.openxmlformats.org/officeDocument/2006/relationships/tags" Target="../tags/tag365.xml"/><Relationship Id="rId11" Type="http://schemas.openxmlformats.org/officeDocument/2006/relationships/tags" Target="../tags/tag370.xml"/><Relationship Id="rId5" Type="http://schemas.openxmlformats.org/officeDocument/2006/relationships/tags" Target="../tags/tag364.xml"/><Relationship Id="rId15" Type="http://schemas.openxmlformats.org/officeDocument/2006/relationships/image" Target="../media/image246.png"/><Relationship Id="rId10" Type="http://schemas.openxmlformats.org/officeDocument/2006/relationships/tags" Target="../tags/tag369.xml"/><Relationship Id="rId4" Type="http://schemas.openxmlformats.org/officeDocument/2006/relationships/tags" Target="../tags/tag363.xml"/><Relationship Id="rId9" Type="http://schemas.openxmlformats.org/officeDocument/2006/relationships/tags" Target="../tags/tag368.xml"/><Relationship Id="rId14" Type="http://schemas.openxmlformats.org/officeDocument/2006/relationships/image" Target="../media/image245.pn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 Target="slide5.xml"/><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slide" Target="slide14.xml"/><Relationship Id="rId5" Type="http://schemas.openxmlformats.org/officeDocument/2006/relationships/image" Target="../media/image20.png"/><Relationship Id="rId10" Type="http://schemas.openxmlformats.org/officeDocument/2006/relationships/slide" Target="slide15.xml"/><Relationship Id="rId4" Type="http://schemas.openxmlformats.org/officeDocument/2006/relationships/slide" Target="slide7.xml"/><Relationship Id="rId9" Type="http://schemas.openxmlformats.org/officeDocument/2006/relationships/slide" Target="slide1.xml"/></Relationships>
</file>

<file path=ppt/slides/_rels/slide110.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73.xml"/><Relationship Id="rId7" Type="http://schemas.openxmlformats.org/officeDocument/2006/relationships/tags" Target="../tags/tag377.xml"/><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tags" Target="../tags/tag376.xml"/><Relationship Id="rId11" Type="http://schemas.openxmlformats.org/officeDocument/2006/relationships/image" Target="../media/image248.png"/><Relationship Id="rId5" Type="http://schemas.openxmlformats.org/officeDocument/2006/relationships/tags" Target="../tags/tag375.xml"/><Relationship Id="rId10" Type="http://schemas.openxmlformats.org/officeDocument/2006/relationships/image" Target="../media/image245.png"/><Relationship Id="rId4" Type="http://schemas.openxmlformats.org/officeDocument/2006/relationships/tags" Target="../tags/tag374.xml"/><Relationship Id="rId9" Type="http://schemas.openxmlformats.org/officeDocument/2006/relationships/notesSlide" Target="../notesSlides/notesSlide43.xml"/></Relationships>
</file>

<file path=ppt/slides/_rels/slide111.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tags" Target="../tags/tag380.xml"/><Relationship Id="rId7" Type="http://schemas.openxmlformats.org/officeDocument/2006/relationships/image" Target="../media/image248.pn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notesSlide" Target="../notesSlides/notesSlide44.xml"/><Relationship Id="rId5" Type="http://schemas.openxmlformats.org/officeDocument/2006/relationships/slideLayout" Target="../slideLayouts/slideLayout1.xml"/><Relationship Id="rId4" Type="http://schemas.openxmlformats.org/officeDocument/2006/relationships/tags" Target="../tags/tag381.xml"/></Relationships>
</file>

<file path=ppt/slides/_rels/slide112.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tags" Target="../tags/tag384.xml"/><Relationship Id="rId7" Type="http://schemas.openxmlformats.org/officeDocument/2006/relationships/image" Target="../media/image248.png"/><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notesSlide" Target="../notesSlides/notesSlide45.xml"/><Relationship Id="rId5" Type="http://schemas.openxmlformats.org/officeDocument/2006/relationships/slideLayout" Target="../slideLayouts/slideLayout1.xml"/><Relationship Id="rId4" Type="http://schemas.openxmlformats.org/officeDocument/2006/relationships/tags" Target="../tags/tag385.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tags" Target="../tags/tag387.xml"/><Relationship Id="rId1" Type="http://schemas.openxmlformats.org/officeDocument/2006/relationships/tags" Target="../tags/tag38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29.png"/><Relationship Id="rId3" Type="http://schemas.openxmlformats.org/officeDocument/2006/relationships/tags" Target="../tags/tag13.xml"/><Relationship Id="rId7" Type="http://schemas.openxmlformats.org/officeDocument/2006/relationships/slideLayout" Target="../slideLayouts/slideLayout1.xml"/><Relationship Id="rId12" Type="http://schemas.openxmlformats.org/officeDocument/2006/relationships/image" Target="../media/image20.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 Target="slide1.xml"/><Relationship Id="rId5" Type="http://schemas.openxmlformats.org/officeDocument/2006/relationships/tags" Target="../tags/tag15.xml"/><Relationship Id="rId10" Type="http://schemas.openxmlformats.org/officeDocument/2006/relationships/slide" Target="slide5.xml"/><Relationship Id="rId4" Type="http://schemas.openxmlformats.org/officeDocument/2006/relationships/tags" Target="../tags/tag14.xm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18" Type="http://schemas.openxmlformats.org/officeDocument/2006/relationships/notesSlide" Target="../notesSlides/notesSlide11.xml"/><Relationship Id="rId3" Type="http://schemas.openxmlformats.org/officeDocument/2006/relationships/tags" Target="../tags/tag19.xml"/><Relationship Id="rId21" Type="http://schemas.openxmlformats.org/officeDocument/2006/relationships/slide" Target="slide5.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slideLayout" Target="../slideLayouts/slideLayout1.xml"/><Relationship Id="rId25" Type="http://schemas.openxmlformats.org/officeDocument/2006/relationships/image" Target="../media/image32.png"/><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image" Target="../media/image31.pn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29.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image" Target="../media/image20.png"/><Relationship Id="rId10" Type="http://schemas.openxmlformats.org/officeDocument/2006/relationships/tags" Target="../tags/tag26.xml"/><Relationship Id="rId19" Type="http://schemas.openxmlformats.org/officeDocument/2006/relationships/image" Target="../media/image30.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slide" Target="slide1.xml"/></Relationships>
</file>

<file path=ppt/slides/_rels/slide1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5.xml"/><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image" Target="../media/image20.png"/><Relationship Id="rId10" Type="http://schemas.openxmlformats.org/officeDocument/2006/relationships/slide" Target="slide13.xml"/><Relationship Id="rId4" Type="http://schemas.openxmlformats.org/officeDocument/2006/relationships/slide" Target="slide7.xml"/><Relationship Id="rId9"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3.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33.xml"/><Relationship Id="rId6" Type="http://schemas.openxmlformats.org/officeDocument/2006/relationships/slide" Target="slide1.xml"/><Relationship Id="rId5" Type="http://schemas.openxmlformats.org/officeDocument/2006/relationships/slide" Target="slide5.xml"/><Relationship Id="rId4" Type="http://schemas.openxmlformats.org/officeDocument/2006/relationships/image" Target="../media/image33.png"/><Relationship Id="rId9" Type="http://schemas.openxmlformats.org/officeDocument/2006/relationships/slide" Target="slide13.xml"/></Relationships>
</file>

<file path=ppt/slides/_rels/slide1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tags" Target="../tags/tag36.xml"/><Relationship Id="rId7" Type="http://schemas.openxmlformats.org/officeDocument/2006/relationships/slide" Target="slide5.xml"/><Relationship Id="rId12" Type="http://schemas.openxmlformats.org/officeDocument/2006/relationships/image" Target="../media/image36.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34.png"/><Relationship Id="rId11" Type="http://schemas.openxmlformats.org/officeDocument/2006/relationships/image" Target="../media/image35.png"/><Relationship Id="rId5" Type="http://schemas.openxmlformats.org/officeDocument/2006/relationships/notesSlide" Target="../notesSlides/notesSlide14.xml"/><Relationship Id="rId10" Type="http://schemas.openxmlformats.org/officeDocument/2006/relationships/image" Target="../media/image29.png"/><Relationship Id="rId4" Type="http://schemas.openxmlformats.org/officeDocument/2006/relationships/slideLayout" Target="../slideLayouts/slideLayout1.xml"/><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slide" Target="slide1.xml"/><Relationship Id="rId18" Type="http://schemas.openxmlformats.org/officeDocument/2006/relationships/image" Target="../media/image38.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slide" Target="slide5.xml"/><Relationship Id="rId17" Type="http://schemas.openxmlformats.org/officeDocument/2006/relationships/image" Target="../media/image36.png"/><Relationship Id="rId2" Type="http://schemas.openxmlformats.org/officeDocument/2006/relationships/tags" Target="../tags/tag38.xml"/><Relationship Id="rId16" Type="http://schemas.openxmlformats.org/officeDocument/2006/relationships/image" Target="../media/image31.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37.png"/><Relationship Id="rId5" Type="http://schemas.openxmlformats.org/officeDocument/2006/relationships/tags" Target="../tags/tag41.xml"/><Relationship Id="rId15" Type="http://schemas.openxmlformats.org/officeDocument/2006/relationships/image" Target="../media/image29.png"/><Relationship Id="rId10" Type="http://schemas.openxmlformats.org/officeDocument/2006/relationships/notesSlide" Target="../notesSlides/notesSlide15.xml"/><Relationship Id="rId4" Type="http://schemas.openxmlformats.org/officeDocument/2006/relationships/tags" Target="../tags/tag40.xml"/><Relationship Id="rId9" Type="http://schemas.openxmlformats.org/officeDocument/2006/relationships/slideLayout" Target="../slideLayouts/slideLayout1.xml"/><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47.xml"/><Relationship Id="rId7" Type="http://schemas.openxmlformats.org/officeDocument/2006/relationships/image" Target="../media/image39.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16.xml"/><Relationship Id="rId5" Type="http://schemas.openxmlformats.org/officeDocument/2006/relationships/slideLayout" Target="../slideLayouts/slideLayout1.xml"/><Relationship Id="rId10" Type="http://schemas.openxmlformats.org/officeDocument/2006/relationships/image" Target="../media/image42.png"/><Relationship Id="rId4" Type="http://schemas.openxmlformats.org/officeDocument/2006/relationships/tags" Target="../tags/tag48.xml"/><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51.xml"/><Relationship Id="rId7" Type="http://schemas.openxmlformats.org/officeDocument/2006/relationships/image" Target="../media/image44.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43.png"/><Relationship Id="rId5" Type="http://schemas.openxmlformats.org/officeDocument/2006/relationships/notesSlide" Target="../notesSlides/notesSlide17.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5.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59.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58.png"/><Relationship Id="rId5" Type="http://schemas.openxmlformats.org/officeDocument/2006/relationships/tags" Target="../tags/tag64.xml"/><Relationship Id="rId10" Type="http://schemas.openxmlformats.org/officeDocument/2006/relationships/slideLayout" Target="../slideLayouts/slideLayout2.xml"/><Relationship Id="rId4" Type="http://schemas.openxmlformats.org/officeDocument/2006/relationships/tags" Target="../tags/tag63.xml"/><Relationship Id="rId9" Type="http://schemas.openxmlformats.org/officeDocument/2006/relationships/tags" Target="../tags/tag6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69.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60.png"/><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7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13.xml"/><Relationship Id="rId1" Type="http://schemas.openxmlformats.org/officeDocument/2006/relationships/tags" Target="../tags/tag73.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3.xml"/><Relationship Id="rId1" Type="http://schemas.openxmlformats.org/officeDocument/2006/relationships/tags" Target="../tags/tag74.xml"/><Relationship Id="rId5" Type="http://schemas.openxmlformats.org/officeDocument/2006/relationships/image" Target="../media/image67.png"/><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3.xml"/><Relationship Id="rId1" Type="http://schemas.openxmlformats.org/officeDocument/2006/relationships/tags" Target="../tags/tag75.xml"/><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3.xml"/><Relationship Id="rId1" Type="http://schemas.openxmlformats.org/officeDocument/2006/relationships/tags" Target="../tags/tag76.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1.xml"/><Relationship Id="rId7" Type="http://schemas.openxmlformats.org/officeDocument/2006/relationships/image" Target="../media/image7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ags" Target="../tags/tag79.xml"/><Relationship Id="rId6" Type="http://schemas.openxmlformats.org/officeDocument/2006/relationships/image" Target="../media/image81.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13.xml"/><Relationship Id="rId1" Type="http://schemas.openxmlformats.org/officeDocument/2006/relationships/tags" Target="../tags/tag80.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slideLayout" Target="../slideLayouts/slideLayout13.xml"/><Relationship Id="rId1" Type="http://schemas.openxmlformats.org/officeDocument/2006/relationships/tags" Target="../tags/tag8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1.xml"/><Relationship Id="rId1" Type="http://schemas.openxmlformats.org/officeDocument/2006/relationships/tags" Target="../tags/tag82.xml"/><Relationship Id="rId5" Type="http://schemas.openxmlformats.org/officeDocument/2006/relationships/image" Target="../media/image93.png"/><Relationship Id="rId4"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ags" Target="../tags/tag8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4.png"/><Relationship Id="rId7" Type="http://schemas.openxmlformats.org/officeDocument/2006/relationships/image" Target="../media/image101.png"/><Relationship Id="rId2" Type="http://schemas.openxmlformats.org/officeDocument/2006/relationships/slideLayout" Target="../slideLayouts/slideLayout1.xml"/><Relationship Id="rId1" Type="http://schemas.openxmlformats.org/officeDocument/2006/relationships/tags" Target="../tags/tag8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slideLayout" Target="../slideLayouts/slideLayout1.xml"/><Relationship Id="rId1" Type="http://schemas.openxmlformats.org/officeDocument/2006/relationships/tags" Target="../tags/tag8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88.xml"/><Relationship Id="rId7" Type="http://schemas.openxmlformats.org/officeDocument/2006/relationships/image" Target="../media/image111.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slideLayout" Target="../slideLayouts/slideLayout1.xml"/><Relationship Id="rId9" Type="http://schemas.openxmlformats.org/officeDocument/2006/relationships/image" Target="../media/image11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89.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4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xml"/><Relationship Id="rId7" Type="http://schemas.openxmlformats.org/officeDocument/2006/relationships/slide" Target="slide7.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1.xml"/><Relationship Id="rId11" Type="http://schemas.openxmlformats.org/officeDocument/2006/relationships/hyperlink" Target="https://excalidraw.com/" TargetMode="External"/><Relationship Id="rId5" Type="http://schemas.openxmlformats.org/officeDocument/2006/relationships/slideLayout" Target="../slideLayouts/slideLayout1.xml"/><Relationship Id="rId10" Type="http://schemas.openxmlformats.org/officeDocument/2006/relationships/image" Target="../media/image18.png"/><Relationship Id="rId4" Type="http://schemas.openxmlformats.org/officeDocument/2006/relationships/tags" Target="../tags/tag5.xml"/><Relationship Id="rId9" Type="http://schemas.openxmlformats.org/officeDocument/2006/relationships/slide" Target="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20.png"/><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122.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21.png"/><Relationship Id="rId5" Type="http://schemas.openxmlformats.org/officeDocument/2006/relationships/slideLayout" Target="../slideLayouts/slideLayout1.xml"/><Relationship Id="rId4" Type="http://schemas.openxmlformats.org/officeDocument/2006/relationships/tags" Target="../tags/tag98.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25.png"/><Relationship Id="rId5" Type="http://schemas.openxmlformats.org/officeDocument/2006/relationships/tags" Target="../tags/tag103.xml"/><Relationship Id="rId10" Type="http://schemas.openxmlformats.org/officeDocument/2006/relationships/image" Target="../media/image124.png"/><Relationship Id="rId4" Type="http://schemas.openxmlformats.org/officeDocument/2006/relationships/tags" Target="../tags/tag102.xml"/><Relationship Id="rId9" Type="http://schemas.openxmlformats.org/officeDocument/2006/relationships/image" Target="../media/image123.png"/></Relationships>
</file>

<file path=ppt/slides/_rels/slide5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108.xml"/><Relationship Id="rId7" Type="http://schemas.openxmlformats.org/officeDocument/2006/relationships/image" Target="../media/image126.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23.png"/><Relationship Id="rId5" Type="http://schemas.openxmlformats.org/officeDocument/2006/relationships/slideLayout" Target="../slideLayouts/slideLayout1.xml"/><Relationship Id="rId4" Type="http://schemas.openxmlformats.org/officeDocument/2006/relationships/tags" Target="../tags/tag109.xml"/></Relationships>
</file>

<file path=ppt/slides/_rels/slide54.xml.rels><?xml version="1.0" encoding="UTF-8" standalone="yes"?>
<Relationships xmlns="http://schemas.openxmlformats.org/package/2006/relationships"><Relationship Id="rId3" Type="http://schemas.openxmlformats.org/officeDocument/2006/relationships/tags" Target="../tags/tag112.xml"/><Relationship Id="rId7" Type="http://schemas.openxmlformats.org/officeDocument/2006/relationships/image" Target="../media/image130.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5" Type="http://schemas.openxmlformats.org/officeDocument/2006/relationships/image" Target="../media/image131.png"/><Relationship Id="rId4"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slideLayout" Target="../slideLayouts/slideLayout1.xml"/><Relationship Id="rId7" Type="http://schemas.openxmlformats.org/officeDocument/2006/relationships/image" Target="../media/image140.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slideLayout" Target="../slideLayouts/slideLayout1.xml"/><Relationship Id="rId7" Type="http://schemas.openxmlformats.org/officeDocument/2006/relationships/image" Target="../media/image138.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47.png"/><Relationship Id="rId5" Type="http://schemas.openxmlformats.org/officeDocument/2006/relationships/image" Target="../media/image144.png"/><Relationship Id="rId4" Type="http://schemas.openxmlformats.org/officeDocument/2006/relationships/image" Target="../media/image14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1.xml"/><Relationship Id="rId1" Type="http://schemas.openxmlformats.org/officeDocument/2006/relationships/tags" Target="../tags/tag130.xml"/><Relationship Id="rId5" Type="http://schemas.openxmlformats.org/officeDocument/2006/relationships/image" Target="../media/image149.png"/><Relationship Id="rId4" Type="http://schemas.openxmlformats.org/officeDocument/2006/relationships/image" Target="../media/image14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151.png"/><Relationship Id="rId4" Type="http://schemas.openxmlformats.org/officeDocument/2006/relationships/image" Target="../media/image15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156.png"/><Relationship Id="rId4" Type="http://schemas.openxmlformats.org/officeDocument/2006/relationships/image" Target="../media/image155.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158.png"/><Relationship Id="rId4" Type="http://schemas.openxmlformats.org/officeDocument/2006/relationships/image" Target="../media/image15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image" Target="../media/image16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14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Layout" Target="../slideLayouts/slideLayout1.xml"/><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 Target="slide7.xml"/><Relationship Id="rId11" Type="http://schemas.openxmlformats.org/officeDocument/2006/relationships/image" Target="../media/image23.png"/><Relationship Id="rId5" Type="http://schemas.openxmlformats.org/officeDocument/2006/relationships/slide" Target="slide5.xml"/><Relationship Id="rId10" Type="http://schemas.openxmlformats.org/officeDocument/2006/relationships/image" Target="../media/image22.svg"/><Relationship Id="rId4" Type="http://schemas.openxmlformats.org/officeDocument/2006/relationships/notesSlide" Target="../notesSlides/notesSlide5.xml"/><Relationship Id="rId9"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slideLayout" Target="../slideLayouts/slideLayout2.xml"/><Relationship Id="rId1" Type="http://schemas.openxmlformats.org/officeDocument/2006/relationships/tags" Target="../tags/tag145.xml"/></Relationships>
</file>

<file path=ppt/slides/_rels/slide71.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164.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slideLayout" Target="../slideLayouts/slideLayout1.xml"/><Relationship Id="rId5" Type="http://schemas.openxmlformats.org/officeDocument/2006/relationships/tags" Target="../tags/tag150.xml"/><Relationship Id="rId4" Type="http://schemas.openxmlformats.org/officeDocument/2006/relationships/tags" Target="../tags/tag149.xml"/></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64.png"/><Relationship Id="rId3" Type="http://schemas.openxmlformats.org/officeDocument/2006/relationships/tags" Target="../tags/tag153.xml"/><Relationship Id="rId7" Type="http://schemas.openxmlformats.org/officeDocument/2006/relationships/tags" Target="../tags/tag157.xml"/><Relationship Id="rId12" Type="http://schemas.openxmlformats.org/officeDocument/2006/relationships/image" Target="../media/image168.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image" Target="../media/image167.png"/><Relationship Id="rId5" Type="http://schemas.openxmlformats.org/officeDocument/2006/relationships/tags" Target="../tags/tag155.xml"/><Relationship Id="rId10" Type="http://schemas.openxmlformats.org/officeDocument/2006/relationships/image" Target="../media/image166.png"/><Relationship Id="rId4" Type="http://schemas.openxmlformats.org/officeDocument/2006/relationships/tags" Target="../tags/tag154.xml"/><Relationship Id="rId9" Type="http://schemas.openxmlformats.org/officeDocument/2006/relationships/image" Target="../media/image165.png"/></Relationships>
</file>

<file path=ppt/slides/_rels/slide73.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image" Target="../media/image171.png"/><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image" Target="../media/image170.png"/><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media/image169.png"/><Relationship Id="rId5" Type="http://schemas.openxmlformats.org/officeDocument/2006/relationships/tags" Target="../tags/tag162.xml"/><Relationship Id="rId10" Type="http://schemas.openxmlformats.org/officeDocument/2006/relationships/slideLayout" Target="../slideLayouts/slideLayout1.xml"/><Relationship Id="rId4" Type="http://schemas.openxmlformats.org/officeDocument/2006/relationships/tags" Target="../tags/tag161.xml"/><Relationship Id="rId9" Type="http://schemas.openxmlformats.org/officeDocument/2006/relationships/tags" Target="../tags/tag166.xml"/><Relationship Id="rId14" Type="http://schemas.openxmlformats.org/officeDocument/2006/relationships/image" Target="../media/image172.png"/></Relationships>
</file>

<file path=ppt/slides/_rels/slide74.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image" Target="../media/image179.png"/><Relationship Id="rId3" Type="http://schemas.openxmlformats.org/officeDocument/2006/relationships/tags" Target="../tags/tag169.xml"/><Relationship Id="rId21" Type="http://schemas.openxmlformats.org/officeDocument/2006/relationships/image" Target="../media/image174.png"/><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image" Target="../media/image178.png"/><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image" Target="../media/image173.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image" Target="../media/image177.png"/><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image" Target="../media/image176.png"/><Relationship Id="rId10" Type="http://schemas.openxmlformats.org/officeDocument/2006/relationships/tags" Target="../tags/tag176.xml"/><Relationship Id="rId19" Type="http://schemas.openxmlformats.org/officeDocument/2006/relationships/slideLayout" Target="../slideLayouts/slideLayout1.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image" Target="../media/image175.png"/></Relationships>
</file>

<file path=ppt/slides/_rels/slide75.xml.rels><?xml version="1.0" encoding="UTF-8" standalone="yes"?>
<Relationships xmlns="http://schemas.openxmlformats.org/package/2006/relationships"><Relationship Id="rId8" Type="http://schemas.openxmlformats.org/officeDocument/2006/relationships/tags" Target="../tags/tag192.xml"/><Relationship Id="rId3" Type="http://schemas.openxmlformats.org/officeDocument/2006/relationships/tags" Target="../tags/tag187.xml"/><Relationship Id="rId7" Type="http://schemas.openxmlformats.org/officeDocument/2006/relationships/tags" Target="../tags/tag191.xml"/><Relationship Id="rId12" Type="http://schemas.openxmlformats.org/officeDocument/2006/relationships/image" Target="../media/image182.png"/><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181.png"/><Relationship Id="rId5" Type="http://schemas.openxmlformats.org/officeDocument/2006/relationships/tags" Target="../tags/tag189.xml"/><Relationship Id="rId10" Type="http://schemas.openxmlformats.org/officeDocument/2006/relationships/image" Target="../media/image180.png"/><Relationship Id="rId4" Type="http://schemas.openxmlformats.org/officeDocument/2006/relationships/tags" Target="../tags/tag188.xml"/><Relationship Id="rId9"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tags" Target="../tags/tag205.xml"/><Relationship Id="rId18" Type="http://schemas.openxmlformats.org/officeDocument/2006/relationships/image" Target="../media/image184.png"/><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tags" Target="../tags/tag204.xml"/><Relationship Id="rId17" Type="http://schemas.openxmlformats.org/officeDocument/2006/relationships/image" Target="../media/image183.png"/><Relationship Id="rId2" Type="http://schemas.openxmlformats.org/officeDocument/2006/relationships/tags" Target="../tags/tag194.xml"/><Relationship Id="rId16" Type="http://schemas.openxmlformats.org/officeDocument/2006/relationships/slideLayout" Target="../slideLayouts/slideLayout2.xml"/><Relationship Id="rId20" Type="http://schemas.openxmlformats.org/officeDocument/2006/relationships/image" Target="../media/image186.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5" Type="http://schemas.openxmlformats.org/officeDocument/2006/relationships/tags" Target="../tags/tag197.xml"/><Relationship Id="rId15" Type="http://schemas.openxmlformats.org/officeDocument/2006/relationships/tags" Target="../tags/tag207.xml"/><Relationship Id="rId10" Type="http://schemas.openxmlformats.org/officeDocument/2006/relationships/tags" Target="../tags/tag202.xml"/><Relationship Id="rId19" Type="http://schemas.openxmlformats.org/officeDocument/2006/relationships/image" Target="../media/image185.png"/><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tags" Target="../tags/tag206.xml"/></Relationships>
</file>

<file path=ppt/slides/_rels/slide7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tags" Target="../tags/tag210.xml"/><Relationship Id="rId7" Type="http://schemas.openxmlformats.org/officeDocument/2006/relationships/image" Target="../media/image187.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slideLayout" Target="../slideLayouts/slideLayout1.xml"/><Relationship Id="rId5" Type="http://schemas.openxmlformats.org/officeDocument/2006/relationships/tags" Target="../tags/tag212.xml"/><Relationship Id="rId4" Type="http://schemas.openxmlformats.org/officeDocument/2006/relationships/tags" Target="../tags/tag211.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92.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6.xml"/><Relationship Id="rId1" Type="http://schemas.openxmlformats.org/officeDocument/2006/relationships/tags" Target="../tags/tag215.xml"/><Relationship Id="rId5" Type="http://schemas.openxmlformats.org/officeDocument/2006/relationships/image" Target="../media/image194.png"/><Relationship Id="rId4" Type="http://schemas.openxmlformats.org/officeDocument/2006/relationships/image" Target="../media/image193.pn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 Target="slide5.xml"/><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image" Target="../media/image20.png"/><Relationship Id="rId4" Type="http://schemas.openxmlformats.org/officeDocument/2006/relationships/slide" Target="slide7.xml"/></Relationships>
</file>

<file path=ppt/slides/_rels/slide80.xml.rels><?xml version="1.0" encoding="UTF-8" standalone="yes"?>
<Relationships xmlns="http://schemas.openxmlformats.org/package/2006/relationships"><Relationship Id="rId3" Type="http://schemas.openxmlformats.org/officeDocument/2006/relationships/tags" Target="../tags/tag219.xml"/><Relationship Id="rId7" Type="http://schemas.openxmlformats.org/officeDocument/2006/relationships/image" Target="../media/image197.pn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1.xml"/><Relationship Id="rId1" Type="http://schemas.openxmlformats.org/officeDocument/2006/relationships/tags" Target="../tags/tag220.xml"/><Relationship Id="rId4" Type="http://schemas.openxmlformats.org/officeDocument/2006/relationships/image" Target="../media/image198.png"/></Relationships>
</file>

<file path=ppt/slides/_rels/slide82.xml.rels><?xml version="1.0" encoding="UTF-8" standalone="yes"?>
<Relationships xmlns="http://schemas.openxmlformats.org/package/2006/relationships"><Relationship Id="rId3" Type="http://schemas.openxmlformats.org/officeDocument/2006/relationships/tags" Target="../tags/tag224.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225.xml"/><Relationship Id="rId4" Type="http://schemas.openxmlformats.org/officeDocument/2006/relationships/image" Target="../media/image19.png"/></Relationships>
</file>

<file path=ppt/slides/_rels/slide8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1.xml"/><Relationship Id="rId1" Type="http://schemas.openxmlformats.org/officeDocument/2006/relationships/tags" Target="../tags/tag226.xml"/></Relationships>
</file>

<file path=ppt/slides/_rels/slide85.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29.xml"/><Relationship Id="rId7" Type="http://schemas.openxmlformats.org/officeDocument/2006/relationships/tags" Target="../tags/tag233.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image" Target="../media/image204.png"/><Relationship Id="rId5" Type="http://schemas.openxmlformats.org/officeDocument/2006/relationships/tags" Target="../tags/tag231.xml"/><Relationship Id="rId10" Type="http://schemas.openxmlformats.org/officeDocument/2006/relationships/image" Target="../media/image203.png"/><Relationship Id="rId4" Type="http://schemas.openxmlformats.org/officeDocument/2006/relationships/tags" Target="../tags/tag230.xml"/><Relationship Id="rId9" Type="http://schemas.openxmlformats.org/officeDocument/2006/relationships/image" Target="../media/image202.png"/></Relationships>
</file>

<file path=ppt/slides/_rels/slide86.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tags" Target="../tags/tag236.xml"/><Relationship Id="rId7" Type="http://schemas.openxmlformats.org/officeDocument/2006/relationships/slideLayout" Target="../slideLayouts/slideLayout1.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5" Type="http://schemas.openxmlformats.org/officeDocument/2006/relationships/tags" Target="../tags/tag238.xml"/><Relationship Id="rId4" Type="http://schemas.openxmlformats.org/officeDocument/2006/relationships/tags" Target="../tags/tag237.xml"/><Relationship Id="rId9" Type="http://schemas.openxmlformats.org/officeDocument/2006/relationships/image" Target="../media/image206.png"/></Relationships>
</file>

<file path=ppt/slides/_rels/slide87.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slideLayout" Target="../slideLayouts/slideLayout1.xm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tags" Target="../tags/tag251.xml"/><Relationship Id="rId2" Type="http://schemas.openxmlformats.org/officeDocument/2006/relationships/tags" Target="../tags/tag241.xml"/><Relationship Id="rId16" Type="http://schemas.openxmlformats.org/officeDocument/2006/relationships/image" Target="../media/image207.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5" Type="http://schemas.openxmlformats.org/officeDocument/2006/relationships/tags" Target="../tags/tag244.xml"/><Relationship Id="rId15" Type="http://schemas.openxmlformats.org/officeDocument/2006/relationships/image" Target="../media/image206.png"/><Relationship Id="rId10" Type="http://schemas.openxmlformats.org/officeDocument/2006/relationships/tags" Target="../tags/tag249.xml"/><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image" Target="../media/image205.png"/></Relationships>
</file>

<file path=ppt/slides/_rels/slide88.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54.xml"/><Relationship Id="rId7" Type="http://schemas.openxmlformats.org/officeDocument/2006/relationships/tags" Target="../tags/tag258.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tags" Target="../tags/tag257.xml"/><Relationship Id="rId5" Type="http://schemas.openxmlformats.org/officeDocument/2006/relationships/tags" Target="../tags/tag256.xml"/><Relationship Id="rId10" Type="http://schemas.openxmlformats.org/officeDocument/2006/relationships/image" Target="../media/image209.png"/><Relationship Id="rId4" Type="http://schemas.openxmlformats.org/officeDocument/2006/relationships/tags" Target="../tags/tag255.xml"/><Relationship Id="rId9" Type="http://schemas.openxmlformats.org/officeDocument/2006/relationships/image" Target="../media/image208.png"/></Relationships>
</file>

<file path=ppt/slides/_rels/slide89.xml.rels><?xml version="1.0" encoding="UTF-8" standalone="yes"?>
<Relationships xmlns="http://schemas.openxmlformats.org/package/2006/relationships"><Relationship Id="rId3" Type="http://schemas.openxmlformats.org/officeDocument/2006/relationships/tags" Target="../tags/tag261.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xml"/><Relationship Id="rId7" Type="http://schemas.openxmlformats.org/officeDocument/2006/relationships/slide" Target="slide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slide" Target="slide5.xml"/><Relationship Id="rId10" Type="http://schemas.openxmlformats.org/officeDocument/2006/relationships/image" Target="../media/image27.png"/><Relationship Id="rId4" Type="http://schemas.openxmlformats.org/officeDocument/2006/relationships/notesSlide" Target="../notesSlides/notesSlide7.xml"/><Relationship Id="rId9" Type="http://schemas.openxmlformats.org/officeDocument/2006/relationships/image" Target="../media/image26.png"/></Relationships>
</file>

<file path=ppt/slides/_rels/slide9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tags" Target="../tags/tag264.xml"/><Relationship Id="rId7" Type="http://schemas.openxmlformats.org/officeDocument/2006/relationships/image" Target="../media/image212.png"/><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slideLayout" Target="../slideLayouts/slideLayout1.xml"/><Relationship Id="rId5" Type="http://schemas.openxmlformats.org/officeDocument/2006/relationships/tags" Target="../tags/tag266.xml"/><Relationship Id="rId4" Type="http://schemas.openxmlformats.org/officeDocument/2006/relationships/tags" Target="../tags/tag265.xml"/></Relationships>
</file>

<file path=ppt/slides/_rels/slide91.xml.rels><?xml version="1.0" encoding="UTF-8" standalone="yes"?>
<Relationships xmlns="http://schemas.openxmlformats.org/package/2006/relationships"><Relationship Id="rId8" Type="http://schemas.openxmlformats.org/officeDocument/2006/relationships/tags" Target="../tags/tag274.xml"/><Relationship Id="rId3" Type="http://schemas.openxmlformats.org/officeDocument/2006/relationships/tags" Target="../tags/tag269.xml"/><Relationship Id="rId7" Type="http://schemas.openxmlformats.org/officeDocument/2006/relationships/tags" Target="../tags/tag273.xml"/><Relationship Id="rId12" Type="http://schemas.openxmlformats.org/officeDocument/2006/relationships/image" Target="../media/image215.png"/><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11" Type="http://schemas.openxmlformats.org/officeDocument/2006/relationships/image" Target="../media/image214.png"/><Relationship Id="rId5" Type="http://schemas.openxmlformats.org/officeDocument/2006/relationships/tags" Target="../tags/tag271.xml"/><Relationship Id="rId10" Type="http://schemas.openxmlformats.org/officeDocument/2006/relationships/slideLayout" Target="../slideLayouts/slideLayout1.xml"/><Relationship Id="rId4" Type="http://schemas.openxmlformats.org/officeDocument/2006/relationships/tags" Target="../tags/tag270.xml"/><Relationship Id="rId9" Type="http://schemas.openxmlformats.org/officeDocument/2006/relationships/tags" Target="../tags/tag275.xml"/></Relationships>
</file>

<file path=ppt/slides/_rels/slide9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78.xml"/><Relationship Id="rId7" Type="http://schemas.openxmlformats.org/officeDocument/2006/relationships/tags" Target="../tags/tag282.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tags" Target="../tags/tag281.xml"/><Relationship Id="rId5" Type="http://schemas.openxmlformats.org/officeDocument/2006/relationships/tags" Target="../tags/tag280.xml"/><Relationship Id="rId10" Type="http://schemas.openxmlformats.org/officeDocument/2006/relationships/image" Target="../media/image217.png"/><Relationship Id="rId4" Type="http://schemas.openxmlformats.org/officeDocument/2006/relationships/tags" Target="../tags/tag279.xml"/><Relationship Id="rId9" Type="http://schemas.openxmlformats.org/officeDocument/2006/relationships/image" Target="../media/image216.png"/></Relationships>
</file>

<file path=ppt/slides/_rels/slide9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285.xml"/><Relationship Id="rId7" Type="http://schemas.openxmlformats.org/officeDocument/2006/relationships/slideLayout" Target="../slideLayouts/slideLayout1.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9" Type="http://schemas.openxmlformats.org/officeDocument/2006/relationships/image" Target="../media/image219.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0.xml"/><Relationship Id="rId1" Type="http://schemas.openxmlformats.org/officeDocument/2006/relationships/tags" Target="../tags/tag289.xml"/><Relationship Id="rId4" Type="http://schemas.openxmlformats.org/officeDocument/2006/relationships/image" Target="../media/image220.png"/></Relationships>
</file>

<file path=ppt/slides/_rels/slide95.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tags" Target="../tags/tag293.xml"/><Relationship Id="rId7" Type="http://schemas.openxmlformats.org/officeDocument/2006/relationships/image" Target="../media/image221.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slideLayout" Target="../slideLayouts/slideLayout1.xml"/><Relationship Id="rId5" Type="http://schemas.openxmlformats.org/officeDocument/2006/relationships/tags" Target="../tags/tag295.xml"/><Relationship Id="rId4" Type="http://schemas.openxmlformats.org/officeDocument/2006/relationships/tags" Target="../tags/tag294.xml"/></Relationships>
</file>

<file path=ppt/slides/_rels/slide9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98.xml"/><Relationship Id="rId7" Type="http://schemas.openxmlformats.org/officeDocument/2006/relationships/tags" Target="../tags/tag302.xml"/><Relationship Id="rId12" Type="http://schemas.openxmlformats.org/officeDocument/2006/relationships/image" Target="../media/image226.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tags" Target="../tags/tag301.xml"/><Relationship Id="rId11" Type="http://schemas.openxmlformats.org/officeDocument/2006/relationships/image" Target="../media/image225.png"/><Relationship Id="rId5" Type="http://schemas.openxmlformats.org/officeDocument/2006/relationships/tags" Target="../tags/tag300.xml"/><Relationship Id="rId10" Type="http://schemas.openxmlformats.org/officeDocument/2006/relationships/image" Target="../media/image224.png"/><Relationship Id="rId4" Type="http://schemas.openxmlformats.org/officeDocument/2006/relationships/tags" Target="../tags/tag299.xml"/><Relationship Id="rId9" Type="http://schemas.openxmlformats.org/officeDocument/2006/relationships/image" Target="../media/image223.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4.xml"/><Relationship Id="rId1" Type="http://schemas.openxmlformats.org/officeDocument/2006/relationships/tags" Target="../tags/tag303.xml"/><Relationship Id="rId4" Type="http://schemas.openxmlformats.org/officeDocument/2006/relationships/image" Target="../media/image227.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05.xml"/><Relationship Id="rId4" Type="http://schemas.openxmlformats.org/officeDocument/2006/relationships/image" Target="../media/image19.png"/></Relationships>
</file>

<file path=ppt/slides/_rels/slide99.xml.rels><?xml version="1.0" encoding="UTF-8" standalone="yes"?>
<Relationships xmlns="http://schemas.openxmlformats.org/package/2006/relationships"><Relationship Id="rId3" Type="http://schemas.openxmlformats.org/officeDocument/2006/relationships/tags" Target="../tags/tag308.xml"/><Relationship Id="rId7" Type="http://schemas.openxmlformats.org/officeDocument/2006/relationships/image" Target="../media/image230.pn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810585"/>
            <a:ext cx="10945216" cy="864096"/>
          </a:xfrm>
        </p:spPr>
        <p:txBody>
          <a:bodyPr vert="horz" wrap="square" lIns="121920" tIns="60960" rIns="121920" bIns="60960" numCol="1" anchor="t" anchorCtr="0"/>
          <a:lstStyle/>
          <a:p>
            <a:pPr lvl="0" algn="ctr"/>
            <a:r>
              <a:rPr lang="en-US" altLang="zh-CN" sz="4800" dirty="0">
                <a:solidFill>
                  <a:srgbClr val="254061"/>
                </a:solidFill>
                <a:effectLst>
                  <a:outerShdw blurRad="38100" dist="38100" dir="2700000" algn="tl">
                    <a:srgbClr val="000000">
                      <a:alpha val="43137"/>
                    </a:srgbClr>
                  </a:outerShdw>
                </a:effectLst>
                <a:latin typeface="微软雅黑"/>
                <a:ea typeface="微软雅黑"/>
              </a:rPr>
              <a:t>VFS</a:t>
            </a:r>
            <a:r>
              <a:rPr lang="zh-CN" altLang="en-US" sz="4800" dirty="0">
                <a:solidFill>
                  <a:srgbClr val="254061"/>
                </a:solidFill>
                <a:effectLst>
                  <a:outerShdw blurRad="38100" dist="38100" dir="2700000" algn="tl">
                    <a:srgbClr val="000000">
                      <a:alpha val="43137"/>
                    </a:srgbClr>
                  </a:outerShdw>
                </a:effectLst>
                <a:latin typeface="微软雅黑"/>
                <a:ea typeface="微软雅黑"/>
              </a:rPr>
              <a:t>与文件系统挂载</a:t>
            </a:r>
            <a:br>
              <a:rPr lang="zh-CN" altLang="en-US" sz="4800" dirty="0">
                <a:solidFill>
                  <a:srgbClr val="254061"/>
                </a:solidFill>
                <a:effectLst>
                  <a:outerShdw blurRad="38100" dist="38100" dir="2700000" algn="tl">
                    <a:srgbClr val="000000">
                      <a:alpha val="43137"/>
                    </a:srgbClr>
                  </a:outerShdw>
                </a:effectLst>
                <a:latin typeface="微软雅黑"/>
                <a:ea typeface="微软雅黑"/>
              </a:rPr>
            </a:b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fontAlgn="base">
              <a:spcBef>
                <a:spcPct val="0"/>
              </a:spcBef>
              <a:spcAft>
                <a:spcPct val="0"/>
              </a:spcAft>
            </a:pPr>
            <a:fld id="{2860F326-4499-4A67-8F03-170333456A58}" type="datetime1">
              <a:rPr lang="en-US" altLang="zh-CN" sz="2133">
                <a:solidFill>
                  <a:srgbClr val="17375E"/>
                </a:solidFill>
                <a:latin typeface="Broadway"/>
                <a:ea typeface="华文行楷"/>
              </a:rPr>
              <a:pPr algn="ctr" defTabSz="1219170" fontAlgn="base">
                <a:spcBef>
                  <a:spcPct val="0"/>
                </a:spcBef>
                <a:spcAft>
                  <a:spcPct val="0"/>
                </a:spcAft>
              </a:pPr>
              <a:t>6/12/2023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添加</a:t>
            </a:r>
            <a:r>
              <a:rPr lang="en-US" altLang="zh-CN" sz="3200">
                <a:latin typeface="得意黑" pitchFamily="2" charset="-122"/>
                <a:ea typeface="得意黑" pitchFamily="2" charset="-122"/>
              </a:rPr>
              <a:t>MTD</a:t>
            </a:r>
            <a:r>
              <a:rPr lang="zh-CN" altLang="en-US" sz="3200">
                <a:latin typeface="得意黑" pitchFamily="2" charset="-122"/>
                <a:ea typeface="得意黑" pitchFamily="2" charset="-122"/>
              </a:rPr>
              <a:t>分区</a:t>
            </a:r>
          </a:p>
        </p:txBody>
      </p:sp>
      <p:sp>
        <p:nvSpPr>
          <p:cNvPr id="22" name="动作按钮: 转到主页 21">
            <a:hlinkClick r:id="rId3"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337185" y="854710"/>
            <a:ext cx="11033125" cy="337185"/>
          </a:xfrm>
          <a:prstGeom prst="rect">
            <a:avLst/>
          </a:prstGeom>
          <a:noFill/>
        </p:spPr>
        <p:txBody>
          <a:bodyPr wrap="square">
            <a:spAutoFit/>
          </a:bodyPr>
          <a:lstStyle/>
          <a:p>
            <a:r>
              <a:rPr lang="en-US" altLang="zh-CN" sz="1600" b="0">
                <a:solidFill>
                  <a:srgbClr val="795E26"/>
                </a:solidFill>
                <a:effectLst/>
                <a:latin typeface="JetBrains Mono" panose="02000009000000000000" pitchFamily="49" charset="0"/>
              </a:rPr>
              <a:t>add_mtd_partition</a:t>
            </a:r>
            <a:r>
              <a:rPr lang="en-US" altLang="zh-CN" sz="1600" b="0">
                <a:solidFill>
                  <a:srgbClr val="000000"/>
                </a:solidFill>
                <a:effectLst/>
                <a:latin typeface="JetBrains Mono" panose="02000009000000000000" pitchFamily="49" charset="0"/>
              </a:rPr>
              <a:t>(</a:t>
            </a:r>
            <a:r>
              <a:rPr lang="en-US" altLang="zh-CN" sz="1600" b="0">
                <a:solidFill>
                  <a:srgbClr val="0000FF"/>
                </a:solidFill>
                <a:effectLst/>
                <a:latin typeface="JetBrains Mono" panose="02000009000000000000" pitchFamily="49" charset="0"/>
              </a:rPr>
              <a:t>const</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CHAR</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type</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UINT32</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startAddr</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UINT32</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length</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UINT32</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partitionNum</a:t>
            </a:r>
            <a:r>
              <a:rPr lang="en-US" altLang="zh-CN" sz="1600" b="0">
                <a:solidFill>
                  <a:srgbClr val="000000"/>
                </a:solidFill>
                <a:effectLst/>
                <a:latin typeface="JetBrains Mono" panose="02000009000000000000" pitchFamily="49" charset="0"/>
              </a:rPr>
              <a:t>)</a:t>
            </a: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6" action="ppaction://hlinksldjump"/>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2" name="组合 1"/>
          <p:cNvGrpSpPr/>
          <p:nvPr/>
        </p:nvGrpSpPr>
        <p:grpSpPr>
          <a:xfrm>
            <a:off x="736007" y="1477106"/>
            <a:ext cx="2104512" cy="600164"/>
            <a:chOff x="680459" y="1296167"/>
            <a:chExt cx="2037104" cy="922775"/>
          </a:xfrm>
        </p:grpSpPr>
        <p:sp>
          <p:nvSpPr>
            <p:cNvPr id="5" name="文本框 4"/>
            <p:cNvSpPr txBox="1"/>
            <p:nvPr/>
          </p:nvSpPr>
          <p:spPr>
            <a:xfrm>
              <a:off x="680459" y="1296167"/>
              <a:ext cx="2037104" cy="922775"/>
            </a:xfrm>
            <a:prstGeom prst="rect">
              <a:avLst/>
            </a:prstGeom>
            <a:noFill/>
          </p:spPr>
          <p:txBody>
            <a:bodyPr wrap="square">
              <a:spAutoFit/>
            </a:bodyPr>
            <a:lstStyle/>
            <a:p>
              <a:r>
                <a:rPr lang="fr-FR" altLang="zh-CN" sz="1100" b="0">
                  <a:solidFill>
                    <a:srgbClr val="267F99"/>
                  </a:solidFill>
                  <a:effectLst/>
                  <a:latin typeface="JetBrains Mono" panose="02000009000000000000" pitchFamily="49" charset="0"/>
                </a:rPr>
                <a:t>INT32</a:t>
              </a:r>
              <a:r>
                <a:rPr lang="fr-FR" altLang="zh-CN" sz="1100" b="0">
                  <a:solidFill>
                    <a:srgbClr val="000000"/>
                  </a:solidFill>
                  <a:effectLst/>
                  <a:latin typeface="JetBrains Mono" panose="02000009000000000000" pitchFamily="49" charset="0"/>
                </a:rPr>
                <a:t> </a:t>
              </a:r>
              <a:r>
                <a:rPr lang="fr-FR" altLang="zh-CN" sz="1100" b="0">
                  <a:solidFill>
                    <a:srgbClr val="001080"/>
                  </a:solidFill>
                  <a:effectLst/>
                  <a:latin typeface="JetBrains Mono" panose="02000009000000000000" pitchFamily="49" charset="0"/>
                </a:rPr>
                <a:t>ret</a:t>
              </a:r>
              <a:r>
                <a:rPr lang="fr-FR" altLang="zh-CN" sz="1100" b="0">
                  <a:solidFill>
                    <a:srgbClr val="000000"/>
                  </a:solidFill>
                  <a:effectLst/>
                  <a:latin typeface="JetBrains Mono" panose="02000009000000000000" pitchFamily="49" charset="0"/>
                </a:rPr>
                <a:t>;</a:t>
              </a:r>
            </a:p>
            <a:p>
              <a:r>
                <a:rPr lang="fr-FR" altLang="zh-CN" sz="1100" b="0">
                  <a:solidFill>
                    <a:srgbClr val="267F99"/>
                  </a:solidFill>
                  <a:effectLst/>
                  <a:latin typeface="JetBrains Mono" panose="02000009000000000000" pitchFamily="49" charset="0"/>
                </a:rPr>
                <a:t>mtd_partition</a:t>
              </a:r>
              <a:r>
                <a:rPr lang="fr-FR" altLang="zh-CN" sz="1100" b="0">
                  <a:solidFill>
                    <a:srgbClr val="000000"/>
                  </a:solidFill>
                  <a:effectLst/>
                  <a:latin typeface="JetBrains Mono" panose="02000009000000000000" pitchFamily="49" charset="0"/>
                </a:rPr>
                <a:t> *</a:t>
              </a:r>
              <a:r>
                <a:rPr lang="fr-FR" altLang="zh-CN" sz="1100" b="0">
                  <a:solidFill>
                    <a:srgbClr val="001080"/>
                  </a:solidFill>
                  <a:effectLst/>
                  <a:latin typeface="JetBrains Mono" panose="02000009000000000000" pitchFamily="49" charset="0"/>
                </a:rPr>
                <a:t>newNode</a:t>
              </a:r>
              <a:r>
                <a:rPr lang="fr-FR" altLang="zh-CN" sz="1100" b="0">
                  <a:solidFill>
                    <a:srgbClr val="000000"/>
                  </a:solidFill>
                  <a:effectLst/>
                  <a:latin typeface="JetBrains Mono" panose="02000009000000000000" pitchFamily="49" charset="0"/>
                </a:rPr>
                <a:t>;</a:t>
              </a:r>
            </a:p>
            <a:p>
              <a:r>
                <a:rPr lang="fr-FR" altLang="zh-CN" sz="1100" b="0">
                  <a:solidFill>
                    <a:srgbClr val="267F99"/>
                  </a:solidFill>
                  <a:effectLst/>
                  <a:latin typeface="JetBrains Mono" panose="02000009000000000000" pitchFamily="49" charset="0"/>
                </a:rPr>
                <a:t>partition_param</a:t>
              </a:r>
              <a:r>
                <a:rPr lang="fr-FR" altLang="zh-CN" sz="1100" b="0">
                  <a:solidFill>
                    <a:srgbClr val="000000"/>
                  </a:solidFill>
                  <a:effectLst/>
                  <a:latin typeface="JetBrains Mono" panose="02000009000000000000" pitchFamily="49" charset="0"/>
                </a:rPr>
                <a:t> *</a:t>
              </a:r>
              <a:r>
                <a:rPr lang="fr-FR" altLang="zh-CN" sz="1100" b="0">
                  <a:solidFill>
                    <a:srgbClr val="001080"/>
                  </a:solidFill>
                  <a:effectLst/>
                  <a:latin typeface="JetBrains Mono" panose="02000009000000000000" pitchFamily="49" charset="0"/>
                </a:rPr>
                <a:t>param</a:t>
              </a:r>
              <a:r>
                <a:rPr lang="fr-FR" altLang="zh-CN" sz="1100" b="0">
                  <a:solidFill>
                    <a:srgbClr val="000000"/>
                  </a:solidFill>
                  <a:effectLst/>
                  <a:latin typeface="JetBrains Mono" panose="02000009000000000000" pitchFamily="49" charset="0"/>
                </a:rPr>
                <a:t>;</a:t>
              </a:r>
            </a:p>
          </p:txBody>
        </p:sp>
        <p:sp>
          <p:nvSpPr>
            <p:cNvPr id="10" name="流程图: 过程 9"/>
            <p:cNvSpPr/>
            <p:nvPr/>
          </p:nvSpPr>
          <p:spPr>
            <a:xfrm>
              <a:off x="722120" y="1296167"/>
              <a:ext cx="1995443" cy="908648"/>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12" name="组合 11"/>
          <p:cNvGrpSpPr/>
          <p:nvPr/>
        </p:nvGrpSpPr>
        <p:grpSpPr>
          <a:xfrm>
            <a:off x="779047" y="2562600"/>
            <a:ext cx="2824234" cy="463352"/>
            <a:chOff x="722119" y="1296167"/>
            <a:chExt cx="1995444" cy="908648"/>
          </a:xfrm>
        </p:grpSpPr>
        <p:sp>
          <p:nvSpPr>
            <p:cNvPr id="14" name="文本框 13">
              <a:hlinkClick r:id="rId9" action="ppaction://hlinksldjump"/>
            </p:cNvPr>
            <p:cNvSpPr txBox="1"/>
            <p:nvPr/>
          </p:nvSpPr>
          <p:spPr>
            <a:xfrm>
              <a:off x="722119" y="1296167"/>
              <a:ext cx="1995444" cy="843038"/>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MtdInitFsparParam</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type</a:t>
              </a:r>
              <a:r>
                <a:rPr lang="en-US" altLang="zh-CN" sz="1100" b="0">
                  <a:solidFill>
                    <a:srgbClr val="000000"/>
                  </a:solidFill>
                  <a:effectLst/>
                  <a:latin typeface="JetBrains Mono" panose="02000009000000000000" pitchFamily="49" charset="0"/>
                </a:rPr>
                <a:t>, &amp;</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根据</a:t>
              </a:r>
              <a:r>
                <a:rPr lang="en-US" altLang="zh-CN" sz="1100" b="1">
                  <a:solidFill>
                    <a:srgbClr val="008000"/>
                  </a:solidFill>
                  <a:latin typeface="JetBrains Mono" panose="02000009000000000000" pitchFamily="49" charset="0"/>
                </a:rPr>
                <a:t>flash</a:t>
              </a:r>
              <a:r>
                <a:rPr lang="zh-CN" altLang="en-US" sz="1100" b="1">
                  <a:solidFill>
                    <a:srgbClr val="008000"/>
                  </a:solidFill>
                  <a:latin typeface="JetBrains Mono" panose="02000009000000000000" pitchFamily="49" charset="0"/>
                </a:rPr>
                <a:t>类型初始化分区的参数</a:t>
              </a:r>
              <a:endParaRPr lang="en-US" altLang="zh-CN" sz="1100" b="1">
                <a:solidFill>
                  <a:srgbClr val="008000"/>
                </a:solidFill>
                <a:latin typeface="JetBrains Mono" panose="02000009000000000000" pitchFamily="49" charset="0"/>
              </a:endParaRPr>
            </a:p>
          </p:txBody>
        </p:sp>
        <p:sp>
          <p:nvSpPr>
            <p:cNvPr id="15" name="流程图: 过程 14"/>
            <p:cNvSpPr/>
            <p:nvPr/>
          </p:nvSpPr>
          <p:spPr>
            <a:xfrm>
              <a:off x="722120" y="1296167"/>
              <a:ext cx="1995443" cy="908648"/>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24" name="组合 23"/>
          <p:cNvGrpSpPr/>
          <p:nvPr/>
        </p:nvGrpSpPr>
        <p:grpSpPr>
          <a:xfrm>
            <a:off x="779047" y="3471522"/>
            <a:ext cx="4902286" cy="429896"/>
            <a:chOff x="722119" y="1296165"/>
            <a:chExt cx="1995444" cy="1195025"/>
          </a:xfrm>
        </p:grpSpPr>
        <p:sp>
          <p:nvSpPr>
            <p:cNvPr id="25" name="文本框 24"/>
            <p:cNvSpPr txBox="1"/>
            <p:nvPr/>
          </p:nvSpPr>
          <p:spPr>
            <a:xfrm>
              <a:off x="722119" y="1296168"/>
              <a:ext cx="1995444" cy="1195022"/>
            </a:xfrm>
            <a:prstGeom prst="rect">
              <a:avLst/>
            </a:prstGeom>
            <a:noFill/>
          </p:spPr>
          <p:txBody>
            <a:bodyPr wrap="square">
              <a:spAutoFit/>
            </a:bodyPr>
            <a:lstStyle/>
            <a:p>
              <a:r>
                <a:rPr lang="en-US" altLang="zh-CN" sz="1100">
                  <a:solidFill>
                    <a:srgbClr val="795E26"/>
                  </a:solidFill>
                  <a:effectLst/>
                  <a:latin typeface="JetBrains Mono" panose="02000009000000000000" pitchFamily="49" charset="0"/>
                  <a:sym typeface="+mn-ea"/>
                </a:rPr>
                <a:t>AddParamCheck</a:t>
              </a:r>
              <a:r>
                <a:rPr lang="en-US" altLang="zh-CN" sz="1100">
                  <a:solidFill>
                    <a:srgbClr val="000000"/>
                  </a:solidFill>
                  <a:effectLst/>
                  <a:latin typeface="JetBrains Mono" panose="02000009000000000000" pitchFamily="49" charset="0"/>
                  <a:sym typeface="+mn-ea"/>
                </a:rPr>
                <a:t>(</a:t>
              </a:r>
              <a:r>
                <a:rPr lang="en-US" altLang="zh-CN" sz="1100">
                  <a:solidFill>
                    <a:srgbClr val="001080"/>
                  </a:solidFill>
                  <a:effectLst/>
                  <a:latin typeface="JetBrains Mono" panose="02000009000000000000" pitchFamily="49" charset="0"/>
                  <a:sym typeface="+mn-ea"/>
                </a:rPr>
                <a:t>startAddr</a:t>
              </a:r>
              <a:r>
                <a:rPr lang="en-US" altLang="zh-CN" sz="1100">
                  <a:solidFill>
                    <a:srgbClr val="000000"/>
                  </a:solidFill>
                  <a:effectLst/>
                  <a:latin typeface="JetBrains Mono" panose="02000009000000000000" pitchFamily="49" charset="0"/>
                  <a:sym typeface="+mn-ea"/>
                </a:rPr>
                <a:t>, </a:t>
              </a:r>
              <a:r>
                <a:rPr lang="en-US" altLang="zh-CN" sz="1100">
                  <a:solidFill>
                    <a:srgbClr val="001080"/>
                  </a:solidFill>
                  <a:effectLst/>
                  <a:latin typeface="JetBrains Mono" panose="02000009000000000000" pitchFamily="49" charset="0"/>
                  <a:sym typeface="+mn-ea"/>
                </a:rPr>
                <a:t>param</a:t>
              </a:r>
              <a:r>
                <a:rPr lang="en-US" altLang="zh-CN" sz="1100">
                  <a:solidFill>
                    <a:srgbClr val="000000"/>
                  </a:solidFill>
                  <a:effectLst/>
                  <a:latin typeface="JetBrains Mono" panose="02000009000000000000" pitchFamily="49" charset="0"/>
                  <a:sym typeface="+mn-ea"/>
                </a:rPr>
                <a:t>, </a:t>
              </a:r>
              <a:r>
                <a:rPr lang="en-US" altLang="zh-CN" sz="1100">
                  <a:solidFill>
                    <a:srgbClr val="001080"/>
                  </a:solidFill>
                  <a:effectLst/>
                  <a:latin typeface="JetBrains Mono" panose="02000009000000000000" pitchFamily="49" charset="0"/>
                  <a:sym typeface="+mn-ea"/>
                </a:rPr>
                <a:t>partitionNum</a:t>
              </a:r>
              <a:r>
                <a:rPr lang="en-US" altLang="zh-CN" sz="1100">
                  <a:solidFill>
                    <a:srgbClr val="000000"/>
                  </a:solidFill>
                  <a:effectLst/>
                  <a:latin typeface="JetBrains Mono" panose="02000009000000000000" pitchFamily="49" charset="0"/>
                  <a:sym typeface="+mn-ea"/>
                </a:rPr>
                <a:t>, </a:t>
              </a:r>
              <a:r>
                <a:rPr lang="en-US" altLang="zh-CN" sz="1100">
                  <a:solidFill>
                    <a:srgbClr val="001080"/>
                  </a:solidFill>
                  <a:effectLst/>
                  <a:latin typeface="JetBrains Mono" panose="02000009000000000000" pitchFamily="49" charset="0"/>
                  <a:sym typeface="+mn-ea"/>
                </a:rPr>
                <a:t>length</a:t>
              </a:r>
              <a:r>
                <a:rPr lang="en-US" altLang="zh-CN" sz="1100">
                  <a:solidFill>
                    <a:srgbClr val="000000"/>
                  </a:solidFill>
                  <a:effectLst/>
                  <a:latin typeface="JetBrains Mono" panose="02000009000000000000" pitchFamily="49" charset="0"/>
                  <a:sym typeface="+mn-ea"/>
                </a:rPr>
                <a:t>);</a:t>
              </a:r>
              <a:endParaRPr lang="en-US" altLang="zh-CN" sz="1100" b="0">
                <a:solidFill>
                  <a:srgbClr val="000000"/>
                </a:solidFill>
                <a:effectLst/>
                <a:latin typeface="JetBrains Mono" panose="02000009000000000000" pitchFamily="49" charset="0"/>
              </a:endParaRPr>
            </a:p>
            <a:p>
              <a:r>
                <a:rPr lang="zh-CN" altLang="en-US" sz="1100" b="1">
                  <a:solidFill>
                    <a:srgbClr val="008000"/>
                  </a:solidFill>
                  <a:latin typeface="JetBrains Mono" panose="02000009000000000000" pitchFamily="49" charset="0"/>
                  <a:sym typeface="+mn-ea"/>
                </a:rPr>
                <a:t>检查分区参数</a:t>
              </a:r>
              <a:endParaRPr lang="zh-CN" altLang="en-US" sz="1100" b="1">
                <a:solidFill>
                  <a:srgbClr val="000000"/>
                </a:solidFill>
                <a:effectLst/>
                <a:latin typeface="JetBrains Mono" panose="02000009000000000000" pitchFamily="49" charset="0"/>
              </a:endParaRPr>
            </a:p>
          </p:txBody>
        </p:sp>
        <p:sp>
          <p:nvSpPr>
            <p:cNvPr id="27" name="流程图: 过程 26"/>
            <p:cNvSpPr/>
            <p:nvPr/>
          </p:nvSpPr>
          <p:spPr>
            <a:xfrm>
              <a:off x="722120" y="1296165"/>
              <a:ext cx="1995443" cy="1116515"/>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37" name="组合 36"/>
          <p:cNvGrpSpPr/>
          <p:nvPr/>
        </p:nvGrpSpPr>
        <p:grpSpPr>
          <a:xfrm>
            <a:off x="779145" y="4258310"/>
            <a:ext cx="5041265" cy="598806"/>
            <a:chOff x="722119" y="1296165"/>
            <a:chExt cx="2396132" cy="1513814"/>
          </a:xfrm>
        </p:grpSpPr>
        <p:sp>
          <p:nvSpPr>
            <p:cNvPr id="38" name="文本框 37">
              <a:hlinkClick r:id="rId9" action="ppaction://hlinksldjump"/>
            </p:cNvPr>
            <p:cNvSpPr txBox="1"/>
            <p:nvPr/>
          </p:nvSpPr>
          <p:spPr>
            <a:xfrm>
              <a:off x="722119" y="1296168"/>
              <a:ext cx="2396132" cy="1513811"/>
            </a:xfrm>
            <a:prstGeom prst="rect">
              <a:avLst/>
            </a:prstGeom>
            <a:noFill/>
          </p:spPr>
          <p:txBody>
            <a:bodyPr wrap="square">
              <a:spAutoFit/>
            </a:bodyPr>
            <a:lstStyle/>
            <a:p>
              <a:r>
                <a:rPr lang="en-US" altLang="zh-CN" sz="1100">
                  <a:solidFill>
                    <a:srgbClr val="001080"/>
                  </a:solidFill>
                  <a:effectLst/>
                  <a:latin typeface="JetBrains Mono" panose="02000009000000000000" pitchFamily="49" charset="0"/>
                  <a:sym typeface="+mn-ea"/>
                </a:rPr>
                <a:t>newNode</a:t>
              </a:r>
              <a:r>
                <a:rPr lang="en-US" altLang="zh-CN" sz="1100">
                  <a:solidFill>
                    <a:srgbClr val="000000"/>
                  </a:solidFill>
                  <a:effectLst/>
                  <a:latin typeface="JetBrains Mono" panose="02000009000000000000" pitchFamily="49" charset="0"/>
                  <a:sym typeface="+mn-ea"/>
                </a:rPr>
                <a:t> = (</a:t>
              </a:r>
              <a:r>
                <a:rPr lang="en-US" altLang="zh-CN" sz="1100">
                  <a:solidFill>
                    <a:srgbClr val="267F99"/>
                  </a:solidFill>
                  <a:effectLst/>
                  <a:latin typeface="JetBrains Mono" panose="02000009000000000000" pitchFamily="49" charset="0"/>
                  <a:sym typeface="+mn-ea"/>
                </a:rPr>
                <a:t>mtd_partition</a:t>
              </a:r>
              <a:r>
                <a:rPr lang="en-US" altLang="zh-CN" sz="1100">
                  <a:solidFill>
                    <a:srgbClr val="000000"/>
                  </a:solidFill>
                  <a:effectLst/>
                  <a:latin typeface="JetBrains Mono" panose="02000009000000000000" pitchFamily="49" charset="0"/>
                  <a:sym typeface="+mn-ea"/>
                </a:rPr>
                <a:t> *)</a:t>
              </a:r>
              <a:r>
                <a:rPr lang="en-US" altLang="zh-CN" sz="1100">
                  <a:solidFill>
                    <a:srgbClr val="795E26"/>
                  </a:solidFill>
                  <a:effectLst/>
                  <a:latin typeface="JetBrains Mono" panose="02000009000000000000" pitchFamily="49" charset="0"/>
                  <a:sym typeface="+mn-ea"/>
                </a:rPr>
                <a:t>zalloc</a:t>
              </a:r>
              <a:r>
                <a:rPr lang="en-US" altLang="zh-CN" sz="1100">
                  <a:solidFill>
                    <a:srgbClr val="000000"/>
                  </a:solidFill>
                  <a:effectLst/>
                  <a:latin typeface="JetBrains Mono" panose="02000009000000000000" pitchFamily="49" charset="0"/>
                  <a:sym typeface="+mn-ea"/>
                </a:rPr>
                <a:t>(</a:t>
              </a:r>
              <a:r>
                <a:rPr lang="en-US" altLang="zh-CN" sz="1100">
                  <a:solidFill>
                    <a:srgbClr val="0000FF"/>
                  </a:solidFill>
                  <a:effectLst/>
                  <a:latin typeface="JetBrains Mono" panose="02000009000000000000" pitchFamily="49" charset="0"/>
                  <a:sym typeface="+mn-ea"/>
                </a:rPr>
                <a:t>sizeof</a:t>
              </a:r>
              <a:r>
                <a:rPr lang="en-US" altLang="zh-CN" sz="1100">
                  <a:solidFill>
                    <a:srgbClr val="000000"/>
                  </a:solidFill>
                  <a:effectLst/>
                  <a:latin typeface="JetBrains Mono" panose="02000009000000000000" pitchFamily="49" charset="0"/>
                  <a:sym typeface="+mn-ea"/>
                </a:rPr>
                <a:t>(</a:t>
              </a:r>
              <a:r>
                <a:rPr lang="en-US" altLang="zh-CN" sz="1100">
                  <a:solidFill>
                    <a:srgbClr val="267F99"/>
                  </a:solidFill>
                  <a:effectLst/>
                  <a:latin typeface="JetBrains Mono" panose="02000009000000000000" pitchFamily="49" charset="0"/>
                  <a:sym typeface="+mn-ea"/>
                </a:rPr>
                <a:t>mtd_partition</a:t>
              </a:r>
              <a:r>
                <a:rPr lang="en-US" altLang="zh-CN" sz="1100">
                  <a:solidFill>
                    <a:srgbClr val="000000"/>
                  </a:solidFill>
                  <a:effectLst/>
                  <a:latin typeface="JetBrains Mono" panose="02000009000000000000" pitchFamily="49" charset="0"/>
                  <a:sym typeface="+mn-ea"/>
                </a:rPr>
                <a:t>));</a:t>
              </a:r>
              <a:endParaRPr lang="en-US" altLang="zh-CN" sz="1100" b="0">
                <a:solidFill>
                  <a:srgbClr val="000000"/>
                </a:solidFill>
                <a:effectLst/>
                <a:latin typeface="JetBrains Mono" panose="02000009000000000000" pitchFamily="49" charset="0"/>
              </a:endParaRPr>
            </a:p>
            <a:p>
              <a:r>
                <a:rPr lang="zh-CN" altLang="en-US" sz="1100" b="1">
                  <a:solidFill>
                    <a:srgbClr val="008000"/>
                  </a:solidFill>
                  <a:effectLst/>
                  <a:latin typeface="JetBrains Mono" panose="02000009000000000000" pitchFamily="49" charset="0"/>
                  <a:sym typeface="+mn-ea"/>
                </a:rPr>
                <a:t>分配一个分区节点</a:t>
              </a:r>
              <a:endParaRPr lang="zh-CN" altLang="en-US" sz="1100" b="1">
                <a:solidFill>
                  <a:srgbClr val="000000"/>
                </a:solidFill>
                <a:effectLst/>
                <a:latin typeface="JetBrains Mono" panose="02000009000000000000" pitchFamily="49" charset="0"/>
              </a:endParaRPr>
            </a:p>
            <a:p>
              <a:endParaRPr lang="en-US" altLang="zh-CN" sz="1100" b="1">
                <a:solidFill>
                  <a:srgbClr val="008000"/>
                </a:solidFill>
                <a:latin typeface="JetBrains Mono" panose="02000009000000000000" pitchFamily="49" charset="0"/>
              </a:endParaRPr>
            </a:p>
          </p:txBody>
        </p:sp>
        <p:sp>
          <p:nvSpPr>
            <p:cNvPr id="39" name="流程图: 过程 38"/>
            <p:cNvSpPr/>
            <p:nvPr/>
          </p:nvSpPr>
          <p:spPr>
            <a:xfrm>
              <a:off x="722119" y="1296165"/>
              <a:ext cx="2396132" cy="1116516"/>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48" name="组合 47"/>
          <p:cNvGrpSpPr/>
          <p:nvPr/>
        </p:nvGrpSpPr>
        <p:grpSpPr>
          <a:xfrm>
            <a:off x="736007" y="5080811"/>
            <a:ext cx="6339911" cy="1446548"/>
            <a:chOff x="680458" y="1296165"/>
            <a:chExt cx="6188333" cy="2224124"/>
          </a:xfrm>
        </p:grpSpPr>
        <p:sp>
          <p:nvSpPr>
            <p:cNvPr id="49" name="文本框 48"/>
            <p:cNvSpPr txBox="1"/>
            <p:nvPr/>
          </p:nvSpPr>
          <p:spPr>
            <a:xfrm>
              <a:off x="680458" y="1296167"/>
              <a:ext cx="6188333" cy="2222143"/>
            </a:xfrm>
            <a:prstGeom prst="rect">
              <a:avLst/>
            </a:prstGeom>
            <a:noFill/>
          </p:spPr>
          <p:txBody>
            <a:bodyPr wrap="square">
              <a:spAutoFit/>
            </a:bodyPr>
            <a:lstStyle/>
            <a:p>
              <a:r>
                <a:rPr lang="en-US" altLang="zh-CN" sz="1100" b="0">
                  <a:solidFill>
                    <a:srgbClr val="AF00DB"/>
                  </a:solidFill>
                  <a:effectLst/>
                  <a:latin typeface="JetBrains Mono" panose="02000009000000000000" pitchFamily="49" charset="0"/>
                </a:rPr>
                <a:t>#define</a:t>
              </a:r>
              <a:r>
                <a:rPr lang="en-US" altLang="zh-CN" sz="1100" b="0">
                  <a:solidFill>
                    <a:srgbClr val="0000FF"/>
                  </a:solidFill>
                  <a:effectLst/>
                  <a:latin typeface="JetBrains Mono" panose="02000009000000000000" pitchFamily="49" charset="0"/>
                </a:rPr>
                <a:t> PAR_ASSIGNMENT(</a:t>
              </a:r>
              <a:r>
                <a:rPr lang="en-US" altLang="zh-CN" sz="1100" b="0">
                  <a:solidFill>
                    <a:srgbClr val="001080"/>
                  </a:solidFill>
                  <a:effectLst/>
                  <a:latin typeface="JetBrains Mono" panose="02000009000000000000" pitchFamily="49" charset="0"/>
                </a:rPr>
                <a:t>node</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len</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startAddr</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num</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mtd</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blkSize</a:t>
              </a:r>
              <a:r>
                <a:rPr lang="en-US" altLang="zh-CN" sz="1100" b="0">
                  <a:solidFill>
                    <a:srgbClr val="0000FF"/>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do</a:t>
              </a:r>
              <a:r>
                <a:rPr lang="en-US" altLang="zh-CN" sz="1100" b="0">
                  <a:solidFill>
                    <a:srgbClr val="0000FF"/>
                  </a:solidFill>
                  <a:effectLst/>
                  <a:latin typeface="JetBrains Mono" panose="02000009000000000000" pitchFamily="49" charset="0"/>
                </a:rPr>
                <a:t> {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start_block</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(startAddr)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(blkSize);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end_block</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(len)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(blkSize)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start_block</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a:t>
              </a:r>
              <a:r>
                <a:rPr lang="en-US" altLang="zh-CN" sz="1100" b="0">
                  <a:solidFill>
                    <a:srgbClr val="098658"/>
                  </a:solidFill>
                  <a:effectLst/>
                  <a:latin typeface="JetBrains Mono" panose="02000009000000000000" pitchFamily="49" charset="0"/>
                </a:rPr>
                <a:t>1</a:t>
              </a:r>
              <a:r>
                <a:rPr lang="en-US" altLang="zh-CN" sz="1100" b="0">
                  <a:solidFill>
                    <a:srgbClr val="0000FF"/>
                  </a:solidFill>
                  <a:effectLst/>
                  <a:latin typeface="JetBrains Mono" panose="02000009000000000000" pitchFamily="49" charset="0"/>
                </a:rPr>
                <a:t>);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patitionnum</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(num);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mtd_info</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(mtd);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mountpoint_name</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NULL;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while</a:t>
              </a:r>
              <a:r>
                <a:rPr lang="en-US" altLang="zh-CN" sz="1100" b="0">
                  <a:solidFill>
                    <a:srgbClr val="0000FF"/>
                  </a:solidFill>
                  <a:effectLst/>
                  <a:latin typeface="JetBrains Mono" panose="02000009000000000000" pitchFamily="49" charset="0"/>
                </a:rPr>
                <a:t> (</a:t>
              </a:r>
              <a:r>
                <a:rPr lang="en-US" altLang="zh-CN" sz="1100" b="0">
                  <a:solidFill>
                    <a:srgbClr val="098658"/>
                  </a:solidFill>
                  <a:effectLst/>
                  <a:latin typeface="JetBrains Mono" panose="02000009000000000000" pitchFamily="49" charset="0"/>
                </a:rPr>
                <a:t>0</a:t>
              </a:r>
              <a:r>
                <a:rPr lang="en-US" altLang="zh-CN" sz="1100" b="0">
                  <a:solidFill>
                    <a:srgbClr val="0000FF"/>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分区对齐</a:t>
              </a:r>
              <a:endParaRPr lang="en-US" altLang="zh-CN" sz="1100" b="1">
                <a:solidFill>
                  <a:srgbClr val="008000"/>
                </a:solidFill>
                <a:latin typeface="JetBrains Mono" panose="02000009000000000000" pitchFamily="49" charset="0"/>
              </a:endParaRPr>
            </a:p>
          </p:txBody>
        </p:sp>
        <p:sp>
          <p:nvSpPr>
            <p:cNvPr id="50" name="流程图: 过程 49"/>
            <p:cNvSpPr/>
            <p:nvPr/>
          </p:nvSpPr>
          <p:spPr>
            <a:xfrm>
              <a:off x="722120" y="1296165"/>
              <a:ext cx="6107588" cy="2224124"/>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51" name="组合 50"/>
          <p:cNvGrpSpPr/>
          <p:nvPr/>
        </p:nvGrpSpPr>
        <p:grpSpPr>
          <a:xfrm>
            <a:off x="6456304" y="1361541"/>
            <a:ext cx="4952788" cy="598806"/>
            <a:chOff x="722119" y="1296165"/>
            <a:chExt cx="1802755" cy="1664563"/>
          </a:xfrm>
        </p:grpSpPr>
        <p:sp>
          <p:nvSpPr>
            <p:cNvPr id="52" name="文本框 51">
              <a:hlinkClick r:id="rId9" action="ppaction://hlinksldjump"/>
            </p:cNvPr>
            <p:cNvSpPr txBox="1"/>
            <p:nvPr/>
          </p:nvSpPr>
          <p:spPr>
            <a:xfrm>
              <a:off x="722119" y="1296168"/>
              <a:ext cx="1802755" cy="1664560"/>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BlockDriverRegisterOperate</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partitionNum</a:t>
              </a:r>
              <a:r>
                <a:rPr lang="en-US" altLang="zh-CN" sz="1100" b="0">
                  <a:solidFill>
                    <a:srgbClr val="000000"/>
                  </a:solidFill>
                  <a:effectLst/>
                  <a:latin typeface="JetBrains Mono" panose="02000009000000000000" pitchFamily="49" charset="0"/>
                </a:rPr>
                <a:t>);</a:t>
              </a:r>
            </a:p>
            <a:p>
              <a:r>
                <a:rPr lang="en-US" altLang="zh-CN" sz="1100" b="0">
                  <a:solidFill>
                    <a:srgbClr val="795E26"/>
                  </a:solidFill>
                  <a:effectLst/>
                  <a:latin typeface="JetBrains Mono" panose="02000009000000000000" pitchFamily="49" charset="0"/>
                </a:rPr>
                <a:t>CharDriverRegisterOperate</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partitionNum</a:t>
              </a:r>
              <a:r>
                <a:rPr lang="en-US" altLang="zh-CN" sz="1100" b="0">
                  <a:solidFill>
                    <a:srgbClr val="000000"/>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注册字符设备和块设备的驱动程序</a:t>
              </a:r>
              <a:endParaRPr lang="en-US" altLang="zh-CN" sz="1100" b="1">
                <a:solidFill>
                  <a:srgbClr val="008000"/>
                </a:solidFill>
                <a:latin typeface="JetBrains Mono" panose="02000009000000000000" pitchFamily="49" charset="0"/>
              </a:endParaRPr>
            </a:p>
          </p:txBody>
        </p:sp>
        <p:sp>
          <p:nvSpPr>
            <p:cNvPr id="53" name="流程图: 过程 52"/>
            <p:cNvSpPr/>
            <p:nvPr/>
          </p:nvSpPr>
          <p:spPr>
            <a:xfrm>
              <a:off x="722120" y="1296165"/>
              <a:ext cx="1788590" cy="1653832"/>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54" name="组合 53"/>
          <p:cNvGrpSpPr/>
          <p:nvPr/>
        </p:nvGrpSpPr>
        <p:grpSpPr>
          <a:xfrm>
            <a:off x="6456304" y="2348236"/>
            <a:ext cx="4671701" cy="629485"/>
            <a:chOff x="722119" y="1296165"/>
            <a:chExt cx="1995444" cy="1749844"/>
          </a:xfrm>
        </p:grpSpPr>
        <p:sp>
          <p:nvSpPr>
            <p:cNvPr id="55" name="文本框 54"/>
            <p:cNvSpPr txBox="1"/>
            <p:nvPr/>
          </p:nvSpPr>
          <p:spPr>
            <a:xfrm>
              <a:off x="722119" y="1296168"/>
              <a:ext cx="1995444" cy="1664560"/>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LOS_ListTailInsert</a:t>
              </a:r>
              <a:r>
                <a:rPr lang="en-US" altLang="zh-CN" sz="1100" b="0">
                  <a:solidFill>
                    <a:srgbClr val="000000"/>
                  </a:solidFill>
                  <a:effectLst/>
                  <a:latin typeface="JetBrains Mono" panose="02000009000000000000" pitchFamily="49" charset="0"/>
                </a:rPr>
                <a:t>(&amp;</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partition_head</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node_info</a:t>
              </a:r>
              <a:r>
                <a:rPr lang="en-US" altLang="zh-CN" sz="1100" b="0">
                  <a:solidFill>
                    <a:srgbClr val="000000"/>
                  </a:solidFill>
                  <a:effectLst/>
                  <a:latin typeface="JetBrains Mono" panose="02000009000000000000" pitchFamily="49" charset="0"/>
                </a:rPr>
                <a:t>, &amp;</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node_info</a:t>
              </a:r>
              <a:r>
                <a:rPr lang="en-US" altLang="zh-CN" sz="1100" b="0">
                  <a:solidFill>
                    <a:srgbClr val="000000"/>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将分区结点挂载到全局的分区链表上</a:t>
              </a:r>
              <a:endParaRPr lang="en-US" altLang="zh-CN" sz="1100" b="1">
                <a:solidFill>
                  <a:srgbClr val="008000"/>
                </a:solidFill>
                <a:latin typeface="JetBrains Mono" panose="02000009000000000000" pitchFamily="49" charset="0"/>
              </a:endParaRPr>
            </a:p>
          </p:txBody>
        </p:sp>
        <p:sp>
          <p:nvSpPr>
            <p:cNvPr id="56" name="流程图: 过程 55"/>
            <p:cNvSpPr/>
            <p:nvPr/>
          </p:nvSpPr>
          <p:spPr>
            <a:xfrm>
              <a:off x="722120" y="1296165"/>
              <a:ext cx="1995443" cy="1749844"/>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57" name="组合 56"/>
          <p:cNvGrpSpPr/>
          <p:nvPr/>
        </p:nvGrpSpPr>
        <p:grpSpPr>
          <a:xfrm>
            <a:off x="6456303" y="3364336"/>
            <a:ext cx="3055165" cy="463352"/>
            <a:chOff x="722119" y="1296167"/>
            <a:chExt cx="1995444" cy="908648"/>
          </a:xfrm>
        </p:grpSpPr>
        <p:sp>
          <p:nvSpPr>
            <p:cNvPr id="58" name="文本框 57"/>
            <p:cNvSpPr txBox="1"/>
            <p:nvPr/>
          </p:nvSpPr>
          <p:spPr>
            <a:xfrm>
              <a:off x="722119" y="1296167"/>
              <a:ext cx="1995444" cy="843038"/>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LOS_MuxInit</a:t>
              </a:r>
              <a:r>
                <a:rPr lang="en-US" altLang="zh-CN" sz="1100" b="0">
                  <a:solidFill>
                    <a:srgbClr val="000000"/>
                  </a:solidFill>
                  <a:effectLst/>
                  <a:latin typeface="JetBrains Mono" panose="02000009000000000000" pitchFamily="49" charset="0"/>
                </a:rPr>
                <a:t>(&amp;</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lock</a:t>
              </a:r>
              <a:r>
                <a:rPr lang="en-US" altLang="zh-CN" sz="1100" b="0">
                  <a:solidFill>
                    <a:srgbClr val="000000"/>
                  </a:solidFill>
                  <a:effectLst/>
                  <a:latin typeface="JetBrains Mono" panose="02000009000000000000" pitchFamily="49" charset="0"/>
                </a:rPr>
                <a:t>, </a:t>
              </a:r>
              <a:r>
                <a:rPr lang="en-US" altLang="zh-CN" sz="1100" b="0">
                  <a:solidFill>
                    <a:srgbClr val="0000FF"/>
                  </a:solidFill>
                  <a:effectLst/>
                  <a:latin typeface="JetBrains Mono" panose="02000009000000000000" pitchFamily="49" charset="0"/>
                </a:rPr>
                <a:t>NULL</a:t>
              </a:r>
              <a:r>
                <a:rPr lang="en-US" altLang="zh-CN" sz="1100" b="0">
                  <a:solidFill>
                    <a:srgbClr val="000000"/>
                  </a:solidFill>
                  <a:effectLst/>
                  <a:latin typeface="JetBrains Mono" panose="02000009000000000000" pitchFamily="49" charset="0"/>
                </a:rPr>
                <a:t>);</a:t>
              </a:r>
            </a:p>
            <a:p>
              <a:r>
                <a:rPr lang="zh-CN" altLang="en-US" sz="1100" b="1">
                  <a:solidFill>
                    <a:srgbClr val="008000"/>
                  </a:solidFill>
                  <a:effectLst/>
                  <a:latin typeface="JetBrains Mono" panose="02000009000000000000" pitchFamily="49" charset="0"/>
                </a:rPr>
                <a:t>初始化锁</a:t>
              </a:r>
              <a:r>
                <a:rPr lang="en-US" altLang="zh-CN" sz="1100" b="1">
                  <a:solidFill>
                    <a:srgbClr val="008000"/>
                  </a:solidFill>
                  <a:effectLst/>
                  <a:latin typeface="JetBrains Mono" panose="02000009000000000000" pitchFamily="49" charset="0"/>
                </a:rPr>
                <a:t>,</a:t>
              </a:r>
              <a:r>
                <a:rPr lang="zh-CN" altLang="en-US" sz="1100" b="1">
                  <a:solidFill>
                    <a:srgbClr val="008000"/>
                  </a:solidFill>
                  <a:effectLst/>
                  <a:latin typeface="JetBrains Mono" panose="02000009000000000000" pitchFamily="49" charset="0"/>
                </a:rPr>
                <a:t>每个分区节点都有自己的互斥锁</a:t>
              </a:r>
              <a:endParaRPr lang="zh-CN" altLang="en-US" sz="1100" b="1">
                <a:solidFill>
                  <a:srgbClr val="000000"/>
                </a:solidFill>
                <a:effectLst/>
                <a:latin typeface="JetBrains Mono" panose="02000009000000000000" pitchFamily="49" charset="0"/>
              </a:endParaRPr>
            </a:p>
          </p:txBody>
        </p:sp>
        <p:sp>
          <p:nvSpPr>
            <p:cNvPr id="59" name="流程图: 过程 58"/>
            <p:cNvSpPr/>
            <p:nvPr/>
          </p:nvSpPr>
          <p:spPr>
            <a:xfrm>
              <a:off x="722120" y="1296167"/>
              <a:ext cx="1995443" cy="908648"/>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cxnSp>
        <p:nvCxnSpPr>
          <p:cNvPr id="61" name="直接箭头连接符 60"/>
          <p:cNvCxnSpPr>
            <a:stCxn id="10" idx="2"/>
          </p:cNvCxnSpPr>
          <p:nvPr/>
        </p:nvCxnSpPr>
        <p:spPr>
          <a:xfrm>
            <a:off x="1809783" y="2068082"/>
            <a:ext cx="0" cy="5029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直接箭头连接符 62"/>
          <p:cNvCxnSpPr>
            <a:stCxn id="15" idx="2"/>
          </p:cNvCxnSpPr>
          <p:nvPr/>
        </p:nvCxnSpPr>
        <p:spPr>
          <a:xfrm flipH="1">
            <a:off x="2191164" y="3025952"/>
            <a:ext cx="1" cy="4547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p:cNvCxnSpPr/>
          <p:nvPr/>
        </p:nvCxnSpPr>
        <p:spPr>
          <a:xfrm>
            <a:off x="2508191" y="3873175"/>
            <a:ext cx="0" cy="385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直接箭头连接符 74"/>
          <p:cNvCxnSpPr>
            <a:stCxn id="39" idx="2"/>
          </p:cNvCxnSpPr>
          <p:nvPr/>
        </p:nvCxnSpPr>
        <p:spPr>
          <a:xfrm flipH="1">
            <a:off x="3300072" y="4700468"/>
            <a:ext cx="1" cy="420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连接符: 肘形 76"/>
          <p:cNvCxnSpPr>
            <a:endCxn id="53" idx="1"/>
          </p:cNvCxnSpPr>
          <p:nvPr/>
        </p:nvCxnSpPr>
        <p:spPr>
          <a:xfrm rot="5400000" flipH="1" flipV="1">
            <a:off x="4612969" y="3237474"/>
            <a:ext cx="3421797" cy="26487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9" name="直接箭头连接符 78"/>
          <p:cNvCxnSpPr>
            <a:stCxn id="53" idx="2"/>
          </p:cNvCxnSpPr>
          <p:nvPr/>
        </p:nvCxnSpPr>
        <p:spPr>
          <a:xfrm>
            <a:off x="8912608" y="1956487"/>
            <a:ext cx="0" cy="386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直接箭头连接符 83"/>
          <p:cNvCxnSpPr/>
          <p:nvPr/>
        </p:nvCxnSpPr>
        <p:spPr>
          <a:xfrm>
            <a:off x="8297966" y="2977721"/>
            <a:ext cx="0" cy="3866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5"/>
          <a:stretch>
            <a:fillRect/>
          </a:stretch>
        </p:blipFill>
        <p:spPr>
          <a:xfrm>
            <a:off x="725805" y="1314450"/>
            <a:ext cx="5242560" cy="4229100"/>
          </a:xfrm>
          <a:prstGeom prst="rect">
            <a:avLst/>
          </a:prstGeom>
        </p:spPr>
      </p:pic>
      <p:sp>
        <p:nvSpPr>
          <p:cNvPr id="2" name="标题 1"/>
          <p:cNvSpPr>
            <a:spLocks noGrp="1"/>
          </p:cNvSpPr>
          <p:nvPr>
            <p:ph type="ctrTitle"/>
            <p:custDataLst>
              <p:tags r:id="rId2"/>
            </p:custDataLst>
          </p:nvPr>
        </p:nvSpPr>
        <p:spPr>
          <a:xfrm>
            <a:off x="243840" y="-133985"/>
            <a:ext cx="10944860" cy="1009015"/>
          </a:xfrm>
        </p:spPr>
        <p:txBody>
          <a:bodyPr/>
          <a:lstStyle/>
          <a:p>
            <a:pPr algn="l"/>
            <a:r>
              <a:rPr lang="en-US" sz="3200">
                <a:latin typeface="得意黑" pitchFamily="2" charset="-122"/>
                <a:ea typeface="得意黑" pitchFamily="2" charset="-122"/>
              </a:rPr>
              <a:t>DisassociateProcessFd</a:t>
            </a:r>
            <a:r>
              <a:rPr lang="zh-CN" altLang="en-US" sz="3200">
                <a:latin typeface="得意黑" pitchFamily="2" charset="-122"/>
                <a:ea typeface="得意黑" pitchFamily="2" charset="-122"/>
              </a:rPr>
              <a:t>：解除关联</a:t>
            </a:r>
          </a:p>
        </p:txBody>
      </p:sp>
      <p:pic>
        <p:nvPicPr>
          <p:cNvPr id="16" name="图片 15"/>
          <p:cNvPicPr>
            <a:picLocks noChangeAspect="1"/>
          </p:cNvPicPr>
          <p:nvPr/>
        </p:nvPicPr>
        <p:blipFill>
          <a:blip r:embed="rId6"/>
          <a:stretch>
            <a:fillRect/>
          </a:stretch>
        </p:blipFill>
        <p:spPr>
          <a:xfrm>
            <a:off x="6260465" y="126365"/>
            <a:ext cx="4580890" cy="6605270"/>
          </a:xfrm>
          <a:prstGeom prst="rect">
            <a:avLst/>
          </a:prstGeom>
        </p:spPr>
      </p:pic>
    </p:spTree>
    <p:custDataLst>
      <p:tags r:id="rId1"/>
    </p:custData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5"/>
          <a:stretch>
            <a:fillRect/>
          </a:stretch>
        </p:blipFill>
        <p:spPr>
          <a:xfrm>
            <a:off x="309880" y="1314450"/>
            <a:ext cx="5242560" cy="4229100"/>
          </a:xfrm>
          <a:prstGeom prst="rect">
            <a:avLst/>
          </a:prstGeom>
        </p:spPr>
      </p:pic>
      <p:sp>
        <p:nvSpPr>
          <p:cNvPr id="2" name="标题 1"/>
          <p:cNvSpPr>
            <a:spLocks noGrp="1"/>
          </p:cNvSpPr>
          <p:nvPr>
            <p:ph type="ctrTitle"/>
            <p:custDataLst>
              <p:tags r:id="rId2"/>
            </p:custDataLst>
          </p:nvPr>
        </p:nvSpPr>
        <p:spPr>
          <a:xfrm>
            <a:off x="243840" y="-133985"/>
            <a:ext cx="10944860" cy="1009015"/>
          </a:xfrm>
        </p:spPr>
        <p:txBody>
          <a:bodyPr/>
          <a:lstStyle/>
          <a:p>
            <a:pPr algn="l"/>
            <a:r>
              <a:rPr lang="en-US" sz="3200">
                <a:latin typeface="得意黑" pitchFamily="2" charset="-122"/>
                <a:ea typeface="得意黑" pitchFamily="2" charset="-122"/>
              </a:rPr>
              <a:t>DisassociateProcessFd</a:t>
            </a:r>
            <a:r>
              <a:rPr lang="zh-CN" altLang="en-US" sz="3200">
                <a:latin typeface="得意黑" pitchFamily="2" charset="-122"/>
                <a:ea typeface="得意黑" pitchFamily="2" charset="-122"/>
              </a:rPr>
              <a:t>：解除关联</a:t>
            </a:r>
          </a:p>
        </p:txBody>
      </p:sp>
      <p:pic>
        <p:nvPicPr>
          <p:cNvPr id="10" name="图片 9"/>
          <p:cNvPicPr>
            <a:picLocks noChangeAspect="1"/>
          </p:cNvPicPr>
          <p:nvPr/>
        </p:nvPicPr>
        <p:blipFill>
          <a:blip r:embed="rId6"/>
          <a:stretch>
            <a:fillRect/>
          </a:stretch>
        </p:blipFill>
        <p:spPr>
          <a:xfrm>
            <a:off x="5748020" y="616585"/>
            <a:ext cx="6096000" cy="5753100"/>
          </a:xfrm>
          <a:prstGeom prst="rect">
            <a:avLst/>
          </a:prstGeom>
        </p:spPr>
      </p:pic>
      <p:cxnSp>
        <p:nvCxnSpPr>
          <p:cNvPr id="12" name="直接箭头连接符 11"/>
          <p:cNvCxnSpPr/>
          <p:nvPr/>
        </p:nvCxnSpPr>
        <p:spPr>
          <a:xfrm flipV="1">
            <a:off x="2230755" y="1092200"/>
            <a:ext cx="5059045" cy="1000760"/>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36980" y="2103120"/>
            <a:ext cx="984250" cy="162560"/>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009015" y="3493770"/>
            <a:ext cx="2331720" cy="133985"/>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p:nvPr/>
        </p:nvCxnSpPr>
        <p:spPr>
          <a:xfrm>
            <a:off x="3366770" y="3634740"/>
            <a:ext cx="5832475" cy="142049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sz="3200">
                <a:latin typeface="得意黑" pitchFamily="2" charset="-122"/>
                <a:ea typeface="得意黑" pitchFamily="2" charset="-122"/>
              </a:rPr>
              <a:t>close</a:t>
            </a:r>
            <a:r>
              <a:rPr lang="zh-CN" altLang="en-US" sz="3200">
                <a:latin typeface="得意黑" pitchFamily="2" charset="-122"/>
                <a:ea typeface="得意黑" pitchFamily="2" charset="-122"/>
              </a:rPr>
              <a:t>：关闭文件</a:t>
            </a:r>
          </a:p>
        </p:txBody>
      </p:sp>
      <p:pic>
        <p:nvPicPr>
          <p:cNvPr id="6" name="图片 5"/>
          <p:cNvPicPr>
            <a:picLocks noChangeAspect="1"/>
          </p:cNvPicPr>
          <p:nvPr/>
        </p:nvPicPr>
        <p:blipFill>
          <a:blip r:embed="rId9"/>
          <a:stretch>
            <a:fillRect/>
          </a:stretch>
        </p:blipFill>
        <p:spPr>
          <a:xfrm>
            <a:off x="375920" y="875030"/>
            <a:ext cx="7182485" cy="5921375"/>
          </a:xfrm>
          <a:prstGeom prst="rect">
            <a:avLst/>
          </a:prstGeom>
        </p:spPr>
      </p:pic>
      <p:pic>
        <p:nvPicPr>
          <p:cNvPr id="3" name="图片 2"/>
          <p:cNvPicPr>
            <a:picLocks noChangeAspect="1"/>
          </p:cNvPicPr>
          <p:nvPr>
            <p:custDataLst>
              <p:tags r:id="rId3"/>
            </p:custDataLst>
          </p:nvPr>
        </p:nvPicPr>
        <p:blipFill>
          <a:blip r:embed="rId10"/>
          <a:srcRect t="4798" b="8397"/>
          <a:stretch>
            <a:fillRect/>
          </a:stretch>
        </p:blipFill>
        <p:spPr>
          <a:xfrm>
            <a:off x="7108190" y="2528570"/>
            <a:ext cx="4945380" cy="3836670"/>
          </a:xfrm>
          <a:prstGeom prst="rect">
            <a:avLst/>
          </a:prstGeom>
        </p:spPr>
      </p:pic>
      <p:sp>
        <p:nvSpPr>
          <p:cNvPr id="4" name="矩形 3"/>
          <p:cNvSpPr/>
          <p:nvPr/>
        </p:nvSpPr>
        <p:spPr>
          <a:xfrm>
            <a:off x="1622425" y="2528570"/>
            <a:ext cx="1295400" cy="28575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custDataLst>
              <p:tags r:id="rId4"/>
            </p:custDataLst>
          </p:nvPr>
        </p:nvSpPr>
        <p:spPr>
          <a:xfrm>
            <a:off x="1622425" y="3569970"/>
            <a:ext cx="1504950" cy="26670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5"/>
            </p:custDataLst>
          </p:nvPr>
        </p:nvSpPr>
        <p:spPr>
          <a:xfrm>
            <a:off x="1622425" y="4217670"/>
            <a:ext cx="1115060" cy="34290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6"/>
            </p:custDataLst>
          </p:nvPr>
        </p:nvSpPr>
        <p:spPr>
          <a:xfrm>
            <a:off x="1054100" y="5897245"/>
            <a:ext cx="1219835" cy="20955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file_close</a:t>
            </a:r>
            <a:r>
              <a:rPr lang="zh-CN" altLang="en-US" sz="3200">
                <a:latin typeface="得意黑" pitchFamily="2" charset="-122"/>
                <a:ea typeface="得意黑" pitchFamily="2" charset="-122"/>
              </a:rPr>
              <a:t>、</a:t>
            </a:r>
            <a:r>
              <a:rPr lang="en-US" altLang="zh-CN" sz="3200">
                <a:latin typeface="得意黑" pitchFamily="2" charset="-122"/>
                <a:ea typeface="得意黑" pitchFamily="2" charset="-122"/>
              </a:rPr>
              <a:t>OsCurrProcessGet</a:t>
            </a:r>
            <a:r>
              <a:rPr lang="zh-CN" altLang="en-US" sz="3200">
                <a:latin typeface="得意黑" pitchFamily="2" charset="-122"/>
                <a:ea typeface="得意黑" pitchFamily="2" charset="-122"/>
              </a:rPr>
              <a:t>：关闭文件</a:t>
            </a:r>
          </a:p>
        </p:txBody>
      </p:sp>
      <p:pic>
        <p:nvPicPr>
          <p:cNvPr id="3" name="图片 2"/>
          <p:cNvPicPr>
            <a:picLocks noChangeAspect="1"/>
          </p:cNvPicPr>
          <p:nvPr/>
        </p:nvPicPr>
        <p:blipFill>
          <a:blip r:embed="rId7"/>
          <a:stretch>
            <a:fillRect/>
          </a:stretch>
        </p:blipFill>
        <p:spPr>
          <a:xfrm>
            <a:off x="397510" y="2081530"/>
            <a:ext cx="5067300" cy="861060"/>
          </a:xfrm>
          <a:prstGeom prst="rect">
            <a:avLst/>
          </a:prstGeom>
        </p:spPr>
      </p:pic>
      <p:pic>
        <p:nvPicPr>
          <p:cNvPr id="4" name="图片 3"/>
          <p:cNvPicPr>
            <a:picLocks noChangeAspect="1"/>
          </p:cNvPicPr>
          <p:nvPr/>
        </p:nvPicPr>
        <p:blipFill>
          <a:blip r:embed="rId8"/>
          <a:stretch>
            <a:fillRect/>
          </a:stretch>
        </p:blipFill>
        <p:spPr>
          <a:xfrm>
            <a:off x="397510" y="3148965"/>
            <a:ext cx="7139940" cy="1943100"/>
          </a:xfrm>
          <a:prstGeom prst="rect">
            <a:avLst/>
          </a:prstGeom>
        </p:spPr>
      </p:pic>
      <p:sp>
        <p:nvSpPr>
          <p:cNvPr id="5" name="矩形 4"/>
          <p:cNvSpPr/>
          <p:nvPr/>
        </p:nvSpPr>
        <p:spPr>
          <a:xfrm>
            <a:off x="3457575" y="2466340"/>
            <a:ext cx="1724025" cy="295275"/>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H="1">
            <a:off x="3848100" y="2751455"/>
            <a:ext cx="333375" cy="54292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3"/>
            </p:custDataLst>
          </p:nvPr>
        </p:nvSpPr>
        <p:spPr>
          <a:xfrm>
            <a:off x="3041650" y="3294380"/>
            <a:ext cx="2076450" cy="295910"/>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custDataLst>
              <p:tags r:id="rId4"/>
            </p:custDataLst>
          </p:nvPr>
        </p:nvPicPr>
        <p:blipFill>
          <a:blip r:embed="rId9"/>
          <a:srcRect t="4654" b="4865"/>
          <a:stretch>
            <a:fillRect/>
          </a:stretch>
        </p:blipFill>
        <p:spPr>
          <a:xfrm>
            <a:off x="7736205" y="875030"/>
            <a:ext cx="3053715" cy="5296535"/>
          </a:xfrm>
          <a:prstGeom prst="rect">
            <a:avLst/>
          </a:prstGeom>
        </p:spPr>
      </p:pic>
    </p:spTree>
    <p:custDataLst>
      <p:tags r:id="rId1"/>
    </p:custData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a:blip r:embed="rId10"/>
          <a:stretch>
            <a:fillRect/>
          </a:stretch>
        </p:blipFill>
        <p:spPr>
          <a:xfrm>
            <a:off x="6576060" y="1476375"/>
            <a:ext cx="5257800" cy="3733800"/>
          </a:xfrm>
          <a:prstGeom prst="rect">
            <a:avLst/>
          </a:prstGeom>
        </p:spPr>
      </p:pic>
      <p:sp>
        <p:nvSpPr>
          <p:cNvPr id="2" name="标题 1"/>
          <p:cNvSpPr>
            <a:spLocks noGrp="1"/>
          </p:cNvSpPr>
          <p:nvPr>
            <p:ph type="ctrTitle"/>
            <p:custDataLst>
              <p:tags r:id="rId3"/>
            </p:custDataLst>
          </p:nvPr>
        </p:nvSpPr>
        <p:spPr>
          <a:xfrm>
            <a:off x="243840" y="-133985"/>
            <a:ext cx="10944860" cy="1009015"/>
          </a:xfrm>
        </p:spPr>
        <p:txBody>
          <a:bodyPr/>
          <a:lstStyle/>
          <a:p>
            <a:pPr algn="l"/>
            <a:r>
              <a:rPr lang="en-US" altLang="zh-CN" sz="3200">
                <a:latin typeface="得意黑" pitchFamily="2" charset="-122"/>
                <a:ea typeface="得意黑" pitchFamily="2" charset="-122"/>
              </a:rPr>
              <a:t>file_close</a:t>
            </a:r>
            <a:r>
              <a:rPr lang="zh-CN" altLang="en-US" sz="3200">
                <a:latin typeface="得意黑" pitchFamily="2" charset="-122"/>
                <a:ea typeface="得意黑" pitchFamily="2" charset="-122"/>
              </a:rPr>
              <a:t>、files_close_internal：关闭文件</a:t>
            </a:r>
          </a:p>
        </p:txBody>
      </p:sp>
      <p:pic>
        <p:nvPicPr>
          <p:cNvPr id="9" name="图片 8"/>
          <p:cNvPicPr>
            <a:picLocks noChangeAspect="1"/>
          </p:cNvPicPr>
          <p:nvPr>
            <p:custDataLst>
              <p:tags r:id="rId4"/>
            </p:custDataLst>
          </p:nvPr>
        </p:nvPicPr>
        <p:blipFill>
          <a:blip r:embed="rId11"/>
          <a:stretch>
            <a:fillRect/>
          </a:stretch>
        </p:blipFill>
        <p:spPr>
          <a:xfrm>
            <a:off x="243840" y="1028700"/>
            <a:ext cx="6141720" cy="5410200"/>
          </a:xfrm>
          <a:prstGeom prst="rect">
            <a:avLst/>
          </a:prstGeom>
        </p:spPr>
      </p:pic>
      <p:sp>
        <p:nvSpPr>
          <p:cNvPr id="8" name="矩形 7"/>
          <p:cNvSpPr/>
          <p:nvPr/>
        </p:nvSpPr>
        <p:spPr>
          <a:xfrm>
            <a:off x="419100" y="3799840"/>
            <a:ext cx="2734310" cy="15240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custDataLst>
              <p:tags r:id="rId5"/>
            </p:custDataLst>
          </p:nvPr>
        </p:nvCxnSpPr>
        <p:spPr>
          <a:xfrm flipV="1">
            <a:off x="3153410" y="2004695"/>
            <a:ext cx="6182360" cy="187515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 name="矩形 4"/>
          <p:cNvSpPr/>
          <p:nvPr>
            <p:custDataLst>
              <p:tags r:id="rId6"/>
            </p:custDataLst>
          </p:nvPr>
        </p:nvSpPr>
        <p:spPr>
          <a:xfrm>
            <a:off x="3280410" y="1097915"/>
            <a:ext cx="1801495" cy="14287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custDataLst>
              <p:tags r:id="rId7"/>
            </p:custDataLst>
          </p:nvPr>
        </p:nvCxnSpPr>
        <p:spPr>
          <a:xfrm>
            <a:off x="5081905" y="1168400"/>
            <a:ext cx="2046605" cy="61023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file_close</a:t>
            </a:r>
            <a:r>
              <a:rPr lang="zh-CN" altLang="en-US" sz="3200">
                <a:latin typeface="得意黑" pitchFamily="2" charset="-122"/>
                <a:ea typeface="得意黑" pitchFamily="2" charset="-122"/>
              </a:rPr>
              <a:t>、files_close_internal：关闭文件</a:t>
            </a:r>
          </a:p>
        </p:txBody>
      </p:sp>
      <p:pic>
        <p:nvPicPr>
          <p:cNvPr id="126" name="图片 7"/>
          <p:cNvPicPr>
            <a:picLocks noChangeAspect="1"/>
          </p:cNvPicPr>
          <p:nvPr>
            <p:custDataLst>
              <p:tags r:id="rId3"/>
            </p:custDataLst>
          </p:nvPr>
        </p:nvPicPr>
        <p:blipFill>
          <a:blip r:embed="rId6"/>
          <a:stretch>
            <a:fillRect/>
          </a:stretch>
        </p:blipFill>
        <p:spPr>
          <a:xfrm>
            <a:off x="500380" y="985520"/>
            <a:ext cx="10045065" cy="5721985"/>
          </a:xfrm>
          <a:prstGeom prst="rect">
            <a:avLst/>
          </a:prstGeom>
          <a:noFill/>
          <a:ln>
            <a:noFill/>
          </a:ln>
        </p:spPr>
      </p:pic>
    </p:spTree>
    <p:custDataLst>
      <p:tags r:id="rId1"/>
    </p:custData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custDataLst>
              <p:tags r:id="rId2"/>
            </p:custDataLst>
          </p:nvPr>
        </p:nvPicPr>
        <p:blipFill>
          <a:blip r:embed="rId11"/>
          <a:srcRect l="1963" t="324" r="1389" b="1029"/>
          <a:stretch>
            <a:fillRect/>
          </a:stretch>
        </p:blipFill>
        <p:spPr>
          <a:xfrm>
            <a:off x="6315075" y="875030"/>
            <a:ext cx="5876925" cy="5419725"/>
          </a:xfrm>
          <a:prstGeom prst="rect">
            <a:avLst/>
          </a:prstGeom>
        </p:spPr>
      </p:pic>
      <p:sp>
        <p:nvSpPr>
          <p:cNvPr id="2" name="标题 1"/>
          <p:cNvSpPr>
            <a:spLocks noGrp="1"/>
          </p:cNvSpPr>
          <p:nvPr>
            <p:ph type="ctrTitle"/>
            <p:custDataLst>
              <p:tags r:id="rId3"/>
            </p:custDataLst>
          </p:nvPr>
        </p:nvSpPr>
        <p:spPr>
          <a:xfrm>
            <a:off x="243840" y="-133985"/>
            <a:ext cx="10944860" cy="1009015"/>
          </a:xfrm>
        </p:spPr>
        <p:txBody>
          <a:bodyPr/>
          <a:lstStyle/>
          <a:p>
            <a:pPr algn="l"/>
            <a:r>
              <a:rPr lang="en-US" altLang="zh-CN" sz="3200">
                <a:latin typeface="得意黑" pitchFamily="2" charset="-122"/>
                <a:ea typeface="得意黑" pitchFamily="2" charset="-122"/>
              </a:rPr>
              <a:t>file_close</a:t>
            </a:r>
            <a:r>
              <a:rPr lang="zh-CN" altLang="en-US" sz="3200">
                <a:latin typeface="得意黑" pitchFamily="2" charset="-122"/>
                <a:ea typeface="得意黑" pitchFamily="2" charset="-122"/>
              </a:rPr>
              <a:t>、files_close_internal：关闭文件</a:t>
            </a:r>
          </a:p>
        </p:txBody>
      </p:sp>
      <p:pic>
        <p:nvPicPr>
          <p:cNvPr id="9" name="图片 8"/>
          <p:cNvPicPr>
            <a:picLocks noChangeAspect="1"/>
          </p:cNvPicPr>
          <p:nvPr>
            <p:custDataLst>
              <p:tags r:id="rId4"/>
            </p:custDataLst>
          </p:nvPr>
        </p:nvPicPr>
        <p:blipFill>
          <a:blip r:embed="rId12"/>
          <a:stretch>
            <a:fillRect/>
          </a:stretch>
        </p:blipFill>
        <p:spPr>
          <a:xfrm>
            <a:off x="173355" y="1028700"/>
            <a:ext cx="6141720" cy="5410200"/>
          </a:xfrm>
          <a:prstGeom prst="rect">
            <a:avLst/>
          </a:prstGeom>
        </p:spPr>
      </p:pic>
      <p:sp>
        <p:nvSpPr>
          <p:cNvPr id="11" name="矩形 10"/>
          <p:cNvSpPr/>
          <p:nvPr/>
        </p:nvSpPr>
        <p:spPr>
          <a:xfrm>
            <a:off x="754380" y="1499870"/>
            <a:ext cx="752475" cy="18097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11" idx="3"/>
          </p:cNvCxnSpPr>
          <p:nvPr/>
        </p:nvCxnSpPr>
        <p:spPr>
          <a:xfrm flipV="1">
            <a:off x="1506855" y="1271270"/>
            <a:ext cx="5172075" cy="31940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custDataLst>
              <p:tags r:id="rId5"/>
            </p:custDataLst>
          </p:nvPr>
        </p:nvSpPr>
        <p:spPr>
          <a:xfrm>
            <a:off x="3948430" y="2998470"/>
            <a:ext cx="2237740" cy="14287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custDataLst>
              <p:tags r:id="rId6"/>
            </p:custDataLst>
          </p:nvPr>
        </p:nvCxnSpPr>
        <p:spPr>
          <a:xfrm flipV="1">
            <a:off x="6186170" y="2709545"/>
            <a:ext cx="3740785" cy="37020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custDataLst>
              <p:tags r:id="rId7"/>
            </p:custDataLst>
          </p:nvPr>
        </p:nvSpPr>
        <p:spPr>
          <a:xfrm>
            <a:off x="341630" y="4744720"/>
            <a:ext cx="2533015" cy="13335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custDataLst>
              <p:tags r:id="rId8"/>
            </p:custDataLst>
          </p:nvPr>
        </p:nvCxnSpPr>
        <p:spPr>
          <a:xfrm flipV="1">
            <a:off x="2874645" y="3728720"/>
            <a:ext cx="7071360" cy="109410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file_close</a:t>
            </a:r>
            <a:r>
              <a:rPr lang="zh-CN" altLang="en-US" sz="3200">
                <a:latin typeface="得意黑" pitchFamily="2" charset="-122"/>
                <a:ea typeface="得意黑" pitchFamily="2" charset="-122"/>
              </a:rPr>
              <a:t>、files_close_internal：关闭文件</a:t>
            </a:r>
          </a:p>
        </p:txBody>
      </p:sp>
      <p:pic>
        <p:nvPicPr>
          <p:cNvPr id="9" name="图片 8"/>
          <p:cNvPicPr>
            <a:picLocks noChangeAspect="1"/>
          </p:cNvPicPr>
          <p:nvPr>
            <p:custDataLst>
              <p:tags r:id="rId3"/>
            </p:custDataLst>
          </p:nvPr>
        </p:nvPicPr>
        <p:blipFill>
          <a:blip r:embed="rId8"/>
          <a:stretch>
            <a:fillRect/>
          </a:stretch>
        </p:blipFill>
        <p:spPr>
          <a:xfrm>
            <a:off x="173355" y="1028700"/>
            <a:ext cx="6141720" cy="5410200"/>
          </a:xfrm>
          <a:prstGeom prst="rect">
            <a:avLst/>
          </a:prstGeom>
        </p:spPr>
      </p:pic>
      <p:sp>
        <p:nvSpPr>
          <p:cNvPr id="3" name="矩形 2"/>
          <p:cNvSpPr/>
          <p:nvPr>
            <p:custDataLst>
              <p:tags r:id="rId4"/>
            </p:custDataLst>
          </p:nvPr>
        </p:nvSpPr>
        <p:spPr>
          <a:xfrm>
            <a:off x="649605" y="5138420"/>
            <a:ext cx="3094355" cy="15240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5"/>
            </p:custDataLst>
          </p:nvPr>
        </p:nvPicPr>
        <p:blipFill>
          <a:blip r:embed="rId9"/>
          <a:srcRect t="1756" b="1902"/>
          <a:stretch>
            <a:fillRect/>
          </a:stretch>
        </p:blipFill>
        <p:spPr>
          <a:xfrm>
            <a:off x="7273290" y="0"/>
            <a:ext cx="3463925" cy="6834505"/>
          </a:xfrm>
          <a:prstGeom prst="rect">
            <a:avLst/>
          </a:prstGeom>
        </p:spPr>
      </p:pic>
    </p:spTree>
    <p:custDataLst>
      <p:tags r:id="rId1"/>
    </p:custData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custDataLst>
              <p:tags r:id="rId2"/>
            </p:custDataLst>
          </p:nvPr>
        </p:nvPicPr>
        <p:blipFill>
          <a:blip r:embed="rId17"/>
          <a:stretch>
            <a:fillRect/>
          </a:stretch>
        </p:blipFill>
        <p:spPr>
          <a:xfrm>
            <a:off x="7203440" y="365760"/>
            <a:ext cx="4843780" cy="5964555"/>
          </a:xfrm>
          <a:prstGeom prst="rect">
            <a:avLst/>
          </a:prstGeom>
        </p:spPr>
      </p:pic>
      <p:sp>
        <p:nvSpPr>
          <p:cNvPr id="2" name="标题 1"/>
          <p:cNvSpPr>
            <a:spLocks noGrp="1"/>
          </p:cNvSpPr>
          <p:nvPr>
            <p:ph type="ctrTitle"/>
            <p:custDataLst>
              <p:tags r:id="rId3"/>
            </p:custDataLst>
          </p:nvPr>
        </p:nvSpPr>
        <p:spPr>
          <a:xfrm>
            <a:off x="243840" y="-133985"/>
            <a:ext cx="10944860" cy="1009015"/>
          </a:xfrm>
        </p:spPr>
        <p:txBody>
          <a:bodyPr/>
          <a:lstStyle/>
          <a:p>
            <a:pPr algn="l"/>
            <a:r>
              <a:rPr lang="en-US" altLang="zh-CN" sz="3200">
                <a:latin typeface="得意黑" pitchFamily="2" charset="-122"/>
                <a:ea typeface="得意黑" pitchFamily="2" charset="-122"/>
              </a:rPr>
              <a:t> _files_close</a:t>
            </a:r>
            <a:r>
              <a:rPr lang="zh-CN" altLang="en-US" sz="3200">
                <a:latin typeface="得意黑" pitchFamily="2" charset="-122"/>
                <a:ea typeface="得意黑" pitchFamily="2" charset="-122"/>
              </a:rPr>
              <a:t>：关闭</a:t>
            </a:r>
            <a:r>
              <a:rPr lang="en-US" altLang="zh-CN" sz="3200">
                <a:latin typeface="得意黑" pitchFamily="2" charset="-122"/>
                <a:ea typeface="得意黑" pitchFamily="2" charset="-122"/>
              </a:rPr>
              <a:t>vnode</a:t>
            </a:r>
          </a:p>
        </p:txBody>
      </p:sp>
      <p:pic>
        <p:nvPicPr>
          <p:cNvPr id="10" name="图片 9"/>
          <p:cNvPicPr>
            <a:picLocks noChangeAspect="1"/>
          </p:cNvPicPr>
          <p:nvPr>
            <p:custDataLst>
              <p:tags r:id="rId4"/>
            </p:custDataLst>
          </p:nvPr>
        </p:nvPicPr>
        <p:blipFill>
          <a:blip r:embed="rId18"/>
          <a:stretch>
            <a:fillRect/>
          </a:stretch>
        </p:blipFill>
        <p:spPr>
          <a:xfrm>
            <a:off x="361950" y="1049655"/>
            <a:ext cx="5638800" cy="5196840"/>
          </a:xfrm>
          <a:prstGeom prst="rect">
            <a:avLst/>
          </a:prstGeom>
        </p:spPr>
      </p:pic>
      <p:sp>
        <p:nvSpPr>
          <p:cNvPr id="12" name="矩形 11"/>
          <p:cNvSpPr/>
          <p:nvPr>
            <p:custDataLst>
              <p:tags r:id="rId5"/>
            </p:custDataLst>
          </p:nvPr>
        </p:nvSpPr>
        <p:spPr>
          <a:xfrm>
            <a:off x="1066800" y="3218815"/>
            <a:ext cx="2610485" cy="30416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6"/>
            </p:custDataLst>
          </p:nvPr>
        </p:nvSpPr>
        <p:spPr>
          <a:xfrm>
            <a:off x="803275" y="2126615"/>
            <a:ext cx="2581910" cy="20002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custDataLst>
              <p:tags r:id="rId7"/>
            </p:custDataLst>
          </p:nvPr>
        </p:nvSpPr>
        <p:spPr>
          <a:xfrm>
            <a:off x="2463800" y="1024890"/>
            <a:ext cx="1344295" cy="20955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p:cNvCxnSpPr/>
          <p:nvPr>
            <p:custDataLst>
              <p:tags r:id="rId8"/>
            </p:custDataLst>
          </p:nvPr>
        </p:nvCxnSpPr>
        <p:spPr>
          <a:xfrm flipV="1">
            <a:off x="3808095" y="709295"/>
            <a:ext cx="3764280" cy="424180"/>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custDataLst>
              <p:tags r:id="rId9"/>
            </p:custDataLst>
          </p:nvPr>
        </p:nvCxnSpPr>
        <p:spPr>
          <a:xfrm>
            <a:off x="3385185" y="2258695"/>
            <a:ext cx="4025265" cy="3079750"/>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10"/>
            </p:custDataLst>
          </p:nvPr>
        </p:nvCxnSpPr>
        <p:spPr>
          <a:xfrm>
            <a:off x="3677285" y="3327400"/>
            <a:ext cx="3662680" cy="262064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custDataLst>
              <p:tags r:id="rId11"/>
            </p:custDataLst>
          </p:nvPr>
        </p:nvSpPr>
        <p:spPr>
          <a:xfrm>
            <a:off x="2054225" y="1384300"/>
            <a:ext cx="1210945" cy="15240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箭头连接符 21"/>
          <p:cNvCxnSpPr/>
          <p:nvPr>
            <p:custDataLst>
              <p:tags r:id="rId12"/>
            </p:custDataLst>
          </p:nvPr>
        </p:nvCxnSpPr>
        <p:spPr>
          <a:xfrm>
            <a:off x="3265170" y="1449070"/>
            <a:ext cx="4293870" cy="89852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custDataLst>
              <p:tags r:id="rId13"/>
            </p:custDataLst>
          </p:nvPr>
        </p:nvSpPr>
        <p:spPr>
          <a:xfrm>
            <a:off x="733425" y="1892300"/>
            <a:ext cx="1210945" cy="15240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p:nvPr>
            <p:custDataLst>
              <p:tags r:id="rId14"/>
            </p:custDataLst>
          </p:nvPr>
        </p:nvCxnSpPr>
        <p:spPr>
          <a:xfrm flipV="1">
            <a:off x="1977390" y="1890395"/>
            <a:ext cx="5476875" cy="95250"/>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sym typeface="+mn-ea"/>
              </a:rPr>
              <a:t>closedir</a:t>
            </a:r>
            <a:r>
              <a:rPr lang="zh-CN" altLang="en-US" sz="3200">
                <a:latin typeface="得意黑" pitchFamily="2" charset="-122"/>
                <a:ea typeface="得意黑" pitchFamily="2" charset="-122"/>
                <a:sym typeface="+mn-ea"/>
              </a:rPr>
              <a:t>：关闭目录</a:t>
            </a:r>
            <a:endParaRPr lang="en-US" altLang="zh-CN" sz="3200">
              <a:latin typeface="得意黑" pitchFamily="2" charset="-122"/>
              <a:ea typeface="得意黑" pitchFamily="2" charset="-122"/>
            </a:endParaRPr>
          </a:p>
        </p:txBody>
      </p:sp>
      <p:pic>
        <p:nvPicPr>
          <p:cNvPr id="10" name="图片 9"/>
          <p:cNvPicPr>
            <a:picLocks noChangeAspect="1"/>
          </p:cNvPicPr>
          <p:nvPr>
            <p:custDataLst>
              <p:tags r:id="rId3"/>
            </p:custDataLst>
          </p:nvPr>
        </p:nvPicPr>
        <p:blipFill>
          <a:blip r:embed="rId14"/>
          <a:stretch>
            <a:fillRect/>
          </a:stretch>
        </p:blipFill>
        <p:spPr>
          <a:xfrm>
            <a:off x="361950" y="1049655"/>
            <a:ext cx="5638800" cy="5196840"/>
          </a:xfrm>
          <a:prstGeom prst="rect">
            <a:avLst/>
          </a:prstGeom>
        </p:spPr>
      </p:pic>
      <p:sp>
        <p:nvSpPr>
          <p:cNvPr id="13" name="矩形 12"/>
          <p:cNvSpPr/>
          <p:nvPr>
            <p:custDataLst>
              <p:tags r:id="rId4"/>
            </p:custDataLst>
          </p:nvPr>
        </p:nvSpPr>
        <p:spPr>
          <a:xfrm>
            <a:off x="803275" y="2126615"/>
            <a:ext cx="2581910" cy="20002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5"/>
            </p:custDataLst>
          </p:nvPr>
        </p:nvPicPr>
        <p:blipFill>
          <a:blip r:embed="rId15"/>
          <a:stretch>
            <a:fillRect/>
          </a:stretch>
        </p:blipFill>
        <p:spPr>
          <a:xfrm>
            <a:off x="6967220" y="453390"/>
            <a:ext cx="4221480" cy="4123055"/>
          </a:xfrm>
          <a:prstGeom prst="rect">
            <a:avLst/>
          </a:prstGeom>
        </p:spPr>
      </p:pic>
      <p:sp>
        <p:nvSpPr>
          <p:cNvPr id="6" name="矩形 5"/>
          <p:cNvSpPr/>
          <p:nvPr>
            <p:custDataLst>
              <p:tags r:id="rId6"/>
            </p:custDataLst>
          </p:nvPr>
        </p:nvSpPr>
        <p:spPr>
          <a:xfrm>
            <a:off x="7587615" y="2466340"/>
            <a:ext cx="3601085" cy="16192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7"/>
            </p:custDataLst>
          </p:nvPr>
        </p:nvPicPr>
        <p:blipFill>
          <a:blip r:embed="rId16"/>
          <a:stretch>
            <a:fillRect/>
          </a:stretch>
        </p:blipFill>
        <p:spPr>
          <a:xfrm>
            <a:off x="6141720" y="4762500"/>
            <a:ext cx="6050280" cy="1333500"/>
          </a:xfrm>
          <a:prstGeom prst="rect">
            <a:avLst/>
          </a:prstGeom>
        </p:spPr>
      </p:pic>
      <p:sp>
        <p:nvSpPr>
          <p:cNvPr id="8" name="矩形 7"/>
          <p:cNvSpPr/>
          <p:nvPr>
            <p:custDataLst>
              <p:tags r:id="rId8"/>
            </p:custDataLst>
          </p:nvPr>
        </p:nvSpPr>
        <p:spPr>
          <a:xfrm>
            <a:off x="6572885" y="4762500"/>
            <a:ext cx="1953260" cy="31686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endCxn id="8" idx="0"/>
          </p:cNvCxnSpPr>
          <p:nvPr>
            <p:custDataLst>
              <p:tags r:id="rId9"/>
            </p:custDataLst>
          </p:nvPr>
        </p:nvCxnSpPr>
        <p:spPr>
          <a:xfrm flipH="1">
            <a:off x="7549515" y="2614295"/>
            <a:ext cx="796290" cy="214820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custDataLst>
              <p:tags r:id="rId10"/>
            </p:custDataLst>
          </p:nvPr>
        </p:nvCxnSpPr>
        <p:spPr>
          <a:xfrm flipV="1">
            <a:off x="3385185" y="556895"/>
            <a:ext cx="3522345" cy="1668780"/>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custDataLst>
              <p:tags r:id="rId11"/>
            </p:custDataLst>
          </p:nvPr>
        </p:nvSpPr>
        <p:spPr>
          <a:xfrm>
            <a:off x="6907530" y="453390"/>
            <a:ext cx="2581910" cy="20002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sym typeface="+mn-ea"/>
              </a:rPr>
              <a:t>初始化</a:t>
            </a:r>
            <a:r>
              <a:rPr lang="en-US" altLang="zh-CN" sz="3200">
                <a:latin typeface="得意黑" pitchFamily="2" charset="-122"/>
                <a:ea typeface="得意黑" pitchFamily="2" charset="-122"/>
                <a:sym typeface="+mn-ea"/>
              </a:rPr>
              <a:t> flash </a:t>
            </a:r>
            <a:r>
              <a:rPr lang="zh-CN" altLang="en-US" sz="3200">
                <a:latin typeface="得意黑" pitchFamily="2" charset="-122"/>
                <a:ea typeface="得意黑" pitchFamily="2" charset="-122"/>
                <a:sym typeface="+mn-ea"/>
              </a:rPr>
              <a:t>分区参数</a:t>
            </a:r>
            <a:endParaRPr lang="zh-CN" altLang="en-US" sz="3200">
              <a:latin typeface="得意黑" pitchFamily="2" charset="-122"/>
              <a:ea typeface="得意黑" pitchFamily="2" charset="-122"/>
            </a:endParaRPr>
          </a:p>
        </p:txBody>
      </p:sp>
      <p:sp>
        <p:nvSpPr>
          <p:cNvPr id="22" name="动作按钮: 转到主页 21">
            <a:hlinkClick r:id="rId3"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337185" y="854710"/>
            <a:ext cx="11033125" cy="337185"/>
          </a:xfrm>
          <a:prstGeom prst="rect">
            <a:avLst/>
          </a:prstGeom>
          <a:noFill/>
        </p:spPr>
        <p:txBody>
          <a:bodyPr wrap="square">
            <a:spAutoFit/>
          </a:bodyPr>
          <a:lstStyle/>
          <a:p>
            <a:r>
              <a:rPr lang="en-US" altLang="zh-CN" sz="1600" b="0">
                <a:solidFill>
                  <a:srgbClr val="795E26"/>
                </a:solidFill>
                <a:effectLst/>
                <a:latin typeface="JetBrains Mono" panose="02000009000000000000" pitchFamily="49" charset="0"/>
              </a:rPr>
              <a:t>add_mtd_partition</a:t>
            </a:r>
            <a:r>
              <a:rPr lang="en-US" altLang="zh-CN" sz="1600" b="0">
                <a:solidFill>
                  <a:srgbClr val="000000"/>
                </a:solidFill>
                <a:effectLst/>
                <a:latin typeface="JetBrains Mono" panose="02000009000000000000" pitchFamily="49" charset="0"/>
              </a:rPr>
              <a:t>(</a:t>
            </a:r>
            <a:r>
              <a:rPr lang="en-US" altLang="zh-CN" sz="1600" b="0">
                <a:solidFill>
                  <a:srgbClr val="0000FF"/>
                </a:solidFill>
                <a:effectLst/>
                <a:latin typeface="JetBrains Mono" panose="02000009000000000000" pitchFamily="49" charset="0"/>
              </a:rPr>
              <a:t>const</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CHAR</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type</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UINT32</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startAddr</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UINT32</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length</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UINT32</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partitionNum</a:t>
            </a:r>
            <a:r>
              <a:rPr lang="en-US" altLang="zh-CN" sz="1600" b="0">
                <a:solidFill>
                  <a:srgbClr val="000000"/>
                </a:solidFill>
                <a:effectLst/>
                <a:latin typeface="JetBrains Mono" panose="02000009000000000000" pitchFamily="49" charset="0"/>
              </a:rPr>
              <a:t>)</a:t>
            </a: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6" action="ppaction://hlinksldjump"/>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2" name="组合 1"/>
          <p:cNvGrpSpPr/>
          <p:nvPr/>
        </p:nvGrpSpPr>
        <p:grpSpPr>
          <a:xfrm>
            <a:off x="736007" y="1477106"/>
            <a:ext cx="2104512" cy="600164"/>
            <a:chOff x="680459" y="1296167"/>
            <a:chExt cx="2037104" cy="922775"/>
          </a:xfrm>
        </p:grpSpPr>
        <p:sp>
          <p:nvSpPr>
            <p:cNvPr id="5" name="文本框 4"/>
            <p:cNvSpPr txBox="1"/>
            <p:nvPr/>
          </p:nvSpPr>
          <p:spPr>
            <a:xfrm>
              <a:off x="680459" y="1296167"/>
              <a:ext cx="2037104" cy="922775"/>
            </a:xfrm>
            <a:prstGeom prst="rect">
              <a:avLst/>
            </a:prstGeom>
            <a:noFill/>
          </p:spPr>
          <p:txBody>
            <a:bodyPr wrap="square">
              <a:spAutoFit/>
            </a:bodyPr>
            <a:lstStyle/>
            <a:p>
              <a:r>
                <a:rPr lang="fr-FR" altLang="zh-CN" sz="1100" b="0">
                  <a:solidFill>
                    <a:srgbClr val="267F99"/>
                  </a:solidFill>
                  <a:effectLst/>
                  <a:latin typeface="JetBrains Mono" panose="02000009000000000000" pitchFamily="49" charset="0"/>
                </a:rPr>
                <a:t>INT32</a:t>
              </a:r>
              <a:r>
                <a:rPr lang="fr-FR" altLang="zh-CN" sz="1100" b="0">
                  <a:solidFill>
                    <a:srgbClr val="000000"/>
                  </a:solidFill>
                  <a:effectLst/>
                  <a:latin typeface="JetBrains Mono" panose="02000009000000000000" pitchFamily="49" charset="0"/>
                </a:rPr>
                <a:t> </a:t>
              </a:r>
              <a:r>
                <a:rPr lang="fr-FR" altLang="zh-CN" sz="1100" b="0">
                  <a:solidFill>
                    <a:srgbClr val="001080"/>
                  </a:solidFill>
                  <a:effectLst/>
                  <a:latin typeface="JetBrains Mono" panose="02000009000000000000" pitchFamily="49" charset="0"/>
                </a:rPr>
                <a:t>ret</a:t>
              </a:r>
              <a:r>
                <a:rPr lang="fr-FR" altLang="zh-CN" sz="1100" b="0">
                  <a:solidFill>
                    <a:srgbClr val="000000"/>
                  </a:solidFill>
                  <a:effectLst/>
                  <a:latin typeface="JetBrains Mono" panose="02000009000000000000" pitchFamily="49" charset="0"/>
                </a:rPr>
                <a:t>;</a:t>
              </a:r>
            </a:p>
            <a:p>
              <a:r>
                <a:rPr lang="fr-FR" altLang="zh-CN" sz="1100" b="0">
                  <a:solidFill>
                    <a:srgbClr val="267F99"/>
                  </a:solidFill>
                  <a:effectLst/>
                  <a:latin typeface="JetBrains Mono" panose="02000009000000000000" pitchFamily="49" charset="0"/>
                </a:rPr>
                <a:t>mtd_partition</a:t>
              </a:r>
              <a:r>
                <a:rPr lang="fr-FR" altLang="zh-CN" sz="1100" b="0">
                  <a:solidFill>
                    <a:srgbClr val="000000"/>
                  </a:solidFill>
                  <a:effectLst/>
                  <a:latin typeface="JetBrains Mono" panose="02000009000000000000" pitchFamily="49" charset="0"/>
                </a:rPr>
                <a:t> *</a:t>
              </a:r>
              <a:r>
                <a:rPr lang="fr-FR" altLang="zh-CN" sz="1100" b="0">
                  <a:solidFill>
                    <a:srgbClr val="001080"/>
                  </a:solidFill>
                  <a:effectLst/>
                  <a:latin typeface="JetBrains Mono" panose="02000009000000000000" pitchFamily="49" charset="0"/>
                </a:rPr>
                <a:t>newNode</a:t>
              </a:r>
              <a:r>
                <a:rPr lang="fr-FR" altLang="zh-CN" sz="1100" b="0">
                  <a:solidFill>
                    <a:srgbClr val="000000"/>
                  </a:solidFill>
                  <a:effectLst/>
                  <a:latin typeface="JetBrains Mono" panose="02000009000000000000" pitchFamily="49" charset="0"/>
                </a:rPr>
                <a:t>;</a:t>
              </a:r>
            </a:p>
            <a:p>
              <a:r>
                <a:rPr lang="fr-FR" altLang="zh-CN" sz="1100" b="0">
                  <a:solidFill>
                    <a:srgbClr val="267F99"/>
                  </a:solidFill>
                  <a:effectLst/>
                  <a:latin typeface="JetBrains Mono" panose="02000009000000000000" pitchFamily="49" charset="0"/>
                </a:rPr>
                <a:t>partition_param</a:t>
              </a:r>
              <a:r>
                <a:rPr lang="fr-FR" altLang="zh-CN" sz="1100" b="0">
                  <a:solidFill>
                    <a:srgbClr val="000000"/>
                  </a:solidFill>
                  <a:effectLst/>
                  <a:latin typeface="JetBrains Mono" panose="02000009000000000000" pitchFamily="49" charset="0"/>
                </a:rPr>
                <a:t> *</a:t>
              </a:r>
              <a:r>
                <a:rPr lang="fr-FR" altLang="zh-CN" sz="1100" b="0">
                  <a:solidFill>
                    <a:srgbClr val="001080"/>
                  </a:solidFill>
                  <a:effectLst/>
                  <a:latin typeface="JetBrains Mono" panose="02000009000000000000" pitchFamily="49" charset="0"/>
                </a:rPr>
                <a:t>param</a:t>
              </a:r>
              <a:r>
                <a:rPr lang="fr-FR" altLang="zh-CN" sz="1100" b="0">
                  <a:solidFill>
                    <a:srgbClr val="000000"/>
                  </a:solidFill>
                  <a:effectLst/>
                  <a:latin typeface="JetBrains Mono" panose="02000009000000000000" pitchFamily="49" charset="0"/>
                </a:rPr>
                <a:t>;</a:t>
              </a:r>
            </a:p>
          </p:txBody>
        </p:sp>
        <p:sp>
          <p:nvSpPr>
            <p:cNvPr id="10" name="流程图: 过程 9"/>
            <p:cNvSpPr/>
            <p:nvPr/>
          </p:nvSpPr>
          <p:spPr>
            <a:xfrm>
              <a:off x="722120" y="1296167"/>
              <a:ext cx="1995443" cy="908648"/>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12" name="组合 11"/>
          <p:cNvGrpSpPr/>
          <p:nvPr/>
        </p:nvGrpSpPr>
        <p:grpSpPr>
          <a:xfrm>
            <a:off x="779047" y="2562600"/>
            <a:ext cx="2824234" cy="463352"/>
            <a:chOff x="722119" y="1296167"/>
            <a:chExt cx="1995444" cy="908648"/>
          </a:xfrm>
        </p:grpSpPr>
        <p:sp>
          <p:nvSpPr>
            <p:cNvPr id="14" name="文本框 13">
              <a:hlinkClick r:id="rId9" action="ppaction://hlinksldjump"/>
            </p:cNvPr>
            <p:cNvSpPr txBox="1"/>
            <p:nvPr/>
          </p:nvSpPr>
          <p:spPr>
            <a:xfrm>
              <a:off x="722119" y="1296167"/>
              <a:ext cx="1995444" cy="843038"/>
            </a:xfrm>
            <a:prstGeom prst="rect">
              <a:avLst/>
            </a:prstGeom>
            <a:solidFill>
              <a:schemeClr val="accent4">
                <a:lumMod val="20000"/>
                <a:lumOff val="80000"/>
              </a:schemeClr>
            </a:solidFill>
          </p:spPr>
          <p:txBody>
            <a:bodyPr wrap="square">
              <a:spAutoFit/>
            </a:bodyPr>
            <a:lstStyle/>
            <a:p>
              <a:r>
                <a:rPr lang="en-US" altLang="zh-CN" sz="1100" b="0">
                  <a:solidFill>
                    <a:srgbClr val="795E26"/>
                  </a:solidFill>
                  <a:effectLst/>
                  <a:latin typeface="JetBrains Mono" panose="02000009000000000000" pitchFamily="49" charset="0"/>
                </a:rPr>
                <a:t>MtdInitFsparParam</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type</a:t>
              </a:r>
              <a:r>
                <a:rPr lang="en-US" altLang="zh-CN" sz="1100" b="0">
                  <a:solidFill>
                    <a:srgbClr val="000000"/>
                  </a:solidFill>
                  <a:effectLst/>
                  <a:latin typeface="JetBrains Mono" panose="02000009000000000000" pitchFamily="49" charset="0"/>
                </a:rPr>
                <a:t>, &amp;</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根据</a:t>
              </a:r>
              <a:r>
                <a:rPr lang="en-US" altLang="zh-CN" sz="1100" b="1">
                  <a:solidFill>
                    <a:srgbClr val="008000"/>
                  </a:solidFill>
                  <a:latin typeface="JetBrains Mono" panose="02000009000000000000" pitchFamily="49" charset="0"/>
                </a:rPr>
                <a:t>flash</a:t>
              </a:r>
              <a:r>
                <a:rPr lang="zh-CN" altLang="en-US" sz="1100" b="1">
                  <a:solidFill>
                    <a:srgbClr val="008000"/>
                  </a:solidFill>
                  <a:latin typeface="JetBrains Mono" panose="02000009000000000000" pitchFamily="49" charset="0"/>
                </a:rPr>
                <a:t>类型初始化分区的参数</a:t>
              </a:r>
              <a:endParaRPr lang="en-US" altLang="zh-CN" sz="1100" b="1">
                <a:solidFill>
                  <a:srgbClr val="008000"/>
                </a:solidFill>
                <a:latin typeface="JetBrains Mono" panose="02000009000000000000" pitchFamily="49" charset="0"/>
              </a:endParaRPr>
            </a:p>
          </p:txBody>
        </p:sp>
        <p:sp>
          <p:nvSpPr>
            <p:cNvPr id="15" name="流程图: 过程 14"/>
            <p:cNvSpPr/>
            <p:nvPr/>
          </p:nvSpPr>
          <p:spPr>
            <a:xfrm>
              <a:off x="722120" y="1296167"/>
              <a:ext cx="1995443" cy="908648"/>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24" name="组合 23"/>
          <p:cNvGrpSpPr/>
          <p:nvPr/>
        </p:nvGrpSpPr>
        <p:grpSpPr>
          <a:xfrm>
            <a:off x="779047" y="3471522"/>
            <a:ext cx="4902286" cy="429896"/>
            <a:chOff x="722119" y="1296165"/>
            <a:chExt cx="1995444" cy="1195025"/>
          </a:xfrm>
        </p:grpSpPr>
        <p:sp>
          <p:nvSpPr>
            <p:cNvPr id="25" name="文本框 24"/>
            <p:cNvSpPr txBox="1"/>
            <p:nvPr/>
          </p:nvSpPr>
          <p:spPr>
            <a:xfrm>
              <a:off x="722119" y="1296168"/>
              <a:ext cx="1995444" cy="1195022"/>
            </a:xfrm>
            <a:prstGeom prst="rect">
              <a:avLst/>
            </a:prstGeom>
            <a:noFill/>
          </p:spPr>
          <p:txBody>
            <a:bodyPr wrap="square">
              <a:spAutoFit/>
            </a:bodyPr>
            <a:lstStyle/>
            <a:p>
              <a:r>
                <a:rPr lang="en-US" altLang="zh-CN" sz="1100">
                  <a:solidFill>
                    <a:srgbClr val="795E26"/>
                  </a:solidFill>
                  <a:effectLst/>
                  <a:latin typeface="JetBrains Mono" panose="02000009000000000000" pitchFamily="49" charset="0"/>
                  <a:sym typeface="+mn-ea"/>
                </a:rPr>
                <a:t>AddParamCheck</a:t>
              </a:r>
              <a:r>
                <a:rPr lang="en-US" altLang="zh-CN" sz="1100">
                  <a:solidFill>
                    <a:srgbClr val="000000"/>
                  </a:solidFill>
                  <a:effectLst/>
                  <a:latin typeface="JetBrains Mono" panose="02000009000000000000" pitchFamily="49" charset="0"/>
                  <a:sym typeface="+mn-ea"/>
                </a:rPr>
                <a:t>(</a:t>
              </a:r>
              <a:r>
                <a:rPr lang="en-US" altLang="zh-CN" sz="1100">
                  <a:solidFill>
                    <a:srgbClr val="001080"/>
                  </a:solidFill>
                  <a:effectLst/>
                  <a:latin typeface="JetBrains Mono" panose="02000009000000000000" pitchFamily="49" charset="0"/>
                  <a:sym typeface="+mn-ea"/>
                </a:rPr>
                <a:t>startAddr</a:t>
              </a:r>
              <a:r>
                <a:rPr lang="en-US" altLang="zh-CN" sz="1100">
                  <a:solidFill>
                    <a:srgbClr val="000000"/>
                  </a:solidFill>
                  <a:effectLst/>
                  <a:latin typeface="JetBrains Mono" panose="02000009000000000000" pitchFamily="49" charset="0"/>
                  <a:sym typeface="+mn-ea"/>
                </a:rPr>
                <a:t>, </a:t>
              </a:r>
              <a:r>
                <a:rPr lang="en-US" altLang="zh-CN" sz="1100">
                  <a:solidFill>
                    <a:srgbClr val="001080"/>
                  </a:solidFill>
                  <a:effectLst/>
                  <a:latin typeface="JetBrains Mono" panose="02000009000000000000" pitchFamily="49" charset="0"/>
                  <a:sym typeface="+mn-ea"/>
                </a:rPr>
                <a:t>param</a:t>
              </a:r>
              <a:r>
                <a:rPr lang="en-US" altLang="zh-CN" sz="1100">
                  <a:solidFill>
                    <a:srgbClr val="000000"/>
                  </a:solidFill>
                  <a:effectLst/>
                  <a:latin typeface="JetBrains Mono" panose="02000009000000000000" pitchFamily="49" charset="0"/>
                  <a:sym typeface="+mn-ea"/>
                </a:rPr>
                <a:t>, </a:t>
              </a:r>
              <a:r>
                <a:rPr lang="en-US" altLang="zh-CN" sz="1100">
                  <a:solidFill>
                    <a:srgbClr val="001080"/>
                  </a:solidFill>
                  <a:effectLst/>
                  <a:latin typeface="JetBrains Mono" panose="02000009000000000000" pitchFamily="49" charset="0"/>
                  <a:sym typeface="+mn-ea"/>
                </a:rPr>
                <a:t>partitionNum</a:t>
              </a:r>
              <a:r>
                <a:rPr lang="en-US" altLang="zh-CN" sz="1100">
                  <a:solidFill>
                    <a:srgbClr val="000000"/>
                  </a:solidFill>
                  <a:effectLst/>
                  <a:latin typeface="JetBrains Mono" panose="02000009000000000000" pitchFamily="49" charset="0"/>
                  <a:sym typeface="+mn-ea"/>
                </a:rPr>
                <a:t>, </a:t>
              </a:r>
              <a:r>
                <a:rPr lang="en-US" altLang="zh-CN" sz="1100">
                  <a:solidFill>
                    <a:srgbClr val="001080"/>
                  </a:solidFill>
                  <a:effectLst/>
                  <a:latin typeface="JetBrains Mono" panose="02000009000000000000" pitchFamily="49" charset="0"/>
                  <a:sym typeface="+mn-ea"/>
                </a:rPr>
                <a:t>length</a:t>
              </a:r>
              <a:r>
                <a:rPr lang="en-US" altLang="zh-CN" sz="1100">
                  <a:solidFill>
                    <a:srgbClr val="000000"/>
                  </a:solidFill>
                  <a:effectLst/>
                  <a:latin typeface="JetBrains Mono" panose="02000009000000000000" pitchFamily="49" charset="0"/>
                  <a:sym typeface="+mn-ea"/>
                </a:rPr>
                <a:t>);</a:t>
              </a:r>
              <a:endParaRPr lang="en-US" altLang="zh-CN" sz="1100" b="0">
                <a:solidFill>
                  <a:srgbClr val="000000"/>
                </a:solidFill>
                <a:effectLst/>
                <a:latin typeface="JetBrains Mono" panose="02000009000000000000" pitchFamily="49" charset="0"/>
              </a:endParaRPr>
            </a:p>
            <a:p>
              <a:r>
                <a:rPr lang="zh-CN" altLang="en-US" sz="1100" b="1">
                  <a:solidFill>
                    <a:srgbClr val="008000"/>
                  </a:solidFill>
                  <a:latin typeface="JetBrains Mono" panose="02000009000000000000" pitchFamily="49" charset="0"/>
                  <a:sym typeface="+mn-ea"/>
                </a:rPr>
                <a:t>检查分区参数</a:t>
              </a:r>
              <a:endParaRPr lang="zh-CN" altLang="en-US" sz="1100" b="1">
                <a:solidFill>
                  <a:srgbClr val="000000"/>
                </a:solidFill>
                <a:effectLst/>
                <a:latin typeface="JetBrains Mono" panose="02000009000000000000" pitchFamily="49" charset="0"/>
              </a:endParaRPr>
            </a:p>
          </p:txBody>
        </p:sp>
        <p:sp>
          <p:nvSpPr>
            <p:cNvPr id="27" name="流程图: 过程 26"/>
            <p:cNvSpPr/>
            <p:nvPr/>
          </p:nvSpPr>
          <p:spPr>
            <a:xfrm>
              <a:off x="722120" y="1296165"/>
              <a:ext cx="1995443" cy="1116515"/>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37" name="组合 36"/>
          <p:cNvGrpSpPr/>
          <p:nvPr/>
        </p:nvGrpSpPr>
        <p:grpSpPr>
          <a:xfrm>
            <a:off x="779145" y="4258310"/>
            <a:ext cx="5041265" cy="598806"/>
            <a:chOff x="722119" y="1296165"/>
            <a:chExt cx="2396132" cy="1513814"/>
          </a:xfrm>
        </p:grpSpPr>
        <p:sp>
          <p:nvSpPr>
            <p:cNvPr id="38" name="文本框 37">
              <a:hlinkClick r:id="rId10" action="ppaction://hlinksldjump"/>
            </p:cNvPr>
            <p:cNvSpPr txBox="1"/>
            <p:nvPr/>
          </p:nvSpPr>
          <p:spPr>
            <a:xfrm>
              <a:off x="722119" y="1296168"/>
              <a:ext cx="2396132" cy="1513811"/>
            </a:xfrm>
            <a:prstGeom prst="rect">
              <a:avLst/>
            </a:prstGeom>
            <a:noFill/>
          </p:spPr>
          <p:txBody>
            <a:bodyPr wrap="square">
              <a:spAutoFit/>
            </a:bodyPr>
            <a:lstStyle/>
            <a:p>
              <a:r>
                <a:rPr lang="en-US" altLang="zh-CN" sz="1100">
                  <a:solidFill>
                    <a:srgbClr val="001080"/>
                  </a:solidFill>
                  <a:effectLst/>
                  <a:latin typeface="JetBrains Mono" panose="02000009000000000000" pitchFamily="49" charset="0"/>
                  <a:sym typeface="+mn-ea"/>
                </a:rPr>
                <a:t>newNode</a:t>
              </a:r>
              <a:r>
                <a:rPr lang="en-US" altLang="zh-CN" sz="1100">
                  <a:solidFill>
                    <a:srgbClr val="000000"/>
                  </a:solidFill>
                  <a:effectLst/>
                  <a:latin typeface="JetBrains Mono" panose="02000009000000000000" pitchFamily="49" charset="0"/>
                  <a:sym typeface="+mn-ea"/>
                </a:rPr>
                <a:t> = (</a:t>
              </a:r>
              <a:r>
                <a:rPr lang="en-US" altLang="zh-CN" sz="1100">
                  <a:solidFill>
                    <a:srgbClr val="267F99"/>
                  </a:solidFill>
                  <a:effectLst/>
                  <a:latin typeface="JetBrains Mono" panose="02000009000000000000" pitchFamily="49" charset="0"/>
                  <a:sym typeface="+mn-ea"/>
                </a:rPr>
                <a:t>mtd_partition</a:t>
              </a:r>
              <a:r>
                <a:rPr lang="en-US" altLang="zh-CN" sz="1100">
                  <a:solidFill>
                    <a:srgbClr val="000000"/>
                  </a:solidFill>
                  <a:effectLst/>
                  <a:latin typeface="JetBrains Mono" panose="02000009000000000000" pitchFamily="49" charset="0"/>
                  <a:sym typeface="+mn-ea"/>
                </a:rPr>
                <a:t> *)</a:t>
              </a:r>
              <a:r>
                <a:rPr lang="en-US" altLang="zh-CN" sz="1100">
                  <a:solidFill>
                    <a:srgbClr val="795E26"/>
                  </a:solidFill>
                  <a:effectLst/>
                  <a:latin typeface="JetBrains Mono" panose="02000009000000000000" pitchFamily="49" charset="0"/>
                  <a:sym typeface="+mn-ea"/>
                </a:rPr>
                <a:t>zalloc</a:t>
              </a:r>
              <a:r>
                <a:rPr lang="en-US" altLang="zh-CN" sz="1100">
                  <a:solidFill>
                    <a:srgbClr val="000000"/>
                  </a:solidFill>
                  <a:effectLst/>
                  <a:latin typeface="JetBrains Mono" panose="02000009000000000000" pitchFamily="49" charset="0"/>
                  <a:sym typeface="+mn-ea"/>
                </a:rPr>
                <a:t>(</a:t>
              </a:r>
              <a:r>
                <a:rPr lang="en-US" altLang="zh-CN" sz="1100">
                  <a:solidFill>
                    <a:srgbClr val="0000FF"/>
                  </a:solidFill>
                  <a:effectLst/>
                  <a:latin typeface="JetBrains Mono" panose="02000009000000000000" pitchFamily="49" charset="0"/>
                  <a:sym typeface="+mn-ea"/>
                </a:rPr>
                <a:t>sizeof</a:t>
              </a:r>
              <a:r>
                <a:rPr lang="en-US" altLang="zh-CN" sz="1100">
                  <a:solidFill>
                    <a:srgbClr val="000000"/>
                  </a:solidFill>
                  <a:effectLst/>
                  <a:latin typeface="JetBrains Mono" panose="02000009000000000000" pitchFamily="49" charset="0"/>
                  <a:sym typeface="+mn-ea"/>
                </a:rPr>
                <a:t>(</a:t>
              </a:r>
              <a:r>
                <a:rPr lang="en-US" altLang="zh-CN" sz="1100">
                  <a:solidFill>
                    <a:srgbClr val="267F99"/>
                  </a:solidFill>
                  <a:effectLst/>
                  <a:latin typeface="JetBrains Mono" panose="02000009000000000000" pitchFamily="49" charset="0"/>
                  <a:sym typeface="+mn-ea"/>
                </a:rPr>
                <a:t>mtd_partition</a:t>
              </a:r>
              <a:r>
                <a:rPr lang="en-US" altLang="zh-CN" sz="1100">
                  <a:solidFill>
                    <a:srgbClr val="000000"/>
                  </a:solidFill>
                  <a:effectLst/>
                  <a:latin typeface="JetBrains Mono" panose="02000009000000000000" pitchFamily="49" charset="0"/>
                  <a:sym typeface="+mn-ea"/>
                </a:rPr>
                <a:t>));</a:t>
              </a:r>
              <a:endParaRPr lang="en-US" altLang="zh-CN" sz="1100" b="0">
                <a:solidFill>
                  <a:srgbClr val="000000"/>
                </a:solidFill>
                <a:effectLst/>
                <a:latin typeface="JetBrains Mono" panose="02000009000000000000" pitchFamily="49" charset="0"/>
              </a:endParaRPr>
            </a:p>
            <a:p>
              <a:r>
                <a:rPr lang="zh-CN" altLang="en-US" sz="1100" b="1">
                  <a:solidFill>
                    <a:srgbClr val="008000"/>
                  </a:solidFill>
                  <a:effectLst/>
                  <a:latin typeface="JetBrains Mono" panose="02000009000000000000" pitchFamily="49" charset="0"/>
                  <a:sym typeface="+mn-ea"/>
                </a:rPr>
                <a:t>分配一个分区节点</a:t>
              </a:r>
              <a:endParaRPr lang="zh-CN" altLang="en-US" sz="1100" b="1">
                <a:solidFill>
                  <a:srgbClr val="000000"/>
                </a:solidFill>
                <a:effectLst/>
                <a:latin typeface="JetBrains Mono" panose="02000009000000000000" pitchFamily="49" charset="0"/>
              </a:endParaRPr>
            </a:p>
            <a:p>
              <a:endParaRPr lang="en-US" altLang="zh-CN" sz="1100" b="1">
                <a:solidFill>
                  <a:srgbClr val="008000"/>
                </a:solidFill>
                <a:latin typeface="JetBrains Mono" panose="02000009000000000000" pitchFamily="49" charset="0"/>
              </a:endParaRPr>
            </a:p>
          </p:txBody>
        </p:sp>
        <p:sp>
          <p:nvSpPr>
            <p:cNvPr id="39" name="流程图: 过程 38"/>
            <p:cNvSpPr/>
            <p:nvPr/>
          </p:nvSpPr>
          <p:spPr>
            <a:xfrm>
              <a:off x="722119" y="1296165"/>
              <a:ext cx="2396132" cy="1116516"/>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48" name="组合 47"/>
          <p:cNvGrpSpPr/>
          <p:nvPr/>
        </p:nvGrpSpPr>
        <p:grpSpPr>
          <a:xfrm>
            <a:off x="736007" y="5080811"/>
            <a:ext cx="6339911" cy="1446548"/>
            <a:chOff x="680458" y="1296165"/>
            <a:chExt cx="6188333" cy="2224124"/>
          </a:xfrm>
        </p:grpSpPr>
        <p:sp>
          <p:nvSpPr>
            <p:cNvPr id="49" name="文本框 48"/>
            <p:cNvSpPr txBox="1"/>
            <p:nvPr/>
          </p:nvSpPr>
          <p:spPr>
            <a:xfrm>
              <a:off x="680458" y="1296167"/>
              <a:ext cx="6188333" cy="2222143"/>
            </a:xfrm>
            <a:prstGeom prst="rect">
              <a:avLst/>
            </a:prstGeom>
            <a:noFill/>
          </p:spPr>
          <p:txBody>
            <a:bodyPr wrap="square">
              <a:spAutoFit/>
            </a:bodyPr>
            <a:lstStyle/>
            <a:p>
              <a:r>
                <a:rPr lang="en-US" altLang="zh-CN" sz="1100" b="0">
                  <a:solidFill>
                    <a:srgbClr val="AF00DB"/>
                  </a:solidFill>
                  <a:effectLst/>
                  <a:latin typeface="JetBrains Mono" panose="02000009000000000000" pitchFamily="49" charset="0"/>
                </a:rPr>
                <a:t>#define</a:t>
              </a:r>
              <a:r>
                <a:rPr lang="en-US" altLang="zh-CN" sz="1100" b="0">
                  <a:solidFill>
                    <a:srgbClr val="0000FF"/>
                  </a:solidFill>
                  <a:effectLst/>
                  <a:latin typeface="JetBrains Mono" panose="02000009000000000000" pitchFamily="49" charset="0"/>
                </a:rPr>
                <a:t> PAR_ASSIGNMENT(</a:t>
              </a:r>
              <a:r>
                <a:rPr lang="en-US" altLang="zh-CN" sz="1100" b="0">
                  <a:solidFill>
                    <a:srgbClr val="001080"/>
                  </a:solidFill>
                  <a:effectLst/>
                  <a:latin typeface="JetBrains Mono" panose="02000009000000000000" pitchFamily="49" charset="0"/>
                </a:rPr>
                <a:t>node</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len</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startAddr</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num</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mtd</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blkSize</a:t>
              </a:r>
              <a:r>
                <a:rPr lang="en-US" altLang="zh-CN" sz="1100" b="0">
                  <a:solidFill>
                    <a:srgbClr val="0000FF"/>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do</a:t>
              </a:r>
              <a:r>
                <a:rPr lang="en-US" altLang="zh-CN" sz="1100" b="0">
                  <a:solidFill>
                    <a:srgbClr val="0000FF"/>
                  </a:solidFill>
                  <a:effectLst/>
                  <a:latin typeface="JetBrains Mono" panose="02000009000000000000" pitchFamily="49" charset="0"/>
                </a:rPr>
                <a:t> {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start_block</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(startAddr)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(blkSize);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end_block</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(len)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(blkSize)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start_block</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a:t>
              </a:r>
              <a:r>
                <a:rPr lang="en-US" altLang="zh-CN" sz="1100" b="0">
                  <a:solidFill>
                    <a:srgbClr val="098658"/>
                  </a:solidFill>
                  <a:effectLst/>
                  <a:latin typeface="JetBrains Mono" panose="02000009000000000000" pitchFamily="49" charset="0"/>
                </a:rPr>
                <a:t>1</a:t>
              </a:r>
              <a:r>
                <a:rPr lang="en-US" altLang="zh-CN" sz="1100" b="0">
                  <a:solidFill>
                    <a:srgbClr val="0000FF"/>
                  </a:solidFill>
                  <a:effectLst/>
                  <a:latin typeface="JetBrains Mono" panose="02000009000000000000" pitchFamily="49" charset="0"/>
                </a:rPr>
                <a:t>);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patitionnum</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(num);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mtd_info</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(mtd);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mountpoint_name</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NULL;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while</a:t>
              </a:r>
              <a:r>
                <a:rPr lang="en-US" altLang="zh-CN" sz="1100" b="0">
                  <a:solidFill>
                    <a:srgbClr val="0000FF"/>
                  </a:solidFill>
                  <a:effectLst/>
                  <a:latin typeface="JetBrains Mono" panose="02000009000000000000" pitchFamily="49" charset="0"/>
                </a:rPr>
                <a:t> (</a:t>
              </a:r>
              <a:r>
                <a:rPr lang="en-US" altLang="zh-CN" sz="1100" b="0">
                  <a:solidFill>
                    <a:srgbClr val="098658"/>
                  </a:solidFill>
                  <a:effectLst/>
                  <a:latin typeface="JetBrains Mono" panose="02000009000000000000" pitchFamily="49" charset="0"/>
                </a:rPr>
                <a:t>0</a:t>
              </a:r>
              <a:r>
                <a:rPr lang="en-US" altLang="zh-CN" sz="1100" b="0">
                  <a:solidFill>
                    <a:srgbClr val="0000FF"/>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分区对齐</a:t>
              </a:r>
              <a:endParaRPr lang="en-US" altLang="zh-CN" sz="1100" b="1">
                <a:solidFill>
                  <a:srgbClr val="008000"/>
                </a:solidFill>
                <a:latin typeface="JetBrains Mono" panose="02000009000000000000" pitchFamily="49" charset="0"/>
              </a:endParaRPr>
            </a:p>
          </p:txBody>
        </p:sp>
        <p:sp>
          <p:nvSpPr>
            <p:cNvPr id="50" name="流程图: 过程 49"/>
            <p:cNvSpPr/>
            <p:nvPr/>
          </p:nvSpPr>
          <p:spPr>
            <a:xfrm>
              <a:off x="722120" y="1296165"/>
              <a:ext cx="6107588" cy="2224124"/>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51" name="组合 50"/>
          <p:cNvGrpSpPr/>
          <p:nvPr/>
        </p:nvGrpSpPr>
        <p:grpSpPr>
          <a:xfrm>
            <a:off x="6456304" y="1361541"/>
            <a:ext cx="4952788" cy="598806"/>
            <a:chOff x="722119" y="1296165"/>
            <a:chExt cx="1802755" cy="1664563"/>
          </a:xfrm>
        </p:grpSpPr>
        <p:sp>
          <p:nvSpPr>
            <p:cNvPr id="52" name="文本框 51">
              <a:hlinkClick r:id="rId11" action="ppaction://hlinksldjump"/>
            </p:cNvPr>
            <p:cNvSpPr txBox="1"/>
            <p:nvPr/>
          </p:nvSpPr>
          <p:spPr>
            <a:xfrm>
              <a:off x="722119" y="1296168"/>
              <a:ext cx="1802755" cy="1664560"/>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BlockDriverRegisterOperate</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partitionNum</a:t>
              </a:r>
              <a:r>
                <a:rPr lang="en-US" altLang="zh-CN" sz="1100" b="0">
                  <a:solidFill>
                    <a:srgbClr val="000000"/>
                  </a:solidFill>
                  <a:effectLst/>
                  <a:latin typeface="JetBrains Mono" panose="02000009000000000000" pitchFamily="49" charset="0"/>
                </a:rPr>
                <a:t>);</a:t>
              </a:r>
            </a:p>
            <a:p>
              <a:r>
                <a:rPr lang="en-US" altLang="zh-CN" sz="1100" b="0">
                  <a:solidFill>
                    <a:srgbClr val="795E26"/>
                  </a:solidFill>
                  <a:effectLst/>
                  <a:latin typeface="JetBrains Mono" panose="02000009000000000000" pitchFamily="49" charset="0"/>
                </a:rPr>
                <a:t>CharDriverRegisterOperate</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partitionNum</a:t>
              </a:r>
              <a:r>
                <a:rPr lang="en-US" altLang="zh-CN" sz="1100" b="0">
                  <a:solidFill>
                    <a:srgbClr val="000000"/>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注册字符设备和块设备的驱动程序</a:t>
              </a:r>
              <a:endParaRPr lang="en-US" altLang="zh-CN" sz="1100" b="1">
                <a:solidFill>
                  <a:srgbClr val="008000"/>
                </a:solidFill>
                <a:latin typeface="JetBrains Mono" panose="02000009000000000000" pitchFamily="49" charset="0"/>
              </a:endParaRPr>
            </a:p>
          </p:txBody>
        </p:sp>
        <p:sp>
          <p:nvSpPr>
            <p:cNvPr id="53" name="流程图: 过程 52"/>
            <p:cNvSpPr/>
            <p:nvPr/>
          </p:nvSpPr>
          <p:spPr>
            <a:xfrm>
              <a:off x="722120" y="1296165"/>
              <a:ext cx="1788590" cy="1653832"/>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54" name="组合 53"/>
          <p:cNvGrpSpPr/>
          <p:nvPr/>
        </p:nvGrpSpPr>
        <p:grpSpPr>
          <a:xfrm>
            <a:off x="6456304" y="2348236"/>
            <a:ext cx="4671701" cy="629485"/>
            <a:chOff x="722119" y="1296165"/>
            <a:chExt cx="1995444" cy="1749844"/>
          </a:xfrm>
        </p:grpSpPr>
        <p:sp>
          <p:nvSpPr>
            <p:cNvPr id="55" name="文本框 54"/>
            <p:cNvSpPr txBox="1"/>
            <p:nvPr/>
          </p:nvSpPr>
          <p:spPr>
            <a:xfrm>
              <a:off x="722119" y="1296168"/>
              <a:ext cx="1995444" cy="1664560"/>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LOS_ListTailInsert</a:t>
              </a:r>
              <a:r>
                <a:rPr lang="en-US" altLang="zh-CN" sz="1100" b="0">
                  <a:solidFill>
                    <a:srgbClr val="000000"/>
                  </a:solidFill>
                  <a:effectLst/>
                  <a:latin typeface="JetBrains Mono" panose="02000009000000000000" pitchFamily="49" charset="0"/>
                </a:rPr>
                <a:t>(&amp;</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partition_head</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node_info</a:t>
              </a:r>
              <a:r>
                <a:rPr lang="en-US" altLang="zh-CN" sz="1100" b="0">
                  <a:solidFill>
                    <a:srgbClr val="000000"/>
                  </a:solidFill>
                  <a:effectLst/>
                  <a:latin typeface="JetBrains Mono" panose="02000009000000000000" pitchFamily="49" charset="0"/>
                </a:rPr>
                <a:t>, &amp;</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node_info</a:t>
              </a:r>
              <a:r>
                <a:rPr lang="en-US" altLang="zh-CN" sz="1100" b="0">
                  <a:solidFill>
                    <a:srgbClr val="000000"/>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将分区结点挂载到全局的分区链表上</a:t>
              </a:r>
              <a:endParaRPr lang="en-US" altLang="zh-CN" sz="1100" b="1">
                <a:solidFill>
                  <a:srgbClr val="008000"/>
                </a:solidFill>
                <a:latin typeface="JetBrains Mono" panose="02000009000000000000" pitchFamily="49" charset="0"/>
              </a:endParaRPr>
            </a:p>
          </p:txBody>
        </p:sp>
        <p:sp>
          <p:nvSpPr>
            <p:cNvPr id="56" name="流程图: 过程 55"/>
            <p:cNvSpPr/>
            <p:nvPr/>
          </p:nvSpPr>
          <p:spPr>
            <a:xfrm>
              <a:off x="722120" y="1296165"/>
              <a:ext cx="1995443" cy="1749844"/>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57" name="组合 56"/>
          <p:cNvGrpSpPr/>
          <p:nvPr/>
        </p:nvGrpSpPr>
        <p:grpSpPr>
          <a:xfrm>
            <a:off x="6456303" y="3364336"/>
            <a:ext cx="3055165" cy="463352"/>
            <a:chOff x="722119" y="1296167"/>
            <a:chExt cx="1995444" cy="908648"/>
          </a:xfrm>
        </p:grpSpPr>
        <p:sp>
          <p:nvSpPr>
            <p:cNvPr id="58" name="文本框 57"/>
            <p:cNvSpPr txBox="1"/>
            <p:nvPr/>
          </p:nvSpPr>
          <p:spPr>
            <a:xfrm>
              <a:off x="722119" y="1296167"/>
              <a:ext cx="1995444" cy="843038"/>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LOS_MuxInit</a:t>
              </a:r>
              <a:r>
                <a:rPr lang="en-US" altLang="zh-CN" sz="1100" b="0">
                  <a:solidFill>
                    <a:srgbClr val="000000"/>
                  </a:solidFill>
                  <a:effectLst/>
                  <a:latin typeface="JetBrains Mono" panose="02000009000000000000" pitchFamily="49" charset="0"/>
                </a:rPr>
                <a:t>(&amp;</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lock</a:t>
              </a:r>
              <a:r>
                <a:rPr lang="en-US" altLang="zh-CN" sz="1100" b="0">
                  <a:solidFill>
                    <a:srgbClr val="000000"/>
                  </a:solidFill>
                  <a:effectLst/>
                  <a:latin typeface="JetBrains Mono" panose="02000009000000000000" pitchFamily="49" charset="0"/>
                </a:rPr>
                <a:t>, </a:t>
              </a:r>
              <a:r>
                <a:rPr lang="en-US" altLang="zh-CN" sz="1100" b="0">
                  <a:solidFill>
                    <a:srgbClr val="0000FF"/>
                  </a:solidFill>
                  <a:effectLst/>
                  <a:latin typeface="JetBrains Mono" panose="02000009000000000000" pitchFamily="49" charset="0"/>
                </a:rPr>
                <a:t>NULL</a:t>
              </a:r>
              <a:r>
                <a:rPr lang="en-US" altLang="zh-CN" sz="1100" b="0">
                  <a:solidFill>
                    <a:srgbClr val="000000"/>
                  </a:solidFill>
                  <a:effectLst/>
                  <a:latin typeface="JetBrains Mono" panose="02000009000000000000" pitchFamily="49" charset="0"/>
                </a:rPr>
                <a:t>);</a:t>
              </a:r>
            </a:p>
            <a:p>
              <a:r>
                <a:rPr lang="zh-CN" altLang="en-US" sz="1100" b="1">
                  <a:solidFill>
                    <a:srgbClr val="008000"/>
                  </a:solidFill>
                  <a:effectLst/>
                  <a:latin typeface="JetBrains Mono" panose="02000009000000000000" pitchFamily="49" charset="0"/>
                </a:rPr>
                <a:t>初始化锁</a:t>
              </a:r>
              <a:r>
                <a:rPr lang="en-US" altLang="zh-CN" sz="1100" b="1">
                  <a:solidFill>
                    <a:srgbClr val="008000"/>
                  </a:solidFill>
                  <a:effectLst/>
                  <a:latin typeface="JetBrains Mono" panose="02000009000000000000" pitchFamily="49" charset="0"/>
                </a:rPr>
                <a:t>,</a:t>
              </a:r>
              <a:r>
                <a:rPr lang="zh-CN" altLang="en-US" sz="1100" b="1">
                  <a:solidFill>
                    <a:srgbClr val="008000"/>
                  </a:solidFill>
                  <a:effectLst/>
                  <a:latin typeface="JetBrains Mono" panose="02000009000000000000" pitchFamily="49" charset="0"/>
                </a:rPr>
                <a:t>每个分区节点都有自己的互斥锁</a:t>
              </a:r>
              <a:endParaRPr lang="zh-CN" altLang="en-US" sz="1100" b="1">
                <a:solidFill>
                  <a:srgbClr val="000000"/>
                </a:solidFill>
                <a:effectLst/>
                <a:latin typeface="JetBrains Mono" panose="02000009000000000000" pitchFamily="49" charset="0"/>
              </a:endParaRPr>
            </a:p>
          </p:txBody>
        </p:sp>
        <p:sp>
          <p:nvSpPr>
            <p:cNvPr id="59" name="流程图: 过程 58"/>
            <p:cNvSpPr/>
            <p:nvPr/>
          </p:nvSpPr>
          <p:spPr>
            <a:xfrm>
              <a:off x="722120" y="1296167"/>
              <a:ext cx="1995443" cy="908648"/>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cxnSp>
        <p:nvCxnSpPr>
          <p:cNvPr id="61" name="直接箭头连接符 60"/>
          <p:cNvCxnSpPr>
            <a:stCxn id="10" idx="2"/>
          </p:cNvCxnSpPr>
          <p:nvPr/>
        </p:nvCxnSpPr>
        <p:spPr>
          <a:xfrm>
            <a:off x="1809783" y="2068082"/>
            <a:ext cx="0" cy="5029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直接箭头连接符 62"/>
          <p:cNvCxnSpPr>
            <a:stCxn id="15" idx="2"/>
          </p:cNvCxnSpPr>
          <p:nvPr/>
        </p:nvCxnSpPr>
        <p:spPr>
          <a:xfrm flipH="1">
            <a:off x="2191164" y="3025952"/>
            <a:ext cx="1" cy="4547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p:cNvCxnSpPr/>
          <p:nvPr/>
        </p:nvCxnSpPr>
        <p:spPr>
          <a:xfrm>
            <a:off x="2508191" y="3873175"/>
            <a:ext cx="0" cy="385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直接箭头连接符 74"/>
          <p:cNvCxnSpPr>
            <a:stCxn id="39" idx="2"/>
          </p:cNvCxnSpPr>
          <p:nvPr/>
        </p:nvCxnSpPr>
        <p:spPr>
          <a:xfrm flipH="1">
            <a:off x="3300072" y="4700468"/>
            <a:ext cx="1" cy="420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连接符: 肘形 76"/>
          <p:cNvCxnSpPr>
            <a:endCxn id="53" idx="1"/>
          </p:cNvCxnSpPr>
          <p:nvPr/>
        </p:nvCxnSpPr>
        <p:spPr>
          <a:xfrm rot="5400000" flipH="1" flipV="1">
            <a:off x="4612969" y="3237474"/>
            <a:ext cx="3421797" cy="26487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9" name="直接箭头连接符 78"/>
          <p:cNvCxnSpPr>
            <a:stCxn id="53" idx="2"/>
          </p:cNvCxnSpPr>
          <p:nvPr/>
        </p:nvCxnSpPr>
        <p:spPr>
          <a:xfrm>
            <a:off x="8912608" y="1956487"/>
            <a:ext cx="0" cy="386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直接箭头连接符 83"/>
          <p:cNvCxnSpPr/>
          <p:nvPr/>
        </p:nvCxnSpPr>
        <p:spPr>
          <a:xfrm>
            <a:off x="8297966" y="2977721"/>
            <a:ext cx="0" cy="3866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fatfs_close</a:t>
            </a:r>
            <a:r>
              <a:rPr lang="zh-CN" altLang="en-US" sz="3200">
                <a:latin typeface="得意黑" pitchFamily="2" charset="-122"/>
                <a:ea typeface="得意黑" pitchFamily="2" charset="-122"/>
              </a:rPr>
              <a:t>：关闭</a:t>
            </a:r>
            <a:r>
              <a:rPr lang="en-US" altLang="zh-CN" sz="3200">
                <a:latin typeface="得意黑" pitchFamily="2" charset="-122"/>
                <a:ea typeface="得意黑" pitchFamily="2" charset="-122"/>
              </a:rPr>
              <a:t>vnode</a:t>
            </a:r>
          </a:p>
        </p:txBody>
      </p:sp>
      <p:pic>
        <p:nvPicPr>
          <p:cNvPr id="5" name="图片 4"/>
          <p:cNvPicPr>
            <a:picLocks noChangeAspect="1"/>
          </p:cNvPicPr>
          <p:nvPr>
            <p:custDataLst>
              <p:tags r:id="rId3"/>
            </p:custDataLst>
          </p:nvPr>
        </p:nvPicPr>
        <p:blipFill>
          <a:blip r:embed="rId10"/>
          <a:stretch>
            <a:fillRect/>
          </a:stretch>
        </p:blipFill>
        <p:spPr>
          <a:xfrm>
            <a:off x="114300" y="1049655"/>
            <a:ext cx="5638800" cy="5196840"/>
          </a:xfrm>
          <a:prstGeom prst="rect">
            <a:avLst/>
          </a:prstGeom>
        </p:spPr>
      </p:pic>
      <p:sp>
        <p:nvSpPr>
          <p:cNvPr id="6" name="矩形 5"/>
          <p:cNvSpPr/>
          <p:nvPr>
            <p:custDataLst>
              <p:tags r:id="rId4"/>
            </p:custDataLst>
          </p:nvPr>
        </p:nvSpPr>
        <p:spPr>
          <a:xfrm>
            <a:off x="774700" y="3228975"/>
            <a:ext cx="2581910" cy="285750"/>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5"/>
            </p:custDataLst>
          </p:nvPr>
        </p:nvPicPr>
        <p:blipFill>
          <a:blip r:embed="rId11"/>
          <a:stretch>
            <a:fillRect/>
          </a:stretch>
        </p:blipFill>
        <p:spPr>
          <a:xfrm>
            <a:off x="4930140" y="1276350"/>
            <a:ext cx="7261860" cy="4572000"/>
          </a:xfrm>
          <a:prstGeom prst="rect">
            <a:avLst/>
          </a:prstGeom>
        </p:spPr>
      </p:pic>
      <p:cxnSp>
        <p:nvCxnSpPr>
          <p:cNvPr id="11" name="直接箭头连接符 10"/>
          <p:cNvCxnSpPr/>
          <p:nvPr>
            <p:custDataLst>
              <p:tags r:id="rId6"/>
            </p:custDataLst>
          </p:nvPr>
        </p:nvCxnSpPr>
        <p:spPr>
          <a:xfrm flipV="1">
            <a:off x="2594610" y="1560195"/>
            <a:ext cx="3522345" cy="1668780"/>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custDataLst>
              <p:tags r:id="rId7"/>
            </p:custDataLst>
          </p:nvPr>
        </p:nvSpPr>
        <p:spPr>
          <a:xfrm>
            <a:off x="4930140" y="1276350"/>
            <a:ext cx="3533775" cy="200025"/>
          </a:xfrm>
          <a:prstGeom prst="rect">
            <a:avLst/>
          </a:prstGeom>
          <a:noFill/>
          <a:ln w="28575" cmpd="sng">
            <a:solidFill>
              <a:schemeClr val="accent2"/>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fatfs_close</a:t>
            </a:r>
            <a:r>
              <a:rPr lang="zh-CN" altLang="en-US" sz="3200">
                <a:latin typeface="得意黑" pitchFamily="2" charset="-122"/>
                <a:ea typeface="得意黑" pitchFamily="2" charset="-122"/>
              </a:rPr>
              <a:t>：关闭</a:t>
            </a:r>
            <a:r>
              <a:rPr lang="en-US" altLang="zh-CN" sz="3200">
                <a:latin typeface="得意黑" pitchFamily="2" charset="-122"/>
                <a:ea typeface="得意黑" pitchFamily="2" charset="-122"/>
              </a:rPr>
              <a:t>vnode</a:t>
            </a:r>
          </a:p>
        </p:txBody>
      </p:sp>
      <p:pic>
        <p:nvPicPr>
          <p:cNvPr id="4" name="图片 3"/>
          <p:cNvPicPr>
            <a:picLocks noChangeAspect="1"/>
          </p:cNvPicPr>
          <p:nvPr>
            <p:custDataLst>
              <p:tags r:id="rId3"/>
            </p:custDataLst>
          </p:nvPr>
        </p:nvPicPr>
        <p:blipFill>
          <a:blip r:embed="rId7"/>
          <a:stretch>
            <a:fillRect/>
          </a:stretch>
        </p:blipFill>
        <p:spPr>
          <a:xfrm>
            <a:off x="481965" y="1276350"/>
            <a:ext cx="7261860" cy="4572000"/>
          </a:xfrm>
          <a:prstGeom prst="rect">
            <a:avLst/>
          </a:prstGeom>
        </p:spPr>
      </p:pic>
      <p:pic>
        <p:nvPicPr>
          <p:cNvPr id="3" name="图片 2"/>
          <p:cNvPicPr>
            <a:picLocks noChangeAspect="1"/>
          </p:cNvPicPr>
          <p:nvPr>
            <p:custDataLst>
              <p:tags r:id="rId4"/>
            </p:custDataLst>
          </p:nvPr>
        </p:nvPicPr>
        <p:blipFill>
          <a:blip r:embed="rId8"/>
          <a:stretch>
            <a:fillRect/>
          </a:stretch>
        </p:blipFill>
        <p:spPr>
          <a:xfrm>
            <a:off x="7648575" y="731520"/>
            <a:ext cx="4483100" cy="5116195"/>
          </a:xfrm>
          <a:prstGeom prst="rect">
            <a:avLst/>
          </a:prstGeom>
        </p:spPr>
      </p:pic>
    </p:spTree>
    <p:custDataLst>
      <p:tags r:id="rId1"/>
    </p:custData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fatfs_close</a:t>
            </a:r>
            <a:r>
              <a:rPr lang="zh-CN" altLang="en-US" sz="3200">
                <a:latin typeface="得意黑" pitchFamily="2" charset="-122"/>
                <a:ea typeface="得意黑" pitchFamily="2" charset="-122"/>
              </a:rPr>
              <a:t>：关闭</a:t>
            </a:r>
            <a:r>
              <a:rPr lang="en-US" altLang="zh-CN" sz="3200">
                <a:latin typeface="得意黑" pitchFamily="2" charset="-122"/>
                <a:ea typeface="得意黑" pitchFamily="2" charset="-122"/>
              </a:rPr>
              <a:t>vnode</a:t>
            </a:r>
          </a:p>
        </p:txBody>
      </p:sp>
      <p:pic>
        <p:nvPicPr>
          <p:cNvPr id="4" name="图片 3"/>
          <p:cNvPicPr>
            <a:picLocks noChangeAspect="1"/>
          </p:cNvPicPr>
          <p:nvPr>
            <p:custDataLst>
              <p:tags r:id="rId3"/>
            </p:custDataLst>
          </p:nvPr>
        </p:nvPicPr>
        <p:blipFill>
          <a:blip r:embed="rId7"/>
          <a:stretch>
            <a:fillRect/>
          </a:stretch>
        </p:blipFill>
        <p:spPr>
          <a:xfrm>
            <a:off x="481965" y="1276350"/>
            <a:ext cx="7261860" cy="4572000"/>
          </a:xfrm>
          <a:prstGeom prst="rect">
            <a:avLst/>
          </a:prstGeom>
        </p:spPr>
      </p:pic>
      <p:pic>
        <p:nvPicPr>
          <p:cNvPr id="3" name="图片 2"/>
          <p:cNvPicPr>
            <a:picLocks noChangeAspect="1"/>
          </p:cNvPicPr>
          <p:nvPr>
            <p:custDataLst>
              <p:tags r:id="rId4"/>
            </p:custDataLst>
          </p:nvPr>
        </p:nvPicPr>
        <p:blipFill>
          <a:blip r:embed="rId8"/>
          <a:stretch>
            <a:fillRect/>
          </a:stretch>
        </p:blipFill>
        <p:spPr>
          <a:xfrm>
            <a:off x="7648575" y="731520"/>
            <a:ext cx="4483100" cy="5116195"/>
          </a:xfrm>
          <a:prstGeom prst="rect">
            <a:avLst/>
          </a:prstGeom>
        </p:spPr>
      </p:pic>
    </p:spTree>
    <p:custDataLst>
      <p:tags r:id="rId1"/>
    </p:custData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fontAlgn="base">
              <a:spcBef>
                <a:spcPct val="0"/>
              </a:spcBef>
              <a:spcAft>
                <a:spcPct val="0"/>
              </a:spcAft>
            </a:pPr>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fontAlgn="base">
              <a:buSzPct val="100000"/>
            </a:pPr>
            <a:r>
              <a:rPr lang="zh-CN" altLang="en-US" sz="4267" b="1" spc="400">
                <a:solidFill>
                  <a:srgbClr val="FFFFFF"/>
                </a:solidFill>
                <a:latin typeface="微软雅黑"/>
                <a:ea typeface="微软雅黑"/>
              </a:rPr>
              <a:t>敬请批评指正</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fontAlgn="base">
              <a:spcBef>
                <a:spcPct val="0"/>
              </a:spcBef>
              <a:spcAft>
                <a:spcPct val="0"/>
              </a:spcAft>
            </a:pPr>
            <a:endParaRPr lang="en-US" sz="2400">
              <a:solidFill>
                <a:srgbClr val="000000"/>
              </a:solidFill>
              <a:latin typeface="Arial" panose="020B0604020202020204" pitchFamily="34" charset="0"/>
              <a:ea typeface="宋体" panose="02010600030101010101" pitchFamily="2" charset="-122"/>
            </a:endParaRPr>
          </a:p>
          <a:p>
            <a:pPr defTabSz="1219170" fontAlgn="base">
              <a:spcBef>
                <a:spcPct val="0"/>
              </a:spcBef>
              <a:spcAft>
                <a:spcPct val="0"/>
              </a:spcAft>
            </a:pPr>
            <a:endParaRPr lang="zh-CN" altLang="en-US" sz="2400">
              <a:solidFill>
                <a:srgbClr val="000000"/>
              </a:solidFill>
              <a:latin typeface="Arial" panose="020B0604020202020204" pitchFamily="34" charset="0"/>
              <a:ea typeface="宋体" panose="02010600030101010101" pitchFamily="2" charset="-122"/>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349968637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a:blip r:embed="rId9"/>
          <a:srcRect l="2071"/>
          <a:stretch>
            <a:fillRect/>
          </a:stretch>
        </p:blipFill>
        <p:spPr>
          <a:xfrm>
            <a:off x="6709410" y="878205"/>
            <a:ext cx="5405120" cy="5074285"/>
          </a:xfrm>
          <a:prstGeom prst="rect">
            <a:avLst/>
          </a:prstGeom>
        </p:spPr>
      </p:pic>
      <p:pic>
        <p:nvPicPr>
          <p:cNvPr id="15" name="图片 14"/>
          <p:cNvPicPr>
            <a:picLocks noChangeAspect="1"/>
          </p:cNvPicPr>
          <p:nvPr/>
        </p:nvPicPr>
        <p:blipFill>
          <a:blip r:embed="rId9"/>
          <a:stretch>
            <a:fillRect/>
          </a:stretch>
        </p:blipFill>
        <p:spPr>
          <a:xfrm>
            <a:off x="6467922" y="751467"/>
            <a:ext cx="5519694" cy="5074288"/>
          </a:xfrm>
          <a:prstGeom prst="rect">
            <a:avLst/>
          </a:prstGeom>
        </p:spPr>
      </p:pic>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初始化</a:t>
            </a:r>
            <a:r>
              <a:rPr lang="en-US" altLang="zh-CN" sz="3200">
                <a:latin typeface="得意黑" pitchFamily="2" charset="-122"/>
                <a:ea typeface="得意黑" pitchFamily="2" charset="-122"/>
              </a:rPr>
              <a:t> flash </a:t>
            </a:r>
            <a:r>
              <a:rPr lang="zh-CN" altLang="en-US" sz="3200">
                <a:latin typeface="得意黑" pitchFamily="2" charset="-122"/>
                <a:ea typeface="得意黑" pitchFamily="2" charset="-122"/>
              </a:rPr>
              <a:t>分区参数</a:t>
            </a:r>
          </a:p>
        </p:txBody>
      </p:sp>
      <p:sp>
        <p:nvSpPr>
          <p:cNvPr id="22" name="动作按钮: 转到主页 21">
            <a:hlinkClick r:id="rId10"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283845" y="751205"/>
            <a:ext cx="7348220" cy="583565"/>
          </a:xfrm>
          <a:prstGeom prst="rect">
            <a:avLst/>
          </a:prstGeom>
          <a:noFill/>
        </p:spPr>
        <p:txBody>
          <a:bodyPr wrap="square">
            <a:spAutoFit/>
          </a:bodyPr>
          <a:lstStyle/>
          <a:p>
            <a:r>
              <a:rPr lang="en-US" altLang="zh-CN" sz="1600" b="0">
                <a:solidFill>
                  <a:srgbClr val="267F99"/>
                </a:solidFill>
                <a:effectLst/>
                <a:latin typeface="JetBrains Mono" panose="02000009000000000000" pitchFamily="49" charset="0"/>
              </a:rPr>
              <a:t>INT32</a:t>
            </a:r>
            <a:r>
              <a:rPr lang="en-US" altLang="zh-CN" sz="1600" b="0">
                <a:solidFill>
                  <a:srgbClr val="000000"/>
                </a:solidFill>
                <a:effectLst/>
                <a:latin typeface="JetBrains Mono" panose="02000009000000000000" pitchFamily="49" charset="0"/>
              </a:rPr>
              <a:t> </a:t>
            </a:r>
            <a:r>
              <a:rPr lang="en-US" altLang="zh-CN" sz="1600" b="0">
                <a:solidFill>
                  <a:srgbClr val="795E26"/>
                </a:solidFill>
                <a:effectLst/>
                <a:latin typeface="JetBrains Mono" panose="02000009000000000000" pitchFamily="49" charset="0"/>
              </a:rPr>
              <a:t>MtdInitFsparParam</a:t>
            </a:r>
            <a:r>
              <a:rPr lang="en-US" altLang="zh-CN" sz="1600" b="0">
                <a:solidFill>
                  <a:srgbClr val="000000"/>
                </a:solidFill>
                <a:effectLst/>
                <a:latin typeface="JetBrains Mono" panose="02000009000000000000" pitchFamily="49" charset="0"/>
              </a:rPr>
              <a:t>(</a:t>
            </a:r>
            <a:r>
              <a:rPr lang="en-US" altLang="zh-CN" sz="1600" b="0">
                <a:solidFill>
                  <a:srgbClr val="0000FF"/>
                </a:solidFill>
                <a:effectLst/>
                <a:latin typeface="JetBrains Mono" panose="02000009000000000000" pitchFamily="49" charset="0"/>
              </a:rPr>
              <a:t>const</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CHAR</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type</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partition_param</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fsparParam</a:t>
            </a:r>
            <a:r>
              <a:rPr lang="en-US" altLang="zh-CN" sz="1600" b="0">
                <a:solidFill>
                  <a:srgbClr val="000000"/>
                </a:solidFill>
                <a:effectLst/>
                <a:latin typeface="JetBrains Mono" panose="02000009000000000000" pitchFamily="49" charset="0"/>
              </a:rPr>
              <a:t>)</a:t>
            </a: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11" action="ppaction://hlinksldjump"/>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2" name="文本框 1"/>
          <p:cNvSpPr txBox="1"/>
          <p:nvPr/>
        </p:nvSpPr>
        <p:spPr>
          <a:xfrm>
            <a:off x="283584" y="1400449"/>
            <a:ext cx="8548999" cy="337185"/>
          </a:xfrm>
          <a:prstGeom prst="rect">
            <a:avLst/>
          </a:prstGeom>
          <a:noFill/>
        </p:spPr>
        <p:txBody>
          <a:bodyPr wrap="square">
            <a:spAutoFit/>
          </a:bodyPr>
          <a:lstStyle/>
          <a:p>
            <a:r>
              <a:rPr lang="zh-CN" altLang="en-US" sz="1600" b="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根据 </a:t>
            </a:r>
            <a:r>
              <a:rPr lang="en-US" altLang="zh-CN" sz="1600" b="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flash-type </a:t>
            </a:r>
            <a:r>
              <a:rPr lang="zh-CN" altLang="en-US" sz="1600" b="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来</a:t>
            </a:r>
            <a:r>
              <a:rPr lang="zh-CN" altLang="en-US" sz="1600" b="1">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初始化分区的参数</a:t>
            </a:r>
            <a:r>
              <a:rPr lang="zh-CN" altLang="en-US" sz="1600" b="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，初始化只会进行一次</a:t>
            </a:r>
          </a:p>
        </p:txBody>
      </p:sp>
      <p:sp>
        <p:nvSpPr>
          <p:cNvPr id="5" name="文本框 4"/>
          <p:cNvSpPr txBox="1"/>
          <p:nvPr/>
        </p:nvSpPr>
        <p:spPr>
          <a:xfrm>
            <a:off x="283965" y="1996686"/>
            <a:ext cx="7673054" cy="2461260"/>
          </a:xfrm>
          <a:prstGeom prst="rect">
            <a:avLst/>
          </a:prstGeom>
          <a:noFill/>
        </p:spPr>
        <p:txBody>
          <a:bodyPr wrap="square">
            <a:spAutoFit/>
          </a:bodyPr>
          <a:lstStyle/>
          <a:p>
            <a:r>
              <a:rPr lang="en-US" altLang="zh-CN" sz="1100">
                <a:solidFill>
                  <a:srgbClr val="008000"/>
                </a:solidFill>
                <a:effectLst/>
                <a:latin typeface="JetBrains Mono" panose="02000009000000000000" pitchFamily="49" charset="0"/>
                <a:sym typeface="+mn-ea"/>
              </a:rPr>
              <a:t>// nand flash</a:t>
            </a:r>
            <a:r>
              <a:rPr lang="zh-CN" altLang="en-US" sz="1100">
                <a:solidFill>
                  <a:srgbClr val="008000"/>
                </a:solidFill>
                <a:effectLst/>
                <a:latin typeface="JetBrains Mono" panose="02000009000000000000" pitchFamily="49" charset="0"/>
                <a:sym typeface="+mn-ea"/>
              </a:rPr>
              <a:t>的处理</a:t>
            </a:r>
            <a:endParaRPr lang="en-US" altLang="zh-CN" sz="1100" b="0">
              <a:solidFill>
                <a:srgbClr val="AF00DB"/>
              </a:solidFill>
              <a:effectLst/>
              <a:latin typeface="JetBrains Mono" panose="02000009000000000000" pitchFamily="49" charset="0"/>
            </a:endParaRPr>
          </a:p>
          <a:p>
            <a:r>
              <a:rPr lang="en-US" altLang="zh-CN" sz="1100" b="0">
                <a:solidFill>
                  <a:srgbClr val="AF00DB"/>
                </a:solidFill>
                <a:effectLst/>
                <a:latin typeface="JetBrains Mono" panose="02000009000000000000" pitchFamily="49" charset="0"/>
              </a:rPr>
              <a:t>    if</a:t>
            </a:r>
            <a:r>
              <a:rPr lang="en-US" altLang="zh-CN" sz="1100" b="0">
                <a:solidFill>
                  <a:srgbClr val="000000"/>
                </a:solidFill>
                <a:effectLst/>
                <a:latin typeface="JetBrains Mono" panose="02000009000000000000" pitchFamily="49" charset="0"/>
              </a:rPr>
              <a:t> (</a:t>
            </a:r>
            <a:r>
              <a:rPr lang="en-US" altLang="zh-CN" sz="1100" b="0">
                <a:solidFill>
                  <a:srgbClr val="795E26"/>
                </a:solidFill>
                <a:effectLst/>
                <a:latin typeface="JetBrains Mono" panose="02000009000000000000" pitchFamily="49" charset="0"/>
              </a:rPr>
              <a:t>strcmp</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type</a:t>
            </a:r>
            <a:r>
              <a:rPr lang="en-US" altLang="zh-CN" sz="1100" b="0">
                <a:solidFill>
                  <a:srgbClr val="000000"/>
                </a:solidFill>
                <a:effectLst/>
                <a:latin typeface="JetBrains Mono" panose="02000009000000000000" pitchFamily="49" charset="0"/>
              </a:rPr>
              <a:t>, </a:t>
            </a:r>
            <a:r>
              <a:rPr lang="en-US" altLang="zh-CN" sz="1100" b="0">
                <a:solidFill>
                  <a:srgbClr val="A31515"/>
                </a:solidFill>
                <a:effectLst/>
                <a:latin typeface="JetBrains Mono" panose="02000009000000000000" pitchFamily="49" charset="0"/>
              </a:rPr>
              <a:t>"nand"</a:t>
            </a:r>
            <a:r>
              <a:rPr lang="en-US" altLang="zh-CN" sz="1100" b="0">
                <a:solidFill>
                  <a:srgbClr val="000000"/>
                </a:solidFill>
                <a:effectLst/>
                <a:latin typeface="JetBrains Mono" panose="02000009000000000000" pitchFamily="49" charset="0"/>
              </a:rPr>
              <a:t>) == </a:t>
            </a:r>
            <a:r>
              <a:rPr lang="en-US" altLang="zh-CN" sz="1100" b="0">
                <a:solidFill>
                  <a:srgbClr val="098658"/>
                </a:solidFill>
                <a:effectLst/>
                <a:latin typeface="JetBrains Mono" panose="02000009000000000000" pitchFamily="49" charset="0"/>
              </a:rPr>
              <a:t>0</a:t>
            </a:r>
            <a:r>
              <a:rPr lang="en-US" altLang="zh-CN" sz="1100" b="0">
                <a:solidFill>
                  <a:srgbClr val="000000"/>
                </a:solidFill>
                <a:effectLst/>
                <a:latin typeface="JetBrains Mono" panose="02000009000000000000" pitchFamily="49" charset="0"/>
              </a:rPr>
              <a:t>) {</a:t>
            </a:r>
          </a:p>
          <a:p>
            <a:r>
              <a:rPr lang="en-US" altLang="zh-CN" sz="1100" b="0">
                <a:solidFill>
                  <a:srgbClr val="008000"/>
                </a:solidFill>
                <a:effectLst/>
                <a:latin typeface="JetBrains Mono" panose="02000009000000000000" pitchFamily="49" charset="0"/>
              </a:rPr>
              <a:t>        //</a:t>
            </a:r>
            <a:r>
              <a:rPr lang="zh-CN" altLang="en-US" sz="1100" b="0">
                <a:solidFill>
                  <a:srgbClr val="008000"/>
                </a:solidFill>
                <a:effectLst/>
                <a:latin typeface="JetBrains Mono" panose="02000009000000000000" pitchFamily="49" charset="0"/>
              </a:rPr>
              <a:t>初始化全局变量</a:t>
            </a:r>
            <a:endParaRPr lang="zh-CN" altLang="en-US" sz="1100" b="0">
              <a:solidFill>
                <a:srgbClr val="000000"/>
              </a:solidFill>
              <a:effectLst/>
              <a:latin typeface="JetBrains Mono" panose="02000009000000000000" pitchFamily="49" charset="0"/>
            </a:endParaRPr>
          </a:p>
          <a:p>
            <a:r>
              <a:rPr lang="zh-CN" altLang="en-US"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g_nandPartParam</a:t>
            </a:r>
            <a:r>
              <a:rPr lang="en-US" altLang="zh-CN" sz="1100" b="0">
                <a:solidFill>
                  <a:srgbClr val="000000"/>
                </a:solidFill>
                <a:effectLst/>
                <a:latin typeface="JetBrains Mono" panose="02000009000000000000" pitchFamily="49" charset="0"/>
              </a:rPr>
              <a:t> = </a:t>
            </a:r>
            <a:r>
              <a:rPr lang="en-US" altLang="zh-CN" sz="1100" b="0">
                <a:solidFill>
                  <a:srgbClr val="795E26"/>
                </a:solidFill>
                <a:effectLst/>
                <a:latin typeface="JetBrains Mono" panose="02000009000000000000" pitchFamily="49" charset="0"/>
              </a:rPr>
              <a:t>MtdInitNandParam</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g_nandPartParam</a:t>
            </a:r>
            <a:r>
              <a:rPr lang="en-US" altLang="zh-CN" sz="1100" b="0">
                <a:solidFill>
                  <a:srgbClr val="000000"/>
                </a:solidFill>
                <a:effectLst/>
                <a:latin typeface="JetBrains Mono" panose="02000009000000000000" pitchFamily="49" charset="0"/>
              </a:rPr>
              <a:t>);</a:t>
            </a:r>
          </a:p>
          <a:p>
            <a:r>
              <a:rPr lang="en-US" altLang="zh-CN" sz="1100" b="0">
                <a:solidFill>
                  <a:srgbClr val="008000"/>
                </a:solidFill>
                <a:effectLst/>
                <a:latin typeface="JetBrains Mono" panose="02000009000000000000" pitchFamily="49" charset="0"/>
              </a:rPr>
              <a:t>        //</a:t>
            </a:r>
            <a:r>
              <a:rPr lang="zh-CN" altLang="en-US" sz="1100" b="0">
                <a:solidFill>
                  <a:srgbClr val="008000"/>
                </a:solidFill>
                <a:effectLst/>
                <a:latin typeface="JetBrains Mono" panose="02000009000000000000" pitchFamily="49" charset="0"/>
              </a:rPr>
              <a:t>参数接走全局变量</a:t>
            </a:r>
            <a:endParaRPr lang="zh-CN" altLang="en-US" sz="1100" b="0">
              <a:solidFill>
                <a:srgbClr val="000000"/>
              </a:solidFill>
              <a:effectLst/>
              <a:latin typeface="JetBrains Mono" panose="02000009000000000000" pitchFamily="49" charset="0"/>
            </a:endParaRPr>
          </a:p>
          <a:p>
            <a:r>
              <a:rPr lang="zh-CN" altLang="en-US"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fsparParam</a:t>
            </a:r>
            <a:r>
              <a:rPr lang="en-US" altLang="zh-CN" sz="1100" b="0">
                <a:solidFill>
                  <a:srgbClr val="000000"/>
                </a:solidFill>
                <a:effectLst/>
                <a:latin typeface="JetBrains Mono" panose="02000009000000000000" pitchFamily="49" charset="0"/>
              </a:rPr>
              <a:t> = </a:t>
            </a:r>
            <a:r>
              <a:rPr lang="en-US" altLang="zh-CN" sz="1100" b="0">
                <a:solidFill>
                  <a:srgbClr val="001080"/>
                </a:solidFill>
                <a:effectLst/>
                <a:latin typeface="JetBrains Mono" panose="02000009000000000000" pitchFamily="49" charset="0"/>
              </a:rPr>
              <a:t>g_nandPartParam</a:t>
            </a:r>
            <a:r>
              <a:rPr lang="en-US" altLang="zh-CN" sz="1100" b="0">
                <a:solidFill>
                  <a:srgbClr val="000000"/>
                </a:solidFill>
                <a:effectLst/>
                <a:latin typeface="JetBrains Mono" panose="02000009000000000000" pitchFamily="49" charset="0"/>
              </a:rPr>
              <a:t>;</a:t>
            </a:r>
            <a:endParaRPr lang="zh-CN" altLang="en-US" sz="1100" b="0">
              <a:solidFill>
                <a:srgbClr val="000000"/>
              </a:solidFill>
              <a:effectLst/>
              <a:latin typeface="JetBrains Mono" panose="02000009000000000000" pitchFamily="49" charset="0"/>
            </a:endParaRPr>
          </a:p>
          <a:p>
            <a:r>
              <a:rPr lang="zh-CN" altLang="en-US" sz="1100" b="0">
                <a:solidFill>
                  <a:srgbClr val="000000"/>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 </a:t>
            </a:r>
          </a:p>
          <a:p>
            <a:r>
              <a:rPr lang="en-US" altLang="zh-CN" sz="1100" b="0">
                <a:solidFill>
                  <a:srgbClr val="008000"/>
                </a:solidFill>
                <a:effectLst/>
                <a:latin typeface="JetBrains Mono" panose="02000009000000000000" pitchFamily="49" charset="0"/>
              </a:rPr>
              <a:t>//nor flash</a:t>
            </a:r>
            <a:r>
              <a:rPr lang="zh-CN" altLang="en-US" sz="1100" b="0">
                <a:solidFill>
                  <a:srgbClr val="008000"/>
                </a:solidFill>
                <a:effectLst/>
                <a:latin typeface="JetBrains Mono" panose="02000009000000000000" pitchFamily="49" charset="0"/>
              </a:rPr>
              <a:t>的处理</a:t>
            </a:r>
            <a:endParaRPr lang="en-US" altLang="zh-CN" sz="1100" b="0">
              <a:solidFill>
                <a:srgbClr val="000000"/>
              </a:solidFill>
              <a:effectLst/>
              <a:latin typeface="JetBrains Mono" panose="02000009000000000000" pitchFamily="49" charset="0"/>
            </a:endParaRPr>
          </a:p>
          <a:p>
            <a:r>
              <a:rPr lang="en-US" altLang="zh-CN" sz="1100">
                <a:solidFill>
                  <a:srgbClr val="000000"/>
                </a:solidFill>
                <a:latin typeface="JetBrains Mono" panose="02000009000000000000" pitchFamily="49" charset="0"/>
              </a:rPr>
              <a:t>    </a:t>
            </a:r>
            <a:r>
              <a:rPr lang="en-US" altLang="zh-CN" sz="1100" b="0">
                <a:solidFill>
                  <a:srgbClr val="AF00DB"/>
                </a:solidFill>
                <a:effectLst/>
                <a:latin typeface="JetBrains Mono" panose="02000009000000000000" pitchFamily="49" charset="0"/>
              </a:rPr>
              <a:t>else</a:t>
            </a:r>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if</a:t>
            </a:r>
            <a:r>
              <a:rPr lang="en-US" altLang="zh-CN" sz="1100" b="0">
                <a:solidFill>
                  <a:srgbClr val="000000"/>
                </a:solidFill>
                <a:effectLst/>
                <a:latin typeface="JetBrains Mono" panose="02000009000000000000" pitchFamily="49" charset="0"/>
              </a:rPr>
              <a:t> (</a:t>
            </a:r>
            <a:r>
              <a:rPr lang="en-US" altLang="zh-CN" sz="1100" b="0">
                <a:solidFill>
                  <a:srgbClr val="795E26"/>
                </a:solidFill>
                <a:effectLst/>
                <a:latin typeface="JetBrains Mono" panose="02000009000000000000" pitchFamily="49" charset="0"/>
              </a:rPr>
              <a:t>strcmp</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type</a:t>
            </a:r>
            <a:r>
              <a:rPr lang="en-US" altLang="zh-CN" sz="1100" b="0">
                <a:solidFill>
                  <a:srgbClr val="000000"/>
                </a:solidFill>
                <a:effectLst/>
                <a:latin typeface="JetBrains Mono" panose="02000009000000000000" pitchFamily="49" charset="0"/>
              </a:rPr>
              <a:t>, </a:t>
            </a:r>
            <a:r>
              <a:rPr lang="en-US" altLang="zh-CN" sz="1100" b="0">
                <a:solidFill>
                  <a:srgbClr val="A31515"/>
                </a:solidFill>
                <a:effectLst/>
                <a:latin typeface="JetBrains Mono" panose="02000009000000000000" pitchFamily="49" charset="0"/>
              </a:rPr>
              <a:t>"spinor"</a:t>
            </a:r>
            <a:r>
              <a:rPr lang="en-US" altLang="zh-CN" sz="1100" b="0">
                <a:solidFill>
                  <a:srgbClr val="000000"/>
                </a:solidFill>
                <a:effectLst/>
                <a:latin typeface="JetBrains Mono" panose="02000009000000000000" pitchFamily="49" charset="0"/>
              </a:rPr>
              <a:t>) == </a:t>
            </a:r>
            <a:r>
              <a:rPr lang="en-US" altLang="zh-CN" sz="1100" b="0">
                <a:solidFill>
                  <a:srgbClr val="098658"/>
                </a:solidFill>
                <a:effectLst/>
                <a:latin typeface="JetBrains Mono" panose="02000009000000000000" pitchFamily="49" charset="0"/>
              </a:rPr>
              <a:t>0</a:t>
            </a:r>
            <a:r>
              <a:rPr lang="en-US" altLang="zh-CN" sz="1100" b="0">
                <a:solidFill>
                  <a:srgbClr val="000000"/>
                </a:solidFill>
                <a:effectLst/>
                <a:latin typeface="JetBrains Mono" panose="02000009000000000000" pitchFamily="49" charset="0"/>
              </a:rPr>
              <a:t> || </a:t>
            </a:r>
            <a:r>
              <a:rPr lang="en-US" altLang="zh-CN" sz="1100" b="0">
                <a:solidFill>
                  <a:srgbClr val="795E26"/>
                </a:solidFill>
                <a:effectLst/>
                <a:latin typeface="JetBrains Mono" panose="02000009000000000000" pitchFamily="49" charset="0"/>
              </a:rPr>
              <a:t>strcmp</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type</a:t>
            </a:r>
            <a:r>
              <a:rPr lang="en-US" altLang="zh-CN" sz="1100" b="0">
                <a:solidFill>
                  <a:srgbClr val="000000"/>
                </a:solidFill>
                <a:effectLst/>
                <a:latin typeface="JetBrains Mono" panose="02000009000000000000" pitchFamily="49" charset="0"/>
              </a:rPr>
              <a:t>, </a:t>
            </a:r>
            <a:r>
              <a:rPr lang="en-US" altLang="zh-CN" sz="1100" b="0">
                <a:solidFill>
                  <a:srgbClr val="A31515"/>
                </a:solidFill>
                <a:effectLst/>
                <a:latin typeface="JetBrains Mono" panose="02000009000000000000" pitchFamily="49" charset="0"/>
              </a:rPr>
              <a:t>"cfi-flash"</a:t>
            </a:r>
            <a:r>
              <a:rPr lang="en-US" altLang="zh-CN" sz="1100" b="0">
                <a:solidFill>
                  <a:srgbClr val="000000"/>
                </a:solidFill>
                <a:effectLst/>
                <a:latin typeface="JetBrains Mono" panose="02000009000000000000" pitchFamily="49" charset="0"/>
              </a:rPr>
              <a:t>) == </a:t>
            </a:r>
            <a:r>
              <a:rPr lang="en-US" altLang="zh-CN" sz="1100" b="0">
                <a:solidFill>
                  <a:srgbClr val="098658"/>
                </a:solidFill>
                <a:effectLst/>
                <a:latin typeface="JetBrains Mono" panose="02000009000000000000" pitchFamily="49" charset="0"/>
              </a:rPr>
              <a:t>0</a:t>
            </a:r>
            <a:r>
              <a:rPr lang="en-US" altLang="zh-CN" sz="1100" b="0">
                <a:solidFill>
                  <a:srgbClr val="000000"/>
                </a:solidFill>
                <a:effectLst/>
                <a:latin typeface="JetBrains Mono" panose="02000009000000000000" pitchFamily="49" charset="0"/>
              </a:rPr>
              <a:t>) {</a:t>
            </a:r>
          </a:p>
          <a:p>
            <a:r>
              <a:rPr lang="en-US" altLang="zh-CN" sz="1100">
                <a:solidFill>
                  <a:srgbClr val="000000"/>
                </a:solidFill>
                <a:latin typeface="JetBrains Mono" panose="02000009000000000000" pitchFamily="49" charset="0"/>
              </a:rPr>
              <a:t>        </a:t>
            </a:r>
            <a:r>
              <a:rPr lang="en-US" altLang="zh-CN" sz="1100" b="0">
                <a:solidFill>
                  <a:srgbClr val="008000"/>
                </a:solidFill>
                <a:effectLst/>
                <a:latin typeface="JetBrains Mono" panose="02000009000000000000" pitchFamily="49" charset="0"/>
              </a:rPr>
              <a:t>//</a:t>
            </a:r>
            <a:r>
              <a:rPr lang="zh-CN" altLang="en-US" sz="1100" b="0">
                <a:solidFill>
                  <a:srgbClr val="008000"/>
                </a:solidFill>
                <a:effectLst/>
                <a:latin typeface="JetBrains Mono" panose="02000009000000000000" pitchFamily="49" charset="0"/>
              </a:rPr>
              <a:t>初始化全局变量</a:t>
            </a:r>
            <a:endParaRPr lang="zh-CN" altLang="en-US" sz="1100" b="0">
              <a:solidFill>
                <a:srgbClr val="000000"/>
              </a:solidFill>
              <a:effectLst/>
              <a:latin typeface="JetBrains Mono" panose="02000009000000000000" pitchFamily="49" charset="0"/>
            </a:endParaRPr>
          </a:p>
          <a:p>
            <a:r>
              <a:rPr lang="zh-CN" altLang="en-US"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g_spinorPartParam</a:t>
            </a:r>
            <a:r>
              <a:rPr lang="en-US" altLang="zh-CN" sz="1100" b="0">
                <a:solidFill>
                  <a:srgbClr val="000000"/>
                </a:solidFill>
                <a:effectLst/>
                <a:latin typeface="JetBrains Mono" panose="02000009000000000000" pitchFamily="49" charset="0"/>
              </a:rPr>
              <a:t> = </a:t>
            </a:r>
            <a:r>
              <a:rPr lang="en-US" altLang="zh-CN" sz="1100" b="0">
                <a:solidFill>
                  <a:srgbClr val="795E26"/>
                </a:solidFill>
                <a:effectLst/>
                <a:latin typeface="JetBrains Mono" panose="02000009000000000000" pitchFamily="49" charset="0"/>
              </a:rPr>
              <a:t>MtdInitSpinorParam</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g_spinorPartParam</a:t>
            </a:r>
            <a:r>
              <a:rPr lang="en-US" altLang="zh-CN" sz="1100" b="0">
                <a:solidFill>
                  <a:srgbClr val="000000"/>
                </a:solidFill>
                <a:effectLst/>
                <a:latin typeface="JetBrains Mono" panose="02000009000000000000" pitchFamily="49" charset="0"/>
              </a:rPr>
              <a:t>);</a:t>
            </a:r>
          </a:p>
          <a:p>
            <a:r>
              <a:rPr lang="en-US" altLang="zh-CN" sz="1100" b="0">
                <a:solidFill>
                  <a:srgbClr val="008000"/>
                </a:solidFill>
                <a:effectLst/>
                <a:latin typeface="JetBrains Mono" panose="02000009000000000000" pitchFamily="49" charset="0"/>
              </a:rPr>
              <a:t>        //</a:t>
            </a:r>
            <a:r>
              <a:rPr lang="zh-CN" altLang="en-US" sz="1100" b="0">
                <a:solidFill>
                  <a:srgbClr val="008000"/>
                </a:solidFill>
                <a:effectLst/>
                <a:latin typeface="JetBrains Mono" panose="02000009000000000000" pitchFamily="49" charset="0"/>
              </a:rPr>
              <a:t>参数接走全局变量</a:t>
            </a:r>
            <a:endParaRPr lang="zh-CN" altLang="en-US" sz="1100" b="0">
              <a:solidFill>
                <a:srgbClr val="000000"/>
              </a:solidFill>
              <a:effectLst/>
              <a:latin typeface="JetBrains Mono" panose="02000009000000000000" pitchFamily="49" charset="0"/>
            </a:endParaRPr>
          </a:p>
          <a:p>
            <a:r>
              <a:rPr lang="zh-CN" altLang="en-US"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fsparParam</a:t>
            </a:r>
            <a:r>
              <a:rPr lang="en-US" altLang="zh-CN" sz="1100" b="0">
                <a:solidFill>
                  <a:srgbClr val="000000"/>
                </a:solidFill>
                <a:effectLst/>
                <a:latin typeface="JetBrains Mono" panose="02000009000000000000" pitchFamily="49" charset="0"/>
              </a:rPr>
              <a:t> = </a:t>
            </a:r>
            <a:r>
              <a:rPr lang="en-US" altLang="zh-CN" sz="1100" b="0">
                <a:solidFill>
                  <a:srgbClr val="001080"/>
                </a:solidFill>
                <a:effectLst/>
                <a:latin typeface="JetBrains Mono" panose="02000009000000000000" pitchFamily="49" charset="0"/>
              </a:rPr>
              <a:t>g_spinorPartParam</a:t>
            </a:r>
            <a:r>
              <a:rPr lang="en-US" altLang="zh-CN" sz="1100" b="0">
                <a:solidFill>
                  <a:srgbClr val="000000"/>
                </a:solidFill>
                <a:effectLst/>
                <a:latin typeface="JetBrains Mono" panose="02000009000000000000" pitchFamily="49" charset="0"/>
              </a:rPr>
              <a:t>;</a:t>
            </a:r>
            <a:endParaRPr lang="zh-CN" altLang="en-US" sz="1100" b="0">
              <a:solidFill>
                <a:srgbClr val="000000"/>
              </a:solidFill>
              <a:effectLst/>
              <a:latin typeface="JetBrains Mono" panose="02000009000000000000" pitchFamily="49" charset="0"/>
            </a:endParaRPr>
          </a:p>
          <a:p>
            <a:r>
              <a:rPr lang="zh-CN" altLang="en-US" sz="1100" b="0">
                <a:solidFill>
                  <a:srgbClr val="000000"/>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p>
        </p:txBody>
      </p:sp>
      <p:sp>
        <p:nvSpPr>
          <p:cNvPr id="12" name="文本框 11"/>
          <p:cNvSpPr txBox="1"/>
          <p:nvPr/>
        </p:nvSpPr>
        <p:spPr>
          <a:xfrm>
            <a:off x="372110" y="4687570"/>
            <a:ext cx="4350385" cy="1446530"/>
          </a:xfrm>
          <a:prstGeom prst="rect">
            <a:avLst/>
          </a:prstGeom>
          <a:noFill/>
          <a:ln w="28575" cmpd="sng">
            <a:solidFill>
              <a:schemeClr val="accent1"/>
            </a:solidFill>
            <a:prstDash val="sysDash"/>
          </a:ln>
        </p:spPr>
        <p:txBody>
          <a:bodyPr wrap="square">
            <a:spAutoFit/>
          </a:bodyPr>
          <a:lstStyle/>
          <a:p>
            <a:r>
              <a:rPr lang="en-US" altLang="zh-CN" sz="1100" b="0">
                <a:solidFill>
                  <a:srgbClr val="008000"/>
                </a:solidFill>
                <a:effectLst/>
                <a:latin typeface="JetBrains Mono" panose="02000009000000000000" pitchFamily="49" charset="0"/>
              </a:rPr>
              <a:t>//nand flash </a:t>
            </a:r>
            <a:r>
              <a:rPr lang="zh-CN" altLang="en-US" sz="1100" b="0">
                <a:solidFill>
                  <a:srgbClr val="008000"/>
                </a:solidFill>
                <a:effectLst/>
                <a:latin typeface="JetBrains Mono" panose="02000009000000000000" pitchFamily="49" charset="0"/>
              </a:rPr>
              <a:t>分区参数</a:t>
            </a:r>
            <a:endParaRPr lang="en-US" altLang="zh-CN" sz="1100">
              <a:solidFill>
                <a:srgbClr val="267F99"/>
              </a:solidFill>
              <a:latin typeface="JetBrains Mono" panose="02000009000000000000" pitchFamily="49" charset="0"/>
            </a:endParaRPr>
          </a:p>
          <a:p>
            <a:r>
              <a:rPr lang="en-US" altLang="zh-CN" sz="1100">
                <a:solidFill>
                  <a:srgbClr val="267F99"/>
                </a:solidFill>
                <a:latin typeface="JetBrains Mono" panose="02000009000000000000" pitchFamily="49" charset="0"/>
              </a:rPr>
              <a:t>partition_param </a:t>
            </a:r>
            <a:r>
              <a:rPr lang="en-US" altLang="zh-CN" sz="1100" b="0">
                <a:solidFill>
                  <a:srgbClr val="000000"/>
                </a:solidFill>
                <a:effectLst/>
                <a:latin typeface="JetBrains Mono" panose="02000009000000000000" pitchFamily="49" charset="0"/>
              </a:rPr>
              <a:t>*g_nandPartParam = </a:t>
            </a:r>
            <a:r>
              <a:rPr lang="en-US" altLang="zh-CN" sz="1100" b="0">
                <a:solidFill>
                  <a:srgbClr val="0000FF"/>
                </a:solidFill>
                <a:effectLst/>
                <a:latin typeface="JetBrains Mono" panose="02000009000000000000" pitchFamily="49" charset="0"/>
              </a:rPr>
              <a:t>NULL</a:t>
            </a:r>
            <a:r>
              <a:rPr lang="en-US" altLang="zh-CN" sz="1100" b="0">
                <a:solidFill>
                  <a:srgbClr val="000000"/>
                </a:solidFill>
                <a:effectLst/>
                <a:latin typeface="JetBrains Mono" panose="02000009000000000000" pitchFamily="49" charset="0"/>
              </a:rPr>
              <a:t>;</a:t>
            </a:r>
            <a:endParaRPr lang="en-US" altLang="zh-CN" sz="1100" b="0">
              <a:solidFill>
                <a:srgbClr val="008000"/>
              </a:solidFill>
              <a:effectLst/>
              <a:latin typeface="JetBrains Mono" panose="02000009000000000000" pitchFamily="49" charset="0"/>
            </a:endParaRPr>
          </a:p>
          <a:p>
            <a:r>
              <a:rPr lang="en-US" altLang="zh-CN" sz="1100" b="0">
                <a:solidFill>
                  <a:srgbClr val="008000"/>
                </a:solidFill>
                <a:effectLst/>
                <a:latin typeface="JetBrains Mono" panose="02000009000000000000" pitchFamily="49" charset="0"/>
              </a:rPr>
              <a:t>//nor flash </a:t>
            </a:r>
            <a:r>
              <a:rPr lang="zh-CN" altLang="en-US" sz="1100" b="0">
                <a:solidFill>
                  <a:srgbClr val="008000"/>
                </a:solidFill>
                <a:effectLst/>
                <a:latin typeface="JetBrains Mono" panose="02000009000000000000" pitchFamily="49" charset="0"/>
              </a:rPr>
              <a:t>分区参数</a:t>
            </a:r>
            <a:endParaRPr lang="en-US" altLang="zh-CN" sz="1100" b="0">
              <a:solidFill>
                <a:srgbClr val="008000"/>
              </a:solidFill>
              <a:effectLst/>
              <a:latin typeface="JetBrains Mono" panose="02000009000000000000" pitchFamily="49" charset="0"/>
            </a:endParaRPr>
          </a:p>
          <a:p>
            <a:r>
              <a:rPr lang="en-US" altLang="zh-CN" sz="1100">
                <a:solidFill>
                  <a:srgbClr val="267F99"/>
                </a:solidFill>
                <a:latin typeface="JetBrains Mono" panose="02000009000000000000" pitchFamily="49" charset="0"/>
              </a:rPr>
              <a:t>partition_param </a:t>
            </a:r>
            <a:r>
              <a:rPr lang="en-US" altLang="zh-CN" sz="1100" b="0">
                <a:solidFill>
                  <a:srgbClr val="000000"/>
                </a:solidFill>
                <a:effectLst/>
                <a:latin typeface="JetBrains Mono" panose="02000009000000000000" pitchFamily="49" charset="0"/>
              </a:rPr>
              <a:t>*g_spinorPartParam = </a:t>
            </a:r>
            <a:r>
              <a:rPr lang="en-US" altLang="zh-CN" sz="1100" b="0">
                <a:solidFill>
                  <a:srgbClr val="0000FF"/>
                </a:solidFill>
                <a:effectLst/>
                <a:latin typeface="JetBrains Mono" panose="02000009000000000000" pitchFamily="49" charset="0"/>
              </a:rPr>
              <a:t>NULL</a:t>
            </a:r>
            <a:r>
              <a:rPr lang="en-US" altLang="zh-CN" sz="1100" b="0">
                <a:solidFill>
                  <a:srgbClr val="000000"/>
                </a:solidFill>
                <a:effectLst/>
                <a:latin typeface="JetBrains Mono" panose="02000009000000000000" pitchFamily="49" charset="0"/>
              </a:rPr>
              <a:t>;</a:t>
            </a:r>
          </a:p>
          <a:p>
            <a:r>
              <a:rPr lang="en-US" altLang="zh-CN" sz="1100" b="0">
                <a:solidFill>
                  <a:srgbClr val="008000"/>
                </a:solidFill>
                <a:effectLst/>
                <a:latin typeface="JetBrains Mono" panose="02000009000000000000" pitchFamily="49" charset="0"/>
              </a:rPr>
              <a:t>//spi nor flash</a:t>
            </a:r>
            <a:r>
              <a:rPr lang="zh-CN" altLang="en-US" sz="1100" b="0">
                <a:solidFill>
                  <a:srgbClr val="008000"/>
                </a:solidFill>
                <a:effectLst/>
                <a:latin typeface="JetBrains Mono" panose="02000009000000000000" pitchFamily="49" charset="0"/>
              </a:rPr>
              <a:t>分区头结点</a:t>
            </a:r>
            <a:r>
              <a:rPr lang="en-US" altLang="zh-CN" sz="1100" b="0">
                <a:solidFill>
                  <a:srgbClr val="008000"/>
                </a:solidFill>
                <a:effectLst/>
                <a:latin typeface="JetBrains Mono" panose="02000009000000000000" pitchFamily="49" charset="0"/>
              </a:rPr>
              <a:t>,</a:t>
            </a:r>
            <a:r>
              <a:rPr lang="zh-CN" altLang="en-US" sz="1100" b="0">
                <a:solidFill>
                  <a:srgbClr val="008000"/>
                </a:solidFill>
                <a:effectLst/>
                <a:latin typeface="JetBrains Mono" panose="02000009000000000000" pitchFamily="49" charset="0"/>
              </a:rPr>
              <a:t>上面将挂所有 </a:t>
            </a:r>
            <a:r>
              <a:rPr lang="en-US" altLang="zh-CN" sz="1100" b="0">
                <a:solidFill>
                  <a:srgbClr val="008000"/>
                </a:solidFill>
                <a:effectLst/>
                <a:latin typeface="JetBrains Mono" panose="02000009000000000000" pitchFamily="49" charset="0"/>
              </a:rPr>
              <a:t>spi nor</a:t>
            </a:r>
            <a:r>
              <a:rPr lang="zh-CN" altLang="en-US" sz="1100" b="0">
                <a:solidFill>
                  <a:srgbClr val="008000"/>
                </a:solidFill>
                <a:effectLst/>
                <a:latin typeface="JetBrains Mono" panose="02000009000000000000" pitchFamily="49" charset="0"/>
              </a:rPr>
              <a:t>分区结点</a:t>
            </a:r>
            <a:endParaRPr lang="zh-CN" altLang="en-US" sz="1100" b="0">
              <a:solidFill>
                <a:srgbClr val="000000"/>
              </a:solidFill>
              <a:effectLst/>
              <a:latin typeface="JetBrains Mono" panose="02000009000000000000" pitchFamily="49" charset="0"/>
            </a:endParaRPr>
          </a:p>
          <a:p>
            <a:r>
              <a:rPr lang="en-US" altLang="zh-CN" sz="1100">
                <a:solidFill>
                  <a:srgbClr val="267F99"/>
                </a:solidFill>
                <a:latin typeface="JetBrains Mono" panose="02000009000000000000" pitchFamily="49" charset="0"/>
              </a:rPr>
              <a:t>mtd_partition </a:t>
            </a:r>
            <a:r>
              <a:rPr lang="en-US" altLang="zh-CN" sz="1100" b="0">
                <a:solidFill>
                  <a:srgbClr val="000000"/>
                </a:solidFill>
                <a:effectLst/>
                <a:latin typeface="JetBrains Mono" panose="02000009000000000000" pitchFamily="49" charset="0"/>
              </a:rPr>
              <a:t>*g_spinorPartitionHead = </a:t>
            </a:r>
            <a:r>
              <a:rPr lang="en-US" altLang="zh-CN" sz="1100" b="0">
                <a:solidFill>
                  <a:srgbClr val="0000FF"/>
                </a:solidFill>
                <a:effectLst/>
                <a:latin typeface="JetBrains Mono" panose="02000009000000000000" pitchFamily="49" charset="0"/>
              </a:rPr>
              <a:t>NULL</a:t>
            </a:r>
            <a:r>
              <a:rPr lang="en-US" altLang="zh-CN" sz="1100" b="0">
                <a:solidFill>
                  <a:srgbClr val="000000"/>
                </a:solidFill>
                <a:effectLst/>
                <a:latin typeface="JetBrains Mono" panose="02000009000000000000" pitchFamily="49" charset="0"/>
              </a:rPr>
              <a:t>;</a:t>
            </a:r>
            <a:endParaRPr lang="en-US" altLang="zh-CN" sz="1100">
              <a:solidFill>
                <a:srgbClr val="008000"/>
              </a:solidFill>
              <a:latin typeface="JetBrains Mono" panose="02000009000000000000" pitchFamily="49" charset="0"/>
            </a:endParaRPr>
          </a:p>
          <a:p>
            <a:r>
              <a:rPr lang="en-US" altLang="zh-CN" sz="1100" b="0">
                <a:solidFill>
                  <a:srgbClr val="008000"/>
                </a:solidFill>
                <a:effectLst/>
                <a:latin typeface="JetBrains Mono" panose="02000009000000000000" pitchFamily="49" charset="0"/>
              </a:rPr>
              <a:t>//nand flash </a:t>
            </a:r>
            <a:r>
              <a:rPr lang="zh-CN" altLang="en-US" sz="1100" b="0">
                <a:solidFill>
                  <a:srgbClr val="008000"/>
                </a:solidFill>
                <a:effectLst/>
                <a:latin typeface="JetBrains Mono" panose="02000009000000000000" pitchFamily="49" charset="0"/>
              </a:rPr>
              <a:t>分区头结点</a:t>
            </a:r>
            <a:r>
              <a:rPr lang="en-US" altLang="zh-CN" sz="1100" b="0">
                <a:solidFill>
                  <a:srgbClr val="008000"/>
                </a:solidFill>
                <a:effectLst/>
                <a:latin typeface="JetBrains Mono" panose="02000009000000000000" pitchFamily="49" charset="0"/>
              </a:rPr>
              <a:t>,</a:t>
            </a:r>
            <a:r>
              <a:rPr lang="zh-CN" altLang="en-US" sz="1100" b="0">
                <a:solidFill>
                  <a:srgbClr val="008000"/>
                </a:solidFill>
                <a:effectLst/>
                <a:latin typeface="JetBrains Mono" panose="02000009000000000000" pitchFamily="49" charset="0"/>
              </a:rPr>
              <a:t>上面将挂所有 </a:t>
            </a:r>
            <a:r>
              <a:rPr lang="en-US" altLang="zh-CN" sz="1100" b="0">
                <a:solidFill>
                  <a:srgbClr val="008000"/>
                </a:solidFill>
                <a:effectLst/>
                <a:latin typeface="JetBrains Mono" panose="02000009000000000000" pitchFamily="49" charset="0"/>
              </a:rPr>
              <a:t>nand</a:t>
            </a:r>
            <a:r>
              <a:rPr lang="zh-CN" altLang="en-US" sz="1100" b="0">
                <a:solidFill>
                  <a:srgbClr val="008000"/>
                </a:solidFill>
                <a:effectLst/>
                <a:latin typeface="JetBrains Mono" panose="02000009000000000000" pitchFamily="49" charset="0"/>
              </a:rPr>
              <a:t>分区结点</a:t>
            </a:r>
            <a:endParaRPr lang="zh-CN" altLang="en-US" sz="1100" b="0">
              <a:solidFill>
                <a:srgbClr val="000000"/>
              </a:solidFill>
              <a:effectLst/>
              <a:latin typeface="JetBrains Mono" panose="02000009000000000000" pitchFamily="49" charset="0"/>
            </a:endParaRPr>
          </a:p>
          <a:p>
            <a:r>
              <a:rPr lang="en-US" altLang="zh-CN" sz="1100">
                <a:solidFill>
                  <a:srgbClr val="267F99"/>
                </a:solidFill>
                <a:latin typeface="JetBrains Mono" panose="02000009000000000000" pitchFamily="49" charset="0"/>
              </a:rPr>
              <a:t>mtd_partition </a:t>
            </a:r>
            <a:r>
              <a:rPr lang="en-US" altLang="zh-CN" sz="1100" b="0">
                <a:solidFill>
                  <a:srgbClr val="000000"/>
                </a:solidFill>
                <a:effectLst/>
                <a:latin typeface="JetBrains Mono" panose="02000009000000000000" pitchFamily="49" charset="0"/>
              </a:rPr>
              <a:t>*g_nandPartitionHead = </a:t>
            </a:r>
            <a:r>
              <a:rPr lang="en-US" altLang="zh-CN" sz="1100" b="0">
                <a:solidFill>
                  <a:srgbClr val="0000FF"/>
                </a:solidFill>
                <a:effectLst/>
                <a:latin typeface="JetBrains Mono" panose="02000009000000000000" pitchFamily="49" charset="0"/>
              </a:rPr>
              <a:t>NULL</a:t>
            </a:r>
            <a:r>
              <a:rPr lang="en-US" altLang="zh-CN" sz="1100" b="0">
                <a:solidFill>
                  <a:srgbClr val="000000"/>
                </a:solidFill>
                <a:effectLst/>
                <a:latin typeface="JetBrains Mono" panose="02000009000000000000" pitchFamily="49" charset="0"/>
              </a:rPr>
              <a:t>;</a:t>
            </a:r>
            <a:endParaRPr lang="zh-CN" altLang="en-US" sz="1100" b="0">
              <a:solidFill>
                <a:srgbClr val="000000"/>
              </a:solidFill>
              <a:effectLst/>
              <a:latin typeface="JetBrains Mono" panose="02000009000000000000" pitchFamily="49" charset="0"/>
            </a:endParaRPr>
          </a:p>
        </p:txBody>
      </p:sp>
      <p:sp>
        <p:nvSpPr>
          <p:cNvPr id="9" name="矩形 8"/>
          <p:cNvSpPr/>
          <p:nvPr/>
        </p:nvSpPr>
        <p:spPr>
          <a:xfrm>
            <a:off x="6440170" y="3576320"/>
            <a:ext cx="5674360" cy="2705100"/>
          </a:xfrm>
          <a:prstGeom prst="rect">
            <a:avLst/>
          </a:prstGeom>
          <a:noFill/>
          <a:ln w="28575" cmpd="sng">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171690" y="4176395"/>
            <a:ext cx="400050" cy="275590"/>
          </a:xfrm>
          <a:prstGeom prst="rect">
            <a:avLst/>
          </a:prstGeom>
          <a:noFill/>
        </p:spPr>
        <p:txBody>
          <a:bodyPr wrap="square" rtlCol="0">
            <a:spAutoFit/>
          </a:bodyPr>
          <a:lstStyle/>
          <a:p>
            <a:r>
              <a:rPr lang="en-US" altLang="zh-CN" sz="1200">
                <a:solidFill>
                  <a:schemeClr val="accent1"/>
                </a:solidFill>
                <a:latin typeface="得意黑" pitchFamily="2" charset="-122"/>
                <a:ea typeface="得意黑" pitchFamily="2" charset="-122"/>
              </a:rPr>
              <a:t>NO</a:t>
            </a:r>
          </a:p>
        </p:txBody>
      </p:sp>
      <p:sp>
        <p:nvSpPr>
          <p:cNvPr id="11" name="文本框 10"/>
          <p:cNvSpPr txBox="1"/>
          <p:nvPr>
            <p:custDataLst>
              <p:tags r:id="rId2"/>
            </p:custDataLst>
          </p:nvPr>
        </p:nvSpPr>
        <p:spPr>
          <a:xfrm>
            <a:off x="8270240" y="4176395"/>
            <a:ext cx="400050" cy="275590"/>
          </a:xfrm>
          <a:prstGeom prst="rect">
            <a:avLst/>
          </a:prstGeom>
          <a:noFill/>
        </p:spPr>
        <p:txBody>
          <a:bodyPr wrap="square" rtlCol="0">
            <a:spAutoFit/>
          </a:bodyPr>
          <a:lstStyle/>
          <a:p>
            <a:r>
              <a:rPr lang="en-US" altLang="zh-CN" sz="1200">
                <a:solidFill>
                  <a:schemeClr val="accent1"/>
                </a:solidFill>
                <a:latin typeface="得意黑" pitchFamily="2" charset="-122"/>
                <a:ea typeface="得意黑" pitchFamily="2" charset="-122"/>
              </a:rPr>
              <a:t>YES</a:t>
            </a:r>
          </a:p>
        </p:txBody>
      </p:sp>
      <p:sp>
        <p:nvSpPr>
          <p:cNvPr id="13" name="文本框 12"/>
          <p:cNvSpPr txBox="1"/>
          <p:nvPr>
            <p:custDataLst>
              <p:tags r:id="rId3"/>
            </p:custDataLst>
          </p:nvPr>
        </p:nvSpPr>
        <p:spPr>
          <a:xfrm>
            <a:off x="11081385" y="4076700"/>
            <a:ext cx="400050" cy="275590"/>
          </a:xfrm>
          <a:prstGeom prst="rect">
            <a:avLst/>
          </a:prstGeom>
          <a:noFill/>
        </p:spPr>
        <p:txBody>
          <a:bodyPr wrap="square" rtlCol="0">
            <a:spAutoFit/>
          </a:bodyPr>
          <a:lstStyle/>
          <a:p>
            <a:r>
              <a:rPr lang="en-US" altLang="zh-CN" sz="1200">
                <a:solidFill>
                  <a:schemeClr val="accent1"/>
                </a:solidFill>
                <a:latin typeface="得意黑" pitchFamily="2" charset="-122"/>
                <a:ea typeface="得意黑" pitchFamily="2" charset="-122"/>
              </a:rPr>
              <a:t>YES</a:t>
            </a:r>
          </a:p>
        </p:txBody>
      </p:sp>
      <p:sp>
        <p:nvSpPr>
          <p:cNvPr id="14" name="文本框 13"/>
          <p:cNvSpPr txBox="1"/>
          <p:nvPr>
            <p:custDataLst>
              <p:tags r:id="rId4"/>
            </p:custDataLst>
          </p:nvPr>
        </p:nvSpPr>
        <p:spPr>
          <a:xfrm>
            <a:off x="9632315" y="4176395"/>
            <a:ext cx="400050" cy="275590"/>
          </a:xfrm>
          <a:prstGeom prst="rect">
            <a:avLst/>
          </a:prstGeom>
          <a:noFill/>
        </p:spPr>
        <p:txBody>
          <a:bodyPr wrap="square" rtlCol="0">
            <a:spAutoFit/>
          </a:bodyPr>
          <a:lstStyle/>
          <a:p>
            <a:r>
              <a:rPr lang="en-US" altLang="zh-CN" sz="1200">
                <a:solidFill>
                  <a:schemeClr val="accent1"/>
                </a:solidFill>
                <a:latin typeface="得意黑" pitchFamily="2" charset="-122"/>
                <a:ea typeface="得意黑" pitchFamily="2" charset="-122"/>
              </a:rPr>
              <a:t>NO</a:t>
            </a:r>
          </a:p>
        </p:txBody>
      </p:sp>
      <p:cxnSp>
        <p:nvCxnSpPr>
          <p:cNvPr id="17" name="曲线连接符 16"/>
          <p:cNvCxnSpPr/>
          <p:nvPr/>
        </p:nvCxnSpPr>
        <p:spPr>
          <a:xfrm rot="5400000">
            <a:off x="-591820" y="3531235"/>
            <a:ext cx="2348865" cy="598170"/>
          </a:xfrm>
          <a:prstGeom prst="curvedConnector4">
            <a:avLst>
              <a:gd name="adj1" fmla="val 500"/>
              <a:gd name="adj2" fmla="val 109182"/>
            </a:avLst>
          </a:prstGeom>
          <a:ln w="28575" cmpd="sng">
            <a:solidFill>
              <a:schemeClr val="accent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custDataLst>
              <p:tags r:id="rId5"/>
            </p:custDataLst>
          </p:nvPr>
        </p:nvCxnSpPr>
        <p:spPr>
          <a:xfrm rot="5400000">
            <a:off x="4008755" y="3997325"/>
            <a:ext cx="1293495" cy="1243965"/>
          </a:xfrm>
          <a:prstGeom prst="curvedConnector3">
            <a:avLst>
              <a:gd name="adj1" fmla="val 94698"/>
            </a:avLst>
          </a:prstGeom>
          <a:ln w="28575" cmpd="sng">
            <a:solidFill>
              <a:schemeClr val="accent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966470" y="2555875"/>
            <a:ext cx="1440815" cy="162560"/>
          </a:xfrm>
          <a:prstGeom prst="rect">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custDataLst>
              <p:tags r:id="rId6"/>
            </p:custDataLst>
          </p:nvPr>
        </p:nvSpPr>
        <p:spPr>
          <a:xfrm>
            <a:off x="4309110" y="3703320"/>
            <a:ext cx="1481455" cy="208280"/>
          </a:xfrm>
          <a:prstGeom prst="rect">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图片 50"/>
          <p:cNvPicPr>
            <a:picLocks noChangeAspect="1"/>
          </p:cNvPicPr>
          <p:nvPr>
            <p:custDataLst>
              <p:tags r:id="rId1"/>
            </p:custDataLst>
          </p:nvPr>
        </p:nvPicPr>
        <p:blipFill>
          <a:blip r:embed="rId19"/>
          <a:stretch>
            <a:fillRect/>
          </a:stretch>
        </p:blipFill>
        <p:spPr>
          <a:xfrm>
            <a:off x="6390005" y="4369435"/>
            <a:ext cx="2485390" cy="2264410"/>
          </a:xfrm>
          <a:prstGeom prst="rect">
            <a:avLst/>
          </a:prstGeom>
        </p:spPr>
      </p:pic>
      <p:pic>
        <p:nvPicPr>
          <p:cNvPr id="34" name="图片 33"/>
          <p:cNvPicPr>
            <a:picLocks noChangeAspect="1"/>
          </p:cNvPicPr>
          <p:nvPr>
            <p:custDataLst>
              <p:tags r:id="rId2"/>
            </p:custDataLst>
          </p:nvPr>
        </p:nvPicPr>
        <p:blipFill>
          <a:blip r:embed="rId20"/>
          <a:stretch>
            <a:fillRect/>
          </a:stretch>
        </p:blipFill>
        <p:spPr>
          <a:xfrm>
            <a:off x="9349740" y="1835785"/>
            <a:ext cx="2712720" cy="3695700"/>
          </a:xfrm>
          <a:prstGeom prst="rect">
            <a:avLst/>
          </a:prstGeom>
        </p:spPr>
      </p:pic>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初始化</a:t>
            </a:r>
            <a:r>
              <a:rPr lang="en-US" altLang="zh-CN" sz="3200">
                <a:solidFill>
                  <a:schemeClr val="accent6">
                    <a:lumMod val="75000"/>
                  </a:schemeClr>
                </a:solidFill>
                <a:latin typeface="得意黑" pitchFamily="2" charset="-122"/>
                <a:ea typeface="得意黑" pitchFamily="2" charset="-122"/>
              </a:rPr>
              <a:t>nand </a:t>
            </a:r>
            <a:r>
              <a:rPr lang="en-US" altLang="zh-CN" sz="3200">
                <a:latin typeface="得意黑" pitchFamily="2" charset="-122"/>
                <a:ea typeface="得意黑" pitchFamily="2" charset="-122"/>
              </a:rPr>
              <a:t>flash </a:t>
            </a:r>
            <a:r>
              <a:rPr lang="zh-CN" altLang="en-US" sz="3200">
                <a:latin typeface="得意黑" pitchFamily="2" charset="-122"/>
                <a:ea typeface="得意黑" pitchFamily="2" charset="-122"/>
              </a:rPr>
              <a:t>全局变量</a:t>
            </a:r>
          </a:p>
        </p:txBody>
      </p:sp>
      <p:sp>
        <p:nvSpPr>
          <p:cNvPr id="22" name="动作按钮: 转到主页 21">
            <a:hlinkClick r:id="rId21"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188595" y="916940"/>
            <a:ext cx="11315700" cy="337185"/>
          </a:xfrm>
          <a:prstGeom prst="rect">
            <a:avLst/>
          </a:prstGeom>
          <a:noFill/>
        </p:spPr>
        <p:txBody>
          <a:bodyPr wrap="square">
            <a:spAutoFit/>
          </a:bodyPr>
          <a:lstStyle/>
          <a:p>
            <a:r>
              <a:rPr lang="pt-BR" altLang="zh-CN" sz="1600" b="0">
                <a:solidFill>
                  <a:srgbClr val="267F99"/>
                </a:solidFill>
                <a:effectLst/>
                <a:latin typeface="JetBrains Mono" panose="02000009000000000000" pitchFamily="49" charset="0"/>
              </a:rPr>
              <a:t>partition_param</a:t>
            </a:r>
            <a:r>
              <a:rPr lang="pt-BR" altLang="zh-CN" sz="1600" b="0">
                <a:solidFill>
                  <a:srgbClr val="000000"/>
                </a:solidFill>
                <a:effectLst/>
                <a:latin typeface="JetBrains Mono" panose="02000009000000000000" pitchFamily="49" charset="0"/>
              </a:rPr>
              <a:t> *</a:t>
            </a:r>
            <a:r>
              <a:rPr lang="pt-BR" altLang="zh-CN" sz="1600" b="0">
                <a:solidFill>
                  <a:srgbClr val="795E26"/>
                </a:solidFill>
                <a:effectLst/>
                <a:latin typeface="JetBrains Mono" panose="02000009000000000000" pitchFamily="49" charset="0"/>
              </a:rPr>
              <a:t>MtdInitNandParam</a:t>
            </a:r>
            <a:r>
              <a:rPr lang="pt-BR" altLang="zh-CN" sz="1600" b="0">
                <a:solidFill>
                  <a:srgbClr val="000000"/>
                </a:solidFill>
                <a:effectLst/>
                <a:latin typeface="JetBrains Mono" panose="02000009000000000000" pitchFamily="49" charset="0"/>
              </a:rPr>
              <a:t>(</a:t>
            </a:r>
            <a:r>
              <a:rPr lang="pt-BR" altLang="zh-CN" sz="1600" b="0">
                <a:solidFill>
                  <a:srgbClr val="267F99"/>
                </a:solidFill>
                <a:effectLst/>
                <a:latin typeface="JetBrains Mono" panose="02000009000000000000" pitchFamily="49" charset="0"/>
              </a:rPr>
              <a:t>partition_param</a:t>
            </a:r>
            <a:r>
              <a:rPr lang="pt-BR" altLang="zh-CN" sz="1600" b="0">
                <a:solidFill>
                  <a:srgbClr val="000000"/>
                </a:solidFill>
                <a:effectLst/>
                <a:latin typeface="JetBrains Mono" panose="02000009000000000000" pitchFamily="49" charset="0"/>
              </a:rPr>
              <a:t> *</a:t>
            </a:r>
            <a:r>
              <a:rPr lang="pt-BR" altLang="zh-CN" sz="1600" b="0">
                <a:solidFill>
                  <a:srgbClr val="001080"/>
                </a:solidFill>
                <a:effectLst/>
                <a:latin typeface="JetBrains Mono" panose="02000009000000000000" pitchFamily="49" charset="0"/>
              </a:rPr>
              <a:t>nandParam</a:t>
            </a:r>
            <a:r>
              <a:rPr lang="pt-BR" altLang="zh-CN" sz="1600" b="0">
                <a:solidFill>
                  <a:srgbClr val="000000"/>
                </a:solidFill>
                <a:effectLst/>
                <a:latin typeface="JetBrains Mono" panose="02000009000000000000" pitchFamily="49" charset="0"/>
              </a:rPr>
              <a:t>)</a:t>
            </a:r>
            <a:r>
              <a:rPr lang="en-US" altLang="pt-BR" sz="1600" b="0">
                <a:solidFill>
                  <a:srgbClr val="000000"/>
                </a:solidFill>
                <a:effectLst/>
                <a:latin typeface="JetBrains Mono" panose="02000009000000000000" pitchFamily="49" charset="0"/>
              </a:rPr>
              <a:t> </a:t>
            </a:r>
            <a:r>
              <a:rPr lang="en-US" altLang="zh-CN" sz="1600" b="0">
                <a:solidFill>
                  <a:srgbClr val="008000"/>
                </a:solidFill>
                <a:effectLst/>
                <a:latin typeface="JetBrains Mono" panose="02000009000000000000" pitchFamily="49" charset="0"/>
              </a:rPr>
              <a:t>//</a:t>
            </a:r>
            <a:r>
              <a:rPr lang="zh-CN" altLang="en-US" sz="1600" b="0">
                <a:solidFill>
                  <a:srgbClr val="008000"/>
                </a:solidFill>
                <a:effectLst/>
                <a:latin typeface="JetBrains Mono" panose="02000009000000000000" pitchFamily="49" charset="0"/>
              </a:rPr>
              <a:t>分区参数</a:t>
            </a:r>
            <a:r>
              <a:rPr lang="en-US" altLang="zh-CN" sz="1600" b="0">
                <a:solidFill>
                  <a:srgbClr val="008000"/>
                </a:solidFill>
                <a:effectLst/>
                <a:latin typeface="JetBrains Mono" panose="02000009000000000000" pitchFamily="49" charset="0"/>
              </a:rPr>
              <a:t>nandParam</a:t>
            </a:r>
            <a:r>
              <a:rPr lang="zh-CN" altLang="en-US" sz="1600" b="0">
                <a:solidFill>
                  <a:srgbClr val="008000"/>
                </a:solidFill>
                <a:effectLst/>
                <a:latin typeface="JetBrains Mono" panose="02000009000000000000" pitchFamily="49" charset="0"/>
              </a:rPr>
              <a:t>初始为</a:t>
            </a:r>
            <a:r>
              <a:rPr lang="en-US" altLang="zh-CN" sz="1600" b="0">
                <a:solidFill>
                  <a:srgbClr val="008000"/>
                </a:solidFill>
                <a:effectLst/>
                <a:latin typeface="JetBrains Mono" panose="02000009000000000000" pitchFamily="49" charset="0"/>
              </a:rPr>
              <a:t>Null</a:t>
            </a:r>
            <a:r>
              <a:rPr lang="zh-CN" altLang="en-US" sz="1600" b="0">
                <a:solidFill>
                  <a:srgbClr val="008000"/>
                </a:solidFill>
                <a:effectLst/>
                <a:latin typeface="JetBrains Mono" panose="02000009000000000000" pitchFamily="49" charset="0"/>
              </a:rPr>
              <a:t>）</a:t>
            </a: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22" action="ppaction://hlinksldjump"/>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22" action="ppaction://hlinksldjump"/>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7" name="文本框 6"/>
          <p:cNvSpPr txBox="1"/>
          <p:nvPr/>
        </p:nvSpPr>
        <p:spPr>
          <a:xfrm>
            <a:off x="188595" y="1381125"/>
            <a:ext cx="9972675" cy="2861310"/>
          </a:xfrm>
          <a:prstGeom prst="rect">
            <a:avLst/>
          </a:prstGeom>
          <a:noFill/>
        </p:spPr>
        <p:txBody>
          <a:bodyPr wrap="square">
            <a:spAutoFit/>
          </a:bodyPr>
          <a:lstStyle/>
          <a:p>
            <a:r>
              <a:rPr lang="en-US" altLang="pt-BR" sz="1200">
                <a:solidFill>
                  <a:srgbClr val="000000"/>
                </a:solidFill>
                <a:effectLst/>
                <a:latin typeface="JetBrains Mono" panose="02000009000000000000" pitchFamily="49" charset="0"/>
                <a:sym typeface="+mn-ea"/>
              </a:rPr>
              <a:t>{</a:t>
            </a:r>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struct</a:t>
            </a:r>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MtdDev</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nandMtd</a:t>
            </a:r>
            <a:r>
              <a:rPr lang="en-US" altLang="zh-CN" sz="1200" b="0">
                <a:solidFill>
                  <a:srgbClr val="000000"/>
                </a:solidFill>
                <a:effectLst/>
                <a:latin typeface="JetBrains Mono" panose="02000009000000000000" pitchFamily="49" charset="0"/>
              </a:rPr>
              <a:t> = </a:t>
            </a:r>
            <a:r>
              <a:rPr lang="en-US" altLang="zh-CN" sz="1200" b="0">
                <a:solidFill>
                  <a:srgbClr val="795E26"/>
                </a:solidFill>
                <a:effectLst/>
                <a:latin typeface="JetBrains Mono" panose="02000009000000000000" pitchFamily="49" charset="0"/>
              </a:rPr>
              <a:t>GetMtd</a:t>
            </a:r>
            <a:r>
              <a:rPr lang="en-US" altLang="zh-CN" sz="1200" b="0">
                <a:solidFill>
                  <a:srgbClr val="000000"/>
                </a:solidFill>
                <a:effectLst/>
                <a:latin typeface="JetBrains Mono" panose="02000009000000000000" pitchFamily="49" charset="0"/>
              </a:rPr>
              <a:t>(</a:t>
            </a:r>
            <a:r>
              <a:rPr lang="en-US" altLang="zh-CN" sz="1200" b="0">
                <a:solidFill>
                  <a:srgbClr val="A31515"/>
                </a:solidFill>
                <a:effectLst/>
                <a:latin typeface="JetBrains Mono" panose="02000009000000000000" pitchFamily="49" charset="0"/>
              </a:rPr>
              <a:t>"nand"</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r>
              <a:rPr lang="en-US" altLang="zh-CN" sz="1200" b="0">
                <a:solidFill>
                  <a:srgbClr val="AF00DB"/>
                </a:solidFill>
                <a:effectLst/>
                <a:latin typeface="JetBrains Mono" panose="02000009000000000000" pitchFamily="49" charset="0"/>
              </a:rPr>
              <a:t>if</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nandMtd</a:t>
            </a:r>
            <a:r>
              <a:rPr lang="en-US" altLang="zh-CN" sz="1200" b="0">
                <a:solidFill>
                  <a:srgbClr val="000000"/>
                </a:solidFill>
                <a:effectLst/>
                <a:latin typeface="JetBrains Mono" panose="02000009000000000000" pitchFamily="49" charset="0"/>
              </a:rPr>
              <a:t> == </a:t>
            </a:r>
            <a:r>
              <a:rPr lang="en-US" altLang="zh-CN" sz="1200" b="0">
                <a:solidFill>
                  <a:srgbClr val="0000FF"/>
                </a:solidFill>
                <a:effectLst/>
                <a:latin typeface="JetBrains Mono" panose="02000009000000000000" pitchFamily="49" charset="0"/>
              </a:rPr>
              <a:t>NULL</a:t>
            </a:r>
            <a:r>
              <a:rPr lang="en-US" altLang="zh-CN" sz="1200" b="0">
                <a:solidFill>
                  <a:srgbClr val="000000"/>
                </a:solidFill>
                <a:effectLst/>
                <a:latin typeface="JetBrains Mono" panose="02000009000000000000" pitchFamily="49" charset="0"/>
              </a:rPr>
              <a:t>) {</a:t>
            </a:r>
          </a:p>
          <a:p>
            <a:r>
              <a:rPr lang="en-US" altLang="zh-CN" sz="1200" b="0">
                <a:solidFill>
                  <a:srgbClr val="000000"/>
                </a:solidFill>
                <a:effectLst/>
                <a:latin typeface="JetBrains Mono" panose="02000009000000000000" pitchFamily="49" charset="0"/>
              </a:rPr>
              <a:t>        </a:t>
            </a:r>
            <a:r>
              <a:rPr lang="en-US" altLang="zh-CN" sz="1200" b="0">
                <a:solidFill>
                  <a:srgbClr val="AF00DB"/>
                </a:solidFill>
                <a:effectLst/>
                <a:latin typeface="JetBrains Mono" panose="02000009000000000000" pitchFamily="49" charset="0"/>
              </a:rPr>
              <a:t>return</a:t>
            </a:r>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NULL</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p>
          <a:p>
            <a:r>
              <a:rPr lang="en-US" altLang="zh-CN" sz="1200" b="0">
                <a:solidFill>
                  <a:srgbClr val="000000"/>
                </a:solidFill>
                <a:effectLst/>
                <a:latin typeface="JetBrains Mono" panose="02000009000000000000" pitchFamily="49" charset="0"/>
              </a:rPr>
              <a:t>    </a:t>
            </a:r>
            <a:r>
              <a:rPr lang="en-US" altLang="zh-CN" sz="1200" b="0">
                <a:solidFill>
                  <a:srgbClr val="AF00DB"/>
                </a:solidFill>
                <a:effectLst/>
                <a:latin typeface="JetBrains Mono" panose="02000009000000000000" pitchFamily="49" charset="0"/>
              </a:rPr>
              <a:t>if</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 == </a:t>
            </a:r>
            <a:r>
              <a:rPr lang="en-US" altLang="zh-CN" sz="1200" b="0">
                <a:solidFill>
                  <a:srgbClr val="0000FF"/>
                </a:solidFill>
                <a:effectLst/>
                <a:latin typeface="JetBrains Mono" panose="02000009000000000000" pitchFamily="49" charset="0"/>
              </a:rPr>
              <a:t>NULL</a:t>
            </a:r>
            <a:r>
              <a:rPr lang="en-US" altLang="zh-CN" sz="1200" b="0">
                <a:solidFill>
                  <a:srgbClr val="000000"/>
                </a:solidFill>
                <a:effectLst/>
                <a:latin typeface="JetBrains Mono" panose="02000009000000000000" pitchFamily="49" charset="0"/>
              </a:rPr>
              <a:t>) { </a:t>
            </a:r>
            <a:r>
              <a:rPr lang="en-US" altLang="zh-CN" sz="1200">
                <a:solidFill>
                  <a:schemeClr val="accent6">
                    <a:lumMod val="75000"/>
                  </a:schemeClr>
                </a:solidFill>
                <a:effectLst/>
                <a:latin typeface="JetBrains Mono" panose="02000009000000000000" pitchFamily="49" charset="0"/>
                <a:sym typeface="+mn-ea"/>
              </a:rPr>
              <a:t>//</a:t>
            </a:r>
            <a:r>
              <a:rPr lang="zh-CN" altLang="en-US" sz="1200">
                <a:solidFill>
                  <a:schemeClr val="accent6">
                    <a:lumMod val="75000"/>
                  </a:schemeClr>
                </a:solidFill>
                <a:effectLst/>
                <a:latin typeface="JetBrains Mono" panose="02000009000000000000" pitchFamily="49" charset="0"/>
                <a:sym typeface="+mn-ea"/>
              </a:rPr>
              <a:t>当未分配，参数初始化</a:t>
            </a:r>
            <a:r>
              <a:rPr lang="en-US" altLang="zh-CN" sz="1200">
                <a:solidFill>
                  <a:schemeClr val="accent6">
                    <a:lumMod val="75000"/>
                  </a:schemeClr>
                </a:solidFill>
                <a:effectLst/>
                <a:latin typeface="JetBrains Mono" panose="02000009000000000000" pitchFamily="49" charset="0"/>
                <a:sym typeface="+mn-ea"/>
              </a:rPr>
              <a:t>	</a:t>
            </a:r>
            <a:endParaRPr lang="zh-CN" altLang="en-US" sz="1200">
              <a:solidFill>
                <a:schemeClr val="accent6">
                  <a:lumMod val="75000"/>
                </a:schemeClr>
              </a:solidFill>
              <a:effectLst/>
              <a:latin typeface="JetBrains Mono" panose="02000009000000000000" pitchFamily="49" charset="0"/>
              <a:sym typeface="+mn-ea"/>
            </a:endParaRPr>
          </a:p>
          <a:p>
            <a:pPr indent="457200"/>
            <a:r>
              <a:rPr lang="en-US" altLang="zh-CN" sz="1200">
                <a:solidFill>
                  <a:schemeClr val="accent6">
                    <a:lumMod val="75000"/>
                  </a:schemeClr>
                </a:solidFill>
                <a:effectLst/>
                <a:latin typeface="JetBrains Mono" panose="02000009000000000000" pitchFamily="49" charset="0"/>
                <a:sym typeface="+mn-ea"/>
              </a:rPr>
              <a:t>   ……//</a:t>
            </a:r>
            <a:r>
              <a:rPr lang="zh-CN" altLang="en-US" sz="1200">
                <a:solidFill>
                  <a:schemeClr val="accent6">
                    <a:lumMod val="75000"/>
                  </a:schemeClr>
                </a:solidFill>
                <a:effectLst/>
                <a:latin typeface="JetBrains Mono" panose="02000009000000000000" pitchFamily="49" charset="0"/>
                <a:sym typeface="+mn-ea"/>
              </a:rPr>
              <a:t>加锁</a:t>
            </a:r>
          </a:p>
          <a:p>
            <a:pPr indent="457200"/>
            <a:r>
              <a:rPr lang="en-US" altLang="zh-CN" sz="1200">
                <a:solidFill>
                  <a:schemeClr val="accent6">
                    <a:lumMod val="75000"/>
                  </a:schemeClr>
                </a:solidFill>
                <a:effectLst/>
                <a:latin typeface="JetBrains Mono" panose="02000009000000000000" pitchFamily="49" charset="0"/>
                <a:sym typeface="+mn-ea"/>
              </a:rPr>
              <a:t>   //</a:t>
            </a:r>
            <a:r>
              <a:rPr lang="zh-CN" altLang="en-US" sz="1200">
                <a:solidFill>
                  <a:schemeClr val="accent6">
                    <a:lumMod val="75000"/>
                  </a:schemeClr>
                </a:solidFill>
                <a:effectLst/>
                <a:latin typeface="JetBrains Mono" panose="02000009000000000000" pitchFamily="49" charset="0"/>
                <a:sym typeface="+mn-ea"/>
              </a:rPr>
              <a:t>为分区参数申请空间</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 = (</a:t>
            </a:r>
            <a:r>
              <a:rPr lang="en-US" altLang="zh-CN" sz="1200" b="0">
                <a:solidFill>
                  <a:srgbClr val="267F99"/>
                </a:solidFill>
                <a:effectLst/>
                <a:latin typeface="JetBrains Mono" panose="02000009000000000000" pitchFamily="49" charset="0"/>
              </a:rPr>
              <a:t>partition_param</a:t>
            </a:r>
            <a:r>
              <a:rPr lang="en-US" altLang="zh-CN" sz="1200" b="0">
                <a:solidFill>
                  <a:srgbClr val="000000"/>
                </a:solidFill>
                <a:effectLst/>
                <a:latin typeface="JetBrains Mono" panose="02000009000000000000" pitchFamily="49" charset="0"/>
              </a:rPr>
              <a:t> *)</a:t>
            </a:r>
            <a:r>
              <a:rPr lang="en-US" altLang="zh-CN" sz="1200" b="0">
                <a:solidFill>
                  <a:srgbClr val="795E26"/>
                </a:solidFill>
                <a:effectLst/>
                <a:latin typeface="JetBrains Mono" panose="02000009000000000000" pitchFamily="49" charset="0"/>
              </a:rPr>
              <a:t>zalloc</a:t>
            </a:r>
            <a:r>
              <a:rPr lang="en-US" altLang="zh-CN" sz="1200" b="0">
                <a:solidFill>
                  <a:srgbClr val="000000"/>
                </a:solidFill>
                <a:effectLst/>
                <a:latin typeface="JetBrains Mono" panose="02000009000000000000" pitchFamily="49" charset="0"/>
              </a:rPr>
              <a:t>(</a:t>
            </a:r>
            <a:r>
              <a:rPr lang="en-US" altLang="zh-CN" sz="1200" b="0">
                <a:solidFill>
                  <a:srgbClr val="0000FF"/>
                </a:solidFill>
                <a:effectLst/>
                <a:latin typeface="JetBrains Mono" panose="02000009000000000000" pitchFamily="49" charset="0"/>
              </a:rPr>
              <a:t>sizeof</a:t>
            </a:r>
            <a:r>
              <a:rPr lang="en-US" altLang="zh-CN" sz="1200" b="0">
                <a:solidFill>
                  <a:srgbClr val="000000"/>
                </a:solidFill>
                <a:effectLst/>
                <a:latin typeface="JetBrains Mono" panose="02000009000000000000" pitchFamily="49" charset="0"/>
              </a:rPr>
              <a:t>(</a:t>
            </a:r>
            <a:r>
              <a:rPr lang="en-US" altLang="zh-CN" sz="1200" b="0">
                <a:solidFill>
                  <a:srgbClr val="267F99"/>
                </a:solidFill>
                <a:effectLst/>
                <a:latin typeface="JetBrains Mono" panose="02000009000000000000" pitchFamily="49" charset="0"/>
              </a:rPr>
              <a:t>partition_param</a:t>
            </a:r>
            <a:r>
              <a:rPr lang="en-US" altLang="zh-CN" sz="1200" b="0">
                <a:solidFill>
                  <a:srgbClr val="000000"/>
                </a:solidFill>
                <a:effectLst/>
                <a:latin typeface="JetBrains Mono" panose="02000009000000000000" pitchFamily="49" charset="0"/>
              </a:rPr>
              <a:t>)); </a:t>
            </a:r>
          </a:p>
          <a:p>
            <a:r>
              <a:rPr lang="en-US" altLang="zh-CN" sz="1200" b="0">
                <a:solidFill>
                  <a:srgbClr val="000000"/>
                </a:solidFill>
                <a:effectLst/>
                <a:latin typeface="JetBrains Mono" panose="02000009000000000000" pitchFamily="49" charset="0"/>
              </a:rPr>
              <a:t>        </a:t>
            </a:r>
            <a:r>
              <a:rPr lang="en-US" altLang="zh-CN" sz="1200">
                <a:solidFill>
                  <a:schemeClr val="accent6">
                    <a:lumMod val="75000"/>
                  </a:schemeClr>
                </a:solidFill>
                <a:effectLst/>
                <a:latin typeface="JetBrains Mono" panose="02000009000000000000" pitchFamily="49" charset="0"/>
                <a:sym typeface="+mn-ea"/>
              </a:rPr>
              <a:t>……//</a:t>
            </a:r>
            <a:r>
              <a:rPr lang="zh-CN" altLang="en-US" sz="1200">
                <a:solidFill>
                  <a:schemeClr val="accent6">
                    <a:lumMod val="75000"/>
                  </a:schemeClr>
                </a:solidFill>
                <a:effectLst/>
                <a:latin typeface="JetBrains Mono" panose="02000009000000000000" pitchFamily="49" charset="0"/>
                <a:sym typeface="+mn-ea"/>
              </a:rPr>
              <a:t>未申请到的错误处理</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a:solidFill>
                  <a:schemeClr val="accent6">
                    <a:lumMod val="75000"/>
                  </a:schemeClr>
                </a:solidFill>
                <a:effectLst/>
                <a:latin typeface="JetBrains Mono" panose="02000009000000000000" pitchFamily="49" charset="0"/>
                <a:sym typeface="+mn-ea"/>
              </a:rPr>
              <a:t>//</a:t>
            </a:r>
            <a:r>
              <a:rPr lang="zh-CN" altLang="en-US" sz="1200">
                <a:solidFill>
                  <a:schemeClr val="accent6">
                    <a:lumMod val="75000"/>
                  </a:schemeClr>
                </a:solidFill>
                <a:effectLst/>
                <a:latin typeface="JetBrains Mono" panose="02000009000000000000" pitchFamily="49" charset="0"/>
                <a:sym typeface="+mn-ea"/>
              </a:rPr>
              <a:t>为头节点申请空间</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g_nandPartitionHead</a:t>
            </a:r>
            <a:r>
              <a:rPr lang="en-US" altLang="zh-CN" sz="1200" b="0">
                <a:solidFill>
                  <a:srgbClr val="000000"/>
                </a:solidFill>
                <a:effectLst/>
                <a:latin typeface="JetBrains Mono" panose="02000009000000000000" pitchFamily="49" charset="0"/>
              </a:rPr>
              <a:t> = (</a:t>
            </a:r>
            <a:r>
              <a:rPr lang="en-US" altLang="zh-CN" sz="1200" b="0">
                <a:solidFill>
                  <a:srgbClr val="267F99"/>
                </a:solidFill>
                <a:effectLst/>
                <a:latin typeface="JetBrains Mono" panose="02000009000000000000" pitchFamily="49" charset="0"/>
              </a:rPr>
              <a:t>mtd_partition</a:t>
            </a:r>
            <a:r>
              <a:rPr lang="en-US" altLang="zh-CN" sz="1200" b="0">
                <a:solidFill>
                  <a:srgbClr val="000000"/>
                </a:solidFill>
                <a:effectLst/>
                <a:latin typeface="JetBrains Mono" panose="02000009000000000000" pitchFamily="49" charset="0"/>
              </a:rPr>
              <a:t> *)</a:t>
            </a:r>
            <a:r>
              <a:rPr lang="en-US" altLang="zh-CN" sz="1200" b="0">
                <a:solidFill>
                  <a:srgbClr val="795E26"/>
                </a:solidFill>
                <a:effectLst/>
                <a:latin typeface="JetBrains Mono" panose="02000009000000000000" pitchFamily="49" charset="0"/>
              </a:rPr>
              <a:t>zalloc</a:t>
            </a:r>
            <a:r>
              <a:rPr lang="en-US" altLang="zh-CN" sz="1200" b="0">
                <a:solidFill>
                  <a:srgbClr val="000000"/>
                </a:solidFill>
                <a:effectLst/>
                <a:latin typeface="JetBrains Mono" panose="02000009000000000000" pitchFamily="49" charset="0"/>
              </a:rPr>
              <a:t>(</a:t>
            </a:r>
            <a:r>
              <a:rPr lang="en-US" altLang="zh-CN" sz="1200" b="0">
                <a:solidFill>
                  <a:srgbClr val="0000FF"/>
                </a:solidFill>
                <a:effectLst/>
                <a:latin typeface="JetBrains Mono" panose="02000009000000000000" pitchFamily="49" charset="0"/>
              </a:rPr>
              <a:t>sizeof</a:t>
            </a:r>
            <a:r>
              <a:rPr lang="en-US" altLang="zh-CN" sz="1200" b="0">
                <a:solidFill>
                  <a:srgbClr val="000000"/>
                </a:solidFill>
                <a:effectLst/>
                <a:latin typeface="JetBrains Mono" panose="02000009000000000000" pitchFamily="49" charset="0"/>
              </a:rPr>
              <a:t>(</a:t>
            </a:r>
            <a:r>
              <a:rPr lang="en-US" altLang="zh-CN" sz="1200" b="0">
                <a:solidFill>
                  <a:srgbClr val="267F99"/>
                </a:solidFill>
                <a:effectLst/>
                <a:latin typeface="JetBrains Mono" panose="02000009000000000000" pitchFamily="49" charset="0"/>
              </a:rPr>
              <a:t>mtd_partition</a:t>
            </a:r>
            <a:r>
              <a:rPr lang="en-US" altLang="zh-CN" sz="1200" b="0">
                <a:solidFill>
                  <a:srgbClr val="000000"/>
                </a:solidFill>
                <a:effectLst/>
                <a:latin typeface="JetBrains Mono" panose="02000009000000000000" pitchFamily="49" charset="0"/>
              </a:rPr>
              <a:t>));</a:t>
            </a:r>
          </a:p>
          <a:p>
            <a:pPr indent="457200"/>
            <a:r>
              <a:rPr lang="en-US" altLang="zh-CN" sz="1200" b="0">
                <a:solidFill>
                  <a:srgbClr val="000000"/>
                </a:solidFill>
                <a:effectLst/>
                <a:latin typeface="JetBrains Mono" panose="02000009000000000000" pitchFamily="49" charset="0"/>
              </a:rPr>
              <a:t>   </a:t>
            </a:r>
            <a:r>
              <a:rPr lang="en-US" altLang="zh-CN" sz="1200">
                <a:solidFill>
                  <a:schemeClr val="accent6">
                    <a:lumMod val="75000"/>
                  </a:schemeClr>
                </a:solidFill>
                <a:effectLst/>
                <a:latin typeface="JetBrains Mono" panose="02000009000000000000" pitchFamily="49" charset="0"/>
                <a:sym typeface="+mn-ea"/>
              </a:rPr>
              <a:t>……//</a:t>
            </a:r>
            <a:r>
              <a:rPr lang="zh-CN" altLang="en-US" sz="1200">
                <a:solidFill>
                  <a:schemeClr val="accent6">
                    <a:lumMod val="75000"/>
                  </a:schemeClr>
                </a:solidFill>
                <a:effectLst/>
                <a:latin typeface="JetBrains Mono" panose="02000009000000000000" pitchFamily="49" charset="0"/>
                <a:sym typeface="+mn-ea"/>
              </a:rPr>
              <a:t>未申请到的错误处理</a:t>
            </a:r>
            <a:br>
              <a:rPr lang="en-US" altLang="zh-CN" sz="1200" b="0">
                <a:solidFill>
                  <a:srgbClr val="000000"/>
                </a:solidFill>
                <a:effectLst/>
                <a:latin typeface="JetBrains Mono" panose="02000009000000000000" pitchFamily="49" charset="0"/>
              </a:rPr>
            </a:br>
            <a:r>
              <a:rPr lang="en-US" altLang="zh-CN" sz="1200" b="0">
                <a:solidFill>
                  <a:srgbClr val="000000"/>
                </a:solidFill>
                <a:effectLst/>
                <a:latin typeface="JetBrains Mono" panose="02000009000000000000" pitchFamily="49" charset="0"/>
              </a:rPr>
              <a:t>        </a:t>
            </a:r>
            <a:r>
              <a:rPr lang="en-US" altLang="zh-CN" sz="1200" b="0">
                <a:solidFill>
                  <a:srgbClr val="795E26"/>
                </a:solidFill>
                <a:effectLst/>
                <a:latin typeface="JetBrains Mono" panose="02000009000000000000" pitchFamily="49" charset="0"/>
              </a:rPr>
              <a:t>MtdNandParamAssign</a:t>
            </a:r>
            <a:r>
              <a:rPr lang="en-US" altLang="zh-CN" sz="1200" b="0">
                <a:solidFill>
                  <a:srgbClr val="000000"/>
                </a:solidFill>
                <a:effectLst/>
                <a:latin typeface="JetBrains Mono" panose="02000009000000000000" pitchFamily="49" charset="0"/>
              </a:rPr>
              <a:t>(</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nandMtd</a:t>
            </a:r>
            <a:r>
              <a:rPr lang="en-US" altLang="zh-CN" sz="1200" b="0">
                <a:solidFill>
                  <a:srgbClr val="000000"/>
                </a:solidFill>
                <a:effectLst/>
                <a:latin typeface="JetBrains Mono" panose="02000009000000000000" pitchFamily="49" charset="0"/>
              </a:rPr>
              <a:t>);  </a:t>
            </a:r>
            <a:r>
              <a:rPr lang="en-US" altLang="zh-CN" sz="1200" b="0">
                <a:solidFill>
                  <a:schemeClr val="accent6">
                    <a:lumMod val="75000"/>
                  </a:schemeClr>
                </a:solidFill>
                <a:effectLst/>
                <a:latin typeface="JetBrains Mono" panose="02000009000000000000" pitchFamily="49" charset="0"/>
              </a:rPr>
              <a:t>//</a:t>
            </a:r>
            <a:r>
              <a:rPr lang="zh-CN" altLang="en-US" sz="1200" b="0">
                <a:solidFill>
                  <a:schemeClr val="accent6">
                    <a:lumMod val="75000"/>
                  </a:schemeClr>
                </a:solidFill>
                <a:effectLst/>
                <a:latin typeface="JetBrains Mono" panose="02000009000000000000" pitchFamily="49" charset="0"/>
              </a:rPr>
              <a:t>参数初始化</a:t>
            </a:r>
            <a:endParaRPr lang="en-US" altLang="zh-CN" sz="1200" b="0">
              <a:solidFill>
                <a:schemeClr val="accent6">
                  <a:lumMod val="75000"/>
                </a:schemeClr>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br>
              <a:rPr lang="en-US" altLang="zh-CN" sz="1200" b="0">
                <a:solidFill>
                  <a:srgbClr val="000000"/>
                </a:solidFill>
                <a:effectLst/>
                <a:latin typeface="JetBrains Mono" panose="02000009000000000000" pitchFamily="49" charset="0"/>
              </a:rPr>
            </a:br>
            <a:r>
              <a:rPr lang="en-US" altLang="zh-CN" sz="1200" b="0">
                <a:solidFill>
                  <a:srgbClr val="000000"/>
                </a:solidFill>
                <a:effectLst/>
                <a:latin typeface="JetBrains Mono" panose="02000009000000000000" pitchFamily="49" charset="0"/>
              </a:rPr>
              <a:t>    </a:t>
            </a:r>
            <a:r>
              <a:rPr lang="en-US" altLang="zh-CN" sz="1200" b="0">
                <a:solidFill>
                  <a:srgbClr val="AF00DB"/>
                </a:solidFill>
                <a:effectLst/>
                <a:latin typeface="JetBrains Mono" panose="02000009000000000000" pitchFamily="49" charset="0"/>
              </a:rPr>
              <a:t>return</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a:t>
            </a:r>
          </a:p>
        </p:txBody>
      </p:sp>
      <p:cxnSp>
        <p:nvCxnSpPr>
          <p:cNvPr id="11" name="直接连接符 10"/>
          <p:cNvCxnSpPr/>
          <p:nvPr/>
        </p:nvCxnSpPr>
        <p:spPr>
          <a:xfrm flipV="1">
            <a:off x="262320" y="4290748"/>
            <a:ext cx="7105015" cy="571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文本框 22"/>
          <p:cNvSpPr txBox="1"/>
          <p:nvPr/>
        </p:nvSpPr>
        <p:spPr>
          <a:xfrm>
            <a:off x="27305" y="4399915"/>
            <a:ext cx="7178675" cy="2306955"/>
          </a:xfrm>
          <a:prstGeom prst="rect">
            <a:avLst/>
          </a:prstGeom>
          <a:noFill/>
        </p:spPr>
        <p:txBody>
          <a:bodyPr wrap="square">
            <a:spAutoFit/>
          </a:bodyPr>
          <a:lstStyle/>
          <a:p>
            <a:r>
              <a:rPr lang="en-US" altLang="zh-CN" sz="1200" b="0">
                <a:solidFill>
                  <a:srgbClr val="0000FF"/>
                </a:solidFill>
                <a:effectLst/>
                <a:latin typeface="JetBrains Mono" panose="02000009000000000000" pitchFamily="49" charset="0"/>
              </a:rPr>
              <a:t>VOID</a:t>
            </a:r>
            <a:r>
              <a:rPr lang="en-US" altLang="zh-CN" sz="1200" b="0">
                <a:solidFill>
                  <a:srgbClr val="000000"/>
                </a:solidFill>
                <a:effectLst/>
                <a:latin typeface="JetBrains Mono" panose="02000009000000000000" pitchFamily="49" charset="0"/>
              </a:rPr>
              <a:t> </a:t>
            </a:r>
            <a:r>
              <a:rPr lang="en-US" altLang="zh-CN" sz="1200" b="0">
                <a:solidFill>
                  <a:srgbClr val="795E26"/>
                </a:solidFill>
                <a:effectLst/>
                <a:latin typeface="JetBrains Mono" panose="02000009000000000000" pitchFamily="49" charset="0"/>
              </a:rPr>
              <a:t>MtdNandParamAssign</a:t>
            </a:r>
            <a:r>
              <a:rPr lang="en-US" altLang="zh-CN" sz="1200" b="0">
                <a:solidFill>
                  <a:srgbClr val="000000"/>
                </a:solidFill>
                <a:effectLst/>
                <a:latin typeface="JetBrains Mono" panose="02000009000000000000" pitchFamily="49" charset="0"/>
              </a:rPr>
              <a:t>(</a:t>
            </a:r>
            <a:r>
              <a:rPr lang="en-US" altLang="zh-CN" sz="1200" b="0">
                <a:solidFill>
                  <a:srgbClr val="267F99"/>
                </a:solidFill>
                <a:effectLst/>
                <a:latin typeface="JetBrains Mono" panose="02000009000000000000" pitchFamily="49" charset="0"/>
              </a:rPr>
              <a:t>partition_param</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 </a:t>
            </a:r>
          </a:p>
          <a:p>
            <a:r>
              <a:rPr lang="en-US" altLang="zh-CN" sz="1200" b="0">
                <a:solidFill>
                  <a:srgbClr val="0000FF"/>
                </a:solidFill>
                <a:effectLst/>
                <a:latin typeface="JetBrains Mono" panose="02000009000000000000" pitchFamily="49" charset="0"/>
              </a:rPr>
              <a:t>const</a:t>
            </a:r>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struct</a:t>
            </a:r>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MtdDev</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nandMtd</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r>
              <a:rPr lang="en-US" altLang="zh-CN" sz="1200" b="0">
                <a:solidFill>
                  <a:srgbClr val="795E26"/>
                </a:solidFill>
                <a:effectLst/>
                <a:latin typeface="JetBrains Mono" panose="02000009000000000000" pitchFamily="49" charset="0"/>
              </a:rPr>
              <a:t>LOS_ListInit</a:t>
            </a:r>
            <a:r>
              <a:rPr lang="en-US" altLang="zh-CN" sz="1200" b="0">
                <a:solidFill>
                  <a:srgbClr val="000000"/>
                </a:solidFill>
                <a:effectLst/>
                <a:latin typeface="JetBrains Mono" panose="02000009000000000000" pitchFamily="49" charset="0"/>
              </a:rPr>
              <a:t>(&amp;</a:t>
            </a:r>
            <a:r>
              <a:rPr lang="en-US" altLang="zh-CN" sz="1200" b="0">
                <a:solidFill>
                  <a:srgbClr val="001080"/>
                </a:solidFill>
                <a:effectLst/>
                <a:latin typeface="JetBrains Mono" panose="02000009000000000000" pitchFamily="49" charset="0"/>
              </a:rPr>
              <a:t>g_nandPartitionHead</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node_info</a:t>
            </a:r>
            <a:r>
              <a:rPr lang="en-US" altLang="zh-CN" sz="1200" b="0">
                <a:solidFill>
                  <a:srgbClr val="000000"/>
                </a:solidFill>
                <a:effectLst/>
                <a:latin typeface="JetBrains Mono" panose="02000009000000000000" pitchFamily="49" charset="0"/>
              </a:rPr>
              <a:t>);  </a:t>
            </a:r>
            <a:r>
              <a:rPr lang="en-US" altLang="zh-CN" sz="1200" b="0">
                <a:solidFill>
                  <a:srgbClr val="008000"/>
                </a:solidFill>
                <a:effectLst/>
                <a:latin typeface="JetBrains Mono" panose="02000009000000000000" pitchFamily="49" charset="0"/>
              </a:rPr>
              <a:t>//</a:t>
            </a:r>
            <a:r>
              <a:rPr lang="zh-CN" altLang="en-US" sz="1200" b="0">
                <a:solidFill>
                  <a:srgbClr val="008000"/>
                </a:solidFill>
                <a:effectLst/>
                <a:latin typeface="JetBrains Mono" panose="02000009000000000000" pitchFamily="49" charset="0"/>
              </a:rPr>
              <a:t>初始化全局链表</a:t>
            </a:r>
            <a:endParaRPr lang="zh-CN" altLang="en-US"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flash_mtd</a:t>
            </a:r>
            <a:r>
              <a:rPr lang="en-US" altLang="zh-CN" sz="1200" b="0">
                <a:solidFill>
                  <a:srgbClr val="000000"/>
                </a:solidFill>
                <a:effectLst/>
                <a:latin typeface="JetBrains Mono" panose="02000009000000000000" pitchFamily="49" charset="0"/>
              </a:rPr>
              <a:t> = (</a:t>
            </a:r>
            <a:r>
              <a:rPr lang="en-US" altLang="zh-CN" sz="1200" b="0">
                <a:solidFill>
                  <a:srgbClr val="0000FF"/>
                </a:solidFill>
                <a:effectLst/>
                <a:latin typeface="JetBrains Mono" panose="02000009000000000000" pitchFamily="49" charset="0"/>
              </a:rPr>
              <a:t>struct</a:t>
            </a:r>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MtdDev</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nandMtd</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flash_ops</a:t>
            </a:r>
            <a:r>
              <a:rPr lang="en-US" altLang="zh-CN" sz="1200" b="0">
                <a:solidFill>
                  <a:srgbClr val="000000"/>
                </a:solidFill>
                <a:effectLst/>
                <a:latin typeface="JetBrains Mono" panose="02000009000000000000" pitchFamily="49" charset="0"/>
              </a:rPr>
              <a:t> = </a:t>
            </a:r>
            <a:r>
              <a:rPr lang="en-US" altLang="zh-CN" sz="1200" b="0">
                <a:solidFill>
                  <a:srgbClr val="795E26"/>
                </a:solidFill>
                <a:effectLst/>
                <a:latin typeface="JetBrains Mono" panose="02000009000000000000" pitchFamily="49" charset="0"/>
              </a:rPr>
              <a:t>GetDevNandOps</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a:t>
            </a:r>
            <a:r>
              <a:rPr lang="zh-CN" altLang="en-US" sz="1200" b="0">
                <a:solidFill>
                  <a:srgbClr val="008000"/>
                </a:solidFill>
                <a:effectLst/>
                <a:latin typeface="JetBrains Mono" panose="02000009000000000000" pitchFamily="49" charset="0"/>
              </a:rPr>
              <a:t>获取块设备操作方法</a:t>
            </a:r>
            <a:endParaRPr lang="zh-CN" altLang="en-US" sz="1200" b="0">
              <a:solidFill>
                <a:srgbClr val="000000"/>
              </a:solidFill>
              <a:effectLst/>
              <a:latin typeface="JetBrains Mono" panose="02000009000000000000" pitchFamily="49" charset="0"/>
            </a:endParaRPr>
          </a:p>
          <a:p>
            <a:r>
              <a:rPr lang="zh-CN" altLang="en-US"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char_ops</a:t>
            </a:r>
            <a:r>
              <a:rPr lang="en-US" altLang="zh-CN" sz="1200" b="0">
                <a:solidFill>
                  <a:srgbClr val="000000"/>
                </a:solidFill>
                <a:effectLst/>
                <a:latin typeface="JetBrains Mono" panose="02000009000000000000" pitchFamily="49" charset="0"/>
              </a:rPr>
              <a:t> = </a:t>
            </a:r>
            <a:r>
              <a:rPr lang="en-US" altLang="zh-CN" sz="1200" b="0">
                <a:solidFill>
                  <a:srgbClr val="795E26"/>
                </a:solidFill>
                <a:effectLst/>
                <a:latin typeface="JetBrains Mono" panose="02000009000000000000" pitchFamily="49" charset="0"/>
              </a:rPr>
              <a:t>GetMtdCharFops</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a:t>
            </a:r>
            <a:r>
              <a:rPr lang="zh-CN" altLang="en-US" sz="1200" b="0">
                <a:solidFill>
                  <a:srgbClr val="008000"/>
                </a:solidFill>
                <a:effectLst/>
                <a:latin typeface="JetBrains Mono" panose="02000009000000000000" pitchFamily="49" charset="0"/>
              </a:rPr>
              <a:t>获取字符设备操作方法</a:t>
            </a:r>
            <a:endParaRPr lang="zh-CN" altLang="en-US" sz="1200" b="0">
              <a:solidFill>
                <a:srgbClr val="000000"/>
              </a:solidFill>
              <a:effectLst/>
              <a:latin typeface="JetBrains Mono" panose="02000009000000000000" pitchFamily="49" charset="0"/>
            </a:endParaRPr>
          </a:p>
          <a:p>
            <a:r>
              <a:rPr lang="zh-CN" altLang="en-US"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blockname</a:t>
            </a:r>
            <a:r>
              <a:rPr lang="en-US" altLang="zh-CN" sz="1200" b="0">
                <a:solidFill>
                  <a:srgbClr val="000000"/>
                </a:solidFill>
                <a:effectLst/>
                <a:latin typeface="JetBrains Mono" panose="02000009000000000000" pitchFamily="49" charset="0"/>
              </a:rPr>
              <a:t> = </a:t>
            </a:r>
            <a:r>
              <a:rPr lang="en-US" altLang="zh-CN" sz="1200" b="0">
                <a:solidFill>
                  <a:srgbClr val="0000FF"/>
                </a:solidFill>
                <a:effectLst/>
                <a:latin typeface="JetBrains Mono" panose="02000009000000000000" pitchFamily="49" charset="0"/>
              </a:rPr>
              <a:t>NANDBLK_NAME</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a:t>
            </a:r>
            <a:r>
              <a:rPr lang="zh-CN" altLang="en-US" sz="1200" b="0">
                <a:solidFill>
                  <a:srgbClr val="008000"/>
                </a:solidFill>
                <a:effectLst/>
                <a:latin typeface="JetBrains Mono" panose="02000009000000000000" pitchFamily="49" charset="0"/>
              </a:rPr>
              <a:t>块设备名</a:t>
            </a:r>
            <a:r>
              <a:rPr lang="en-US" altLang="zh-CN" sz="1200" b="0">
                <a:solidFill>
                  <a:srgbClr val="008000"/>
                </a:solidFill>
                <a:effectLst/>
                <a:latin typeface="JetBrains Mono" panose="02000009000000000000" pitchFamily="49" charset="0"/>
              </a:rPr>
              <a:t>/dev/nandblk</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charname</a:t>
            </a:r>
            <a:r>
              <a:rPr lang="en-US" altLang="zh-CN" sz="1200" b="0">
                <a:solidFill>
                  <a:srgbClr val="000000"/>
                </a:solidFill>
                <a:effectLst/>
                <a:latin typeface="JetBrains Mono" panose="02000009000000000000" pitchFamily="49" charset="0"/>
              </a:rPr>
              <a:t> = </a:t>
            </a:r>
            <a:r>
              <a:rPr lang="en-US" altLang="zh-CN" sz="1200" b="0">
                <a:solidFill>
                  <a:srgbClr val="0000FF"/>
                </a:solidFill>
                <a:effectLst/>
                <a:latin typeface="JetBrains Mono" panose="02000009000000000000" pitchFamily="49" charset="0"/>
              </a:rPr>
              <a:t>NANDCHR_NAME</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a:t>
            </a:r>
            <a:r>
              <a:rPr lang="zh-CN" altLang="en-US" sz="1200" b="0">
                <a:solidFill>
                  <a:srgbClr val="008000"/>
                </a:solidFill>
                <a:effectLst/>
                <a:latin typeface="JetBrains Mono" panose="02000009000000000000" pitchFamily="49" charset="0"/>
              </a:rPr>
              <a:t>字符设备名</a:t>
            </a:r>
            <a:r>
              <a:rPr lang="en-US" altLang="zh-CN" sz="1200" b="0">
                <a:solidFill>
                  <a:srgbClr val="008000"/>
                </a:solidFill>
                <a:effectLst/>
                <a:latin typeface="JetBrains Mono" panose="02000009000000000000" pitchFamily="49" charset="0"/>
              </a:rPr>
              <a:t>/dev/nandchr</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partition_head</a:t>
            </a:r>
            <a:r>
              <a:rPr lang="en-US" altLang="zh-CN" sz="1200" b="0">
                <a:solidFill>
                  <a:srgbClr val="000000"/>
                </a:solidFill>
                <a:effectLst/>
                <a:latin typeface="JetBrains Mono" panose="02000009000000000000" pitchFamily="49" charset="0"/>
              </a:rPr>
              <a:t> = </a:t>
            </a:r>
            <a:r>
              <a:rPr lang="en-US" altLang="zh-CN" sz="1200" b="0">
                <a:solidFill>
                  <a:srgbClr val="001080"/>
                </a:solidFill>
                <a:effectLst/>
                <a:latin typeface="JetBrains Mono" panose="02000009000000000000" pitchFamily="49" charset="0"/>
              </a:rPr>
              <a:t>g_nandPartitionHead</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a:t>
            </a:r>
            <a:r>
              <a:rPr lang="zh-CN" altLang="en-US" sz="1200" b="0">
                <a:solidFill>
                  <a:srgbClr val="008000"/>
                </a:solidFill>
                <a:effectLst/>
                <a:latin typeface="JetBrains Mono" panose="02000009000000000000" pitchFamily="49" charset="0"/>
              </a:rPr>
              <a:t>头分区节点</a:t>
            </a:r>
            <a:endParaRPr lang="zh-CN" altLang="en-US" sz="1200" b="0">
              <a:solidFill>
                <a:srgbClr val="000000"/>
              </a:solidFill>
              <a:effectLst/>
              <a:latin typeface="JetBrains Mono" panose="02000009000000000000" pitchFamily="49" charset="0"/>
            </a:endParaRPr>
          </a:p>
          <a:p>
            <a:r>
              <a:rPr lang="zh-CN" altLang="en-US"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nandParam</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block_size</a:t>
            </a:r>
            <a:r>
              <a:rPr lang="en-US" altLang="zh-CN" sz="1200" b="0">
                <a:solidFill>
                  <a:srgbClr val="000000"/>
                </a:solidFill>
                <a:effectLst/>
                <a:latin typeface="JetBrains Mono" panose="02000009000000000000" pitchFamily="49" charset="0"/>
              </a:rPr>
              <a:t> = </a:t>
            </a:r>
            <a:r>
              <a:rPr lang="en-US" altLang="zh-CN" sz="1200" b="0">
                <a:solidFill>
                  <a:srgbClr val="001080"/>
                </a:solidFill>
                <a:effectLst/>
                <a:latin typeface="JetBrains Mono" panose="02000009000000000000" pitchFamily="49" charset="0"/>
              </a:rPr>
              <a:t>nandMtd</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eraseSize</a:t>
            </a:r>
            <a:r>
              <a:rPr lang="en-US" altLang="zh-CN" sz="1200" b="0">
                <a:solidFill>
                  <a:srgbClr val="000000"/>
                </a:solidFill>
                <a:effectLst/>
                <a:latin typeface="JetBrains Mono" panose="02000009000000000000" pitchFamily="49" charset="0"/>
              </a:rPr>
              <a:t>;	</a:t>
            </a:r>
            <a:r>
              <a:rPr lang="en-US" altLang="zh-CN" sz="1200" b="0">
                <a:solidFill>
                  <a:srgbClr val="008000"/>
                </a:solidFill>
                <a:effectLst/>
                <a:latin typeface="JetBrains Mono" panose="02000009000000000000" pitchFamily="49" charset="0"/>
              </a:rPr>
              <a:t>//4K</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a:t>
            </a:r>
          </a:p>
        </p:txBody>
      </p:sp>
      <p:sp>
        <p:nvSpPr>
          <p:cNvPr id="5" name="椭圆 4"/>
          <p:cNvSpPr/>
          <p:nvPr/>
        </p:nvSpPr>
        <p:spPr>
          <a:xfrm>
            <a:off x="813435" y="2673350"/>
            <a:ext cx="1125220" cy="254000"/>
          </a:xfrm>
          <a:prstGeom prst="ellipse">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custDataLst>
              <p:tags r:id="rId3"/>
            </p:custDataLst>
          </p:nvPr>
        </p:nvSpPr>
        <p:spPr>
          <a:xfrm>
            <a:off x="1165225" y="1258570"/>
            <a:ext cx="1593215" cy="427990"/>
          </a:xfrm>
          <a:prstGeom prst="ellipse">
            <a:avLst/>
          </a:prstGeom>
          <a:noFill/>
          <a:ln w="28575" cmpd="sng">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26465" y="3620770"/>
            <a:ext cx="3723005" cy="28067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custDataLst>
              <p:tags r:id="rId4"/>
            </p:custDataLst>
          </p:nvPr>
        </p:nvCxnSpPr>
        <p:spPr>
          <a:xfrm flipH="1">
            <a:off x="1926590" y="3915410"/>
            <a:ext cx="222885" cy="51752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2" name="椭圆 31"/>
          <p:cNvSpPr/>
          <p:nvPr>
            <p:custDataLst>
              <p:tags r:id="rId5"/>
            </p:custDataLst>
          </p:nvPr>
        </p:nvSpPr>
        <p:spPr>
          <a:xfrm>
            <a:off x="4358640" y="791845"/>
            <a:ext cx="3335655" cy="581660"/>
          </a:xfrm>
          <a:prstGeom prst="ellipse">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a:stCxn id="32" idx="5"/>
          </p:cNvCxnSpPr>
          <p:nvPr>
            <p:custDataLst>
              <p:tags r:id="rId6"/>
            </p:custDataLst>
          </p:nvPr>
        </p:nvCxnSpPr>
        <p:spPr>
          <a:xfrm>
            <a:off x="7205980" y="1288415"/>
            <a:ext cx="3474085" cy="679450"/>
          </a:xfrm>
          <a:prstGeom prst="straightConnector1">
            <a:avLst/>
          </a:prstGeom>
          <a:ln w="28575" cmpd="sng">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custDataLst>
              <p:tags r:id="rId7"/>
            </p:custDataLst>
          </p:nvPr>
        </p:nvPicPr>
        <p:blipFill>
          <a:blip r:embed="rId25"/>
          <a:stretch>
            <a:fillRect/>
          </a:stretch>
        </p:blipFill>
        <p:spPr>
          <a:xfrm>
            <a:off x="5977890" y="1722755"/>
            <a:ext cx="2414905" cy="2163445"/>
          </a:xfrm>
          <a:prstGeom prst="rect">
            <a:avLst/>
          </a:prstGeom>
        </p:spPr>
      </p:pic>
      <p:cxnSp>
        <p:nvCxnSpPr>
          <p:cNvPr id="37" name="直接箭头连接符 36"/>
          <p:cNvCxnSpPr/>
          <p:nvPr>
            <p:custDataLst>
              <p:tags r:id="rId8"/>
            </p:custDataLst>
          </p:nvPr>
        </p:nvCxnSpPr>
        <p:spPr>
          <a:xfrm>
            <a:off x="8114030" y="2160905"/>
            <a:ext cx="1297940" cy="1014095"/>
          </a:xfrm>
          <a:prstGeom prst="straightConnector1">
            <a:avLst/>
          </a:prstGeom>
          <a:ln w="28575" cmpd="sng">
            <a:solidFill>
              <a:schemeClr val="accent6"/>
            </a:solidFill>
            <a:prstDash val="solid"/>
            <a:headEnd type="ova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custDataLst>
              <p:tags r:id="rId9"/>
            </p:custDataLst>
          </p:nvPr>
        </p:nvCxnSpPr>
        <p:spPr>
          <a:xfrm>
            <a:off x="2758440" y="1552575"/>
            <a:ext cx="3469005" cy="516890"/>
          </a:xfrm>
          <a:prstGeom prst="straightConnector1">
            <a:avLst/>
          </a:prstGeom>
          <a:ln w="28575" cmpd="sng">
            <a:solidFill>
              <a:schemeClr val="accent6"/>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custDataLst>
              <p:tags r:id="rId10"/>
            </p:custDataLst>
          </p:nvPr>
        </p:nvCxnSpPr>
        <p:spPr>
          <a:xfrm>
            <a:off x="8180070" y="2927350"/>
            <a:ext cx="1455420" cy="2326640"/>
          </a:xfrm>
          <a:prstGeom prst="straightConnector1">
            <a:avLst/>
          </a:prstGeom>
          <a:ln w="28575" cmpd="sng">
            <a:solidFill>
              <a:schemeClr val="accent6"/>
            </a:solidFill>
            <a:prstDash val="solid"/>
            <a:headEnd type="oval"/>
            <a:tailEnd type="arrow"/>
          </a:ln>
        </p:spPr>
        <p:style>
          <a:lnRef idx="1">
            <a:schemeClr val="accent1"/>
          </a:lnRef>
          <a:fillRef idx="0">
            <a:schemeClr val="accent1"/>
          </a:fillRef>
          <a:effectRef idx="0">
            <a:schemeClr val="accent1"/>
          </a:effectRef>
          <a:fontRef idx="minor">
            <a:schemeClr val="tx1"/>
          </a:fontRef>
        </p:style>
      </p:cxnSp>
      <p:sp>
        <p:nvSpPr>
          <p:cNvPr id="40" name="椭圆 39"/>
          <p:cNvSpPr/>
          <p:nvPr>
            <p:custDataLst>
              <p:tags r:id="rId11"/>
            </p:custDataLst>
          </p:nvPr>
        </p:nvSpPr>
        <p:spPr>
          <a:xfrm>
            <a:off x="926465" y="3175000"/>
            <a:ext cx="1925320" cy="289560"/>
          </a:xfrm>
          <a:prstGeom prst="ellipse">
            <a:avLst/>
          </a:prstGeom>
          <a:noFill/>
          <a:ln w="28575"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custDataLst>
              <p:tags r:id="rId12"/>
            </p:custDataLst>
          </p:nvPr>
        </p:nvSpPr>
        <p:spPr>
          <a:xfrm>
            <a:off x="3740150" y="4402455"/>
            <a:ext cx="1125220" cy="254000"/>
          </a:xfrm>
          <a:prstGeom prst="ellipse">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custDataLst>
              <p:tags r:id="rId13"/>
            </p:custDataLst>
          </p:nvPr>
        </p:nvSpPr>
        <p:spPr>
          <a:xfrm>
            <a:off x="1802765" y="4594860"/>
            <a:ext cx="1125220" cy="254000"/>
          </a:xfrm>
          <a:prstGeom prst="ellipse">
            <a:avLst/>
          </a:prstGeom>
          <a:noFill/>
          <a:ln w="28575" cmpd="sng">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custDataLst>
              <p:tags r:id="rId14"/>
            </p:custDataLst>
          </p:nvPr>
        </p:nvSpPr>
        <p:spPr>
          <a:xfrm>
            <a:off x="262255" y="5201285"/>
            <a:ext cx="5833745" cy="132524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箭头连接符 51"/>
          <p:cNvCxnSpPr/>
          <p:nvPr>
            <p:custDataLst>
              <p:tags r:id="rId15"/>
            </p:custDataLst>
          </p:nvPr>
        </p:nvCxnSpPr>
        <p:spPr>
          <a:xfrm>
            <a:off x="2851785" y="3376930"/>
            <a:ext cx="4521835" cy="1167130"/>
          </a:xfrm>
          <a:prstGeom prst="straightConnector1">
            <a:avLst/>
          </a:prstGeom>
          <a:ln w="28575" cmpd="sng">
            <a:solidFill>
              <a:schemeClr val="accent5"/>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custDataLst>
              <p:tags r:id="rId16"/>
            </p:custDataLst>
          </p:nvPr>
        </p:nvCxnSpPr>
        <p:spPr>
          <a:xfrm flipV="1">
            <a:off x="8686800" y="2779395"/>
            <a:ext cx="2013585" cy="1815465"/>
          </a:xfrm>
          <a:prstGeom prst="straightConnector1">
            <a:avLst/>
          </a:prstGeom>
          <a:ln w="28575" cmpd="sng">
            <a:solidFill>
              <a:schemeClr val="accent1"/>
            </a:solidFill>
            <a:prstDash val="solid"/>
            <a:headEnd type="ova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注册驱动程序</a:t>
            </a:r>
          </a:p>
        </p:txBody>
      </p:sp>
      <p:sp>
        <p:nvSpPr>
          <p:cNvPr id="22" name="动作按钮: 转到主页 21">
            <a:hlinkClick r:id="rId3"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337185" y="854710"/>
            <a:ext cx="11033125" cy="337185"/>
          </a:xfrm>
          <a:prstGeom prst="rect">
            <a:avLst/>
          </a:prstGeom>
          <a:noFill/>
        </p:spPr>
        <p:txBody>
          <a:bodyPr wrap="square">
            <a:spAutoFit/>
          </a:bodyPr>
          <a:lstStyle/>
          <a:p>
            <a:r>
              <a:rPr lang="en-US" altLang="zh-CN" sz="1600" b="0">
                <a:solidFill>
                  <a:srgbClr val="795E26"/>
                </a:solidFill>
                <a:effectLst/>
                <a:latin typeface="JetBrains Mono" panose="02000009000000000000" pitchFamily="49" charset="0"/>
              </a:rPr>
              <a:t>add_mtd_partition</a:t>
            </a:r>
            <a:r>
              <a:rPr lang="en-US" altLang="zh-CN" sz="1600" b="0">
                <a:solidFill>
                  <a:srgbClr val="000000"/>
                </a:solidFill>
                <a:effectLst/>
                <a:latin typeface="JetBrains Mono" panose="02000009000000000000" pitchFamily="49" charset="0"/>
              </a:rPr>
              <a:t>(</a:t>
            </a:r>
            <a:r>
              <a:rPr lang="en-US" altLang="zh-CN" sz="1600" b="0">
                <a:solidFill>
                  <a:srgbClr val="0000FF"/>
                </a:solidFill>
                <a:effectLst/>
                <a:latin typeface="JetBrains Mono" panose="02000009000000000000" pitchFamily="49" charset="0"/>
              </a:rPr>
              <a:t>const</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CHAR</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type</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UINT32</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startAddr</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UINT32</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length</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UINT32</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partitionNum</a:t>
            </a:r>
            <a:r>
              <a:rPr lang="en-US" altLang="zh-CN" sz="1600" b="0">
                <a:solidFill>
                  <a:srgbClr val="000000"/>
                </a:solidFill>
                <a:effectLst/>
                <a:latin typeface="JetBrains Mono" panose="02000009000000000000" pitchFamily="49" charset="0"/>
              </a:rPr>
              <a:t>)</a:t>
            </a: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2" name="组合 1"/>
          <p:cNvGrpSpPr/>
          <p:nvPr/>
        </p:nvGrpSpPr>
        <p:grpSpPr>
          <a:xfrm>
            <a:off x="736007" y="1477106"/>
            <a:ext cx="2104512" cy="600164"/>
            <a:chOff x="680459" y="1296167"/>
            <a:chExt cx="2037104" cy="922775"/>
          </a:xfrm>
        </p:grpSpPr>
        <p:sp>
          <p:nvSpPr>
            <p:cNvPr id="5" name="文本框 4"/>
            <p:cNvSpPr txBox="1"/>
            <p:nvPr/>
          </p:nvSpPr>
          <p:spPr>
            <a:xfrm>
              <a:off x="680459" y="1296167"/>
              <a:ext cx="2037104" cy="922775"/>
            </a:xfrm>
            <a:prstGeom prst="rect">
              <a:avLst/>
            </a:prstGeom>
            <a:noFill/>
          </p:spPr>
          <p:txBody>
            <a:bodyPr wrap="square">
              <a:spAutoFit/>
            </a:bodyPr>
            <a:lstStyle/>
            <a:p>
              <a:r>
                <a:rPr lang="fr-FR" altLang="zh-CN" sz="1100" b="0">
                  <a:solidFill>
                    <a:srgbClr val="267F99"/>
                  </a:solidFill>
                  <a:effectLst/>
                  <a:latin typeface="JetBrains Mono" panose="02000009000000000000" pitchFamily="49" charset="0"/>
                </a:rPr>
                <a:t>INT32</a:t>
              </a:r>
              <a:r>
                <a:rPr lang="fr-FR" altLang="zh-CN" sz="1100" b="0">
                  <a:solidFill>
                    <a:srgbClr val="000000"/>
                  </a:solidFill>
                  <a:effectLst/>
                  <a:latin typeface="JetBrains Mono" panose="02000009000000000000" pitchFamily="49" charset="0"/>
                </a:rPr>
                <a:t> </a:t>
              </a:r>
              <a:r>
                <a:rPr lang="fr-FR" altLang="zh-CN" sz="1100" b="0">
                  <a:solidFill>
                    <a:srgbClr val="001080"/>
                  </a:solidFill>
                  <a:effectLst/>
                  <a:latin typeface="JetBrains Mono" panose="02000009000000000000" pitchFamily="49" charset="0"/>
                </a:rPr>
                <a:t>ret</a:t>
              </a:r>
              <a:r>
                <a:rPr lang="fr-FR" altLang="zh-CN" sz="1100" b="0">
                  <a:solidFill>
                    <a:srgbClr val="000000"/>
                  </a:solidFill>
                  <a:effectLst/>
                  <a:latin typeface="JetBrains Mono" panose="02000009000000000000" pitchFamily="49" charset="0"/>
                </a:rPr>
                <a:t>;</a:t>
              </a:r>
            </a:p>
            <a:p>
              <a:r>
                <a:rPr lang="fr-FR" altLang="zh-CN" sz="1100" b="0">
                  <a:solidFill>
                    <a:srgbClr val="267F99"/>
                  </a:solidFill>
                  <a:effectLst/>
                  <a:latin typeface="JetBrains Mono" panose="02000009000000000000" pitchFamily="49" charset="0"/>
                </a:rPr>
                <a:t>mtd_partition</a:t>
              </a:r>
              <a:r>
                <a:rPr lang="fr-FR" altLang="zh-CN" sz="1100" b="0">
                  <a:solidFill>
                    <a:srgbClr val="000000"/>
                  </a:solidFill>
                  <a:effectLst/>
                  <a:latin typeface="JetBrains Mono" panose="02000009000000000000" pitchFamily="49" charset="0"/>
                </a:rPr>
                <a:t> *</a:t>
              </a:r>
              <a:r>
                <a:rPr lang="fr-FR" altLang="zh-CN" sz="1100" b="0">
                  <a:solidFill>
                    <a:srgbClr val="001080"/>
                  </a:solidFill>
                  <a:effectLst/>
                  <a:latin typeface="JetBrains Mono" panose="02000009000000000000" pitchFamily="49" charset="0"/>
                </a:rPr>
                <a:t>newNode</a:t>
              </a:r>
              <a:r>
                <a:rPr lang="fr-FR" altLang="zh-CN" sz="1100" b="0">
                  <a:solidFill>
                    <a:srgbClr val="000000"/>
                  </a:solidFill>
                  <a:effectLst/>
                  <a:latin typeface="JetBrains Mono" panose="02000009000000000000" pitchFamily="49" charset="0"/>
                </a:rPr>
                <a:t>;</a:t>
              </a:r>
            </a:p>
            <a:p>
              <a:r>
                <a:rPr lang="fr-FR" altLang="zh-CN" sz="1100" b="0">
                  <a:solidFill>
                    <a:srgbClr val="267F99"/>
                  </a:solidFill>
                  <a:effectLst/>
                  <a:latin typeface="JetBrains Mono" panose="02000009000000000000" pitchFamily="49" charset="0"/>
                </a:rPr>
                <a:t>partition_param</a:t>
              </a:r>
              <a:r>
                <a:rPr lang="fr-FR" altLang="zh-CN" sz="1100" b="0">
                  <a:solidFill>
                    <a:srgbClr val="000000"/>
                  </a:solidFill>
                  <a:effectLst/>
                  <a:latin typeface="JetBrains Mono" panose="02000009000000000000" pitchFamily="49" charset="0"/>
                </a:rPr>
                <a:t> *</a:t>
              </a:r>
              <a:r>
                <a:rPr lang="fr-FR" altLang="zh-CN" sz="1100" b="0">
                  <a:solidFill>
                    <a:srgbClr val="001080"/>
                  </a:solidFill>
                  <a:effectLst/>
                  <a:latin typeface="JetBrains Mono" panose="02000009000000000000" pitchFamily="49" charset="0"/>
                </a:rPr>
                <a:t>param</a:t>
              </a:r>
              <a:r>
                <a:rPr lang="fr-FR" altLang="zh-CN" sz="1100" b="0">
                  <a:solidFill>
                    <a:srgbClr val="000000"/>
                  </a:solidFill>
                  <a:effectLst/>
                  <a:latin typeface="JetBrains Mono" panose="02000009000000000000" pitchFamily="49" charset="0"/>
                </a:rPr>
                <a:t>;</a:t>
              </a:r>
            </a:p>
          </p:txBody>
        </p:sp>
        <p:sp>
          <p:nvSpPr>
            <p:cNvPr id="10" name="流程图: 过程 9"/>
            <p:cNvSpPr/>
            <p:nvPr/>
          </p:nvSpPr>
          <p:spPr>
            <a:xfrm>
              <a:off x="722120" y="1296167"/>
              <a:ext cx="1995443" cy="908648"/>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12" name="组合 11"/>
          <p:cNvGrpSpPr/>
          <p:nvPr/>
        </p:nvGrpSpPr>
        <p:grpSpPr>
          <a:xfrm>
            <a:off x="779047" y="2562600"/>
            <a:ext cx="2824234" cy="463352"/>
            <a:chOff x="722119" y="1296167"/>
            <a:chExt cx="1995444" cy="908648"/>
          </a:xfrm>
        </p:grpSpPr>
        <p:sp>
          <p:nvSpPr>
            <p:cNvPr id="14" name="文本框 13">
              <a:hlinkClick r:id="rId8" action="ppaction://hlinksldjump"/>
            </p:cNvPr>
            <p:cNvSpPr txBox="1"/>
            <p:nvPr/>
          </p:nvSpPr>
          <p:spPr>
            <a:xfrm>
              <a:off x="722119" y="1296167"/>
              <a:ext cx="1995444" cy="843038"/>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MtdInitFsparParam</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type</a:t>
              </a:r>
              <a:r>
                <a:rPr lang="en-US" altLang="zh-CN" sz="1100" b="0">
                  <a:solidFill>
                    <a:srgbClr val="000000"/>
                  </a:solidFill>
                  <a:effectLst/>
                  <a:latin typeface="JetBrains Mono" panose="02000009000000000000" pitchFamily="49" charset="0"/>
                </a:rPr>
                <a:t>, &amp;</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根据</a:t>
              </a:r>
              <a:r>
                <a:rPr lang="en-US" altLang="zh-CN" sz="1100" b="1">
                  <a:solidFill>
                    <a:srgbClr val="008000"/>
                  </a:solidFill>
                  <a:latin typeface="JetBrains Mono" panose="02000009000000000000" pitchFamily="49" charset="0"/>
                </a:rPr>
                <a:t>flash</a:t>
              </a:r>
              <a:r>
                <a:rPr lang="zh-CN" altLang="en-US" sz="1100" b="1">
                  <a:solidFill>
                    <a:srgbClr val="008000"/>
                  </a:solidFill>
                  <a:latin typeface="JetBrains Mono" panose="02000009000000000000" pitchFamily="49" charset="0"/>
                </a:rPr>
                <a:t>类型初始化分区的参数</a:t>
              </a:r>
              <a:endParaRPr lang="en-US" altLang="zh-CN" sz="1100" b="1">
                <a:solidFill>
                  <a:srgbClr val="008000"/>
                </a:solidFill>
                <a:latin typeface="JetBrains Mono" panose="02000009000000000000" pitchFamily="49" charset="0"/>
              </a:endParaRPr>
            </a:p>
          </p:txBody>
        </p:sp>
        <p:sp>
          <p:nvSpPr>
            <p:cNvPr id="15" name="流程图: 过程 14"/>
            <p:cNvSpPr/>
            <p:nvPr/>
          </p:nvSpPr>
          <p:spPr>
            <a:xfrm>
              <a:off x="722120" y="1296167"/>
              <a:ext cx="1995443" cy="908648"/>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24" name="组合 23"/>
          <p:cNvGrpSpPr/>
          <p:nvPr/>
        </p:nvGrpSpPr>
        <p:grpSpPr>
          <a:xfrm>
            <a:off x="779047" y="3471522"/>
            <a:ext cx="4902286" cy="429896"/>
            <a:chOff x="722119" y="1296165"/>
            <a:chExt cx="1995444" cy="1195025"/>
          </a:xfrm>
        </p:grpSpPr>
        <p:sp>
          <p:nvSpPr>
            <p:cNvPr id="25" name="文本框 24"/>
            <p:cNvSpPr txBox="1"/>
            <p:nvPr/>
          </p:nvSpPr>
          <p:spPr>
            <a:xfrm>
              <a:off x="722119" y="1296168"/>
              <a:ext cx="1995444" cy="1195022"/>
            </a:xfrm>
            <a:prstGeom prst="rect">
              <a:avLst/>
            </a:prstGeom>
            <a:noFill/>
          </p:spPr>
          <p:txBody>
            <a:bodyPr wrap="square">
              <a:spAutoFit/>
            </a:bodyPr>
            <a:lstStyle/>
            <a:p>
              <a:r>
                <a:rPr lang="en-US" altLang="zh-CN" sz="1100">
                  <a:solidFill>
                    <a:srgbClr val="795E26"/>
                  </a:solidFill>
                  <a:effectLst/>
                  <a:latin typeface="JetBrains Mono" panose="02000009000000000000" pitchFamily="49" charset="0"/>
                  <a:sym typeface="+mn-ea"/>
                </a:rPr>
                <a:t>AddParamCheck</a:t>
              </a:r>
              <a:r>
                <a:rPr lang="en-US" altLang="zh-CN" sz="1100">
                  <a:solidFill>
                    <a:srgbClr val="000000"/>
                  </a:solidFill>
                  <a:effectLst/>
                  <a:latin typeface="JetBrains Mono" panose="02000009000000000000" pitchFamily="49" charset="0"/>
                  <a:sym typeface="+mn-ea"/>
                </a:rPr>
                <a:t>(</a:t>
              </a:r>
              <a:r>
                <a:rPr lang="en-US" altLang="zh-CN" sz="1100">
                  <a:solidFill>
                    <a:srgbClr val="001080"/>
                  </a:solidFill>
                  <a:effectLst/>
                  <a:latin typeface="JetBrains Mono" panose="02000009000000000000" pitchFamily="49" charset="0"/>
                  <a:sym typeface="+mn-ea"/>
                </a:rPr>
                <a:t>startAddr</a:t>
              </a:r>
              <a:r>
                <a:rPr lang="en-US" altLang="zh-CN" sz="1100">
                  <a:solidFill>
                    <a:srgbClr val="000000"/>
                  </a:solidFill>
                  <a:effectLst/>
                  <a:latin typeface="JetBrains Mono" panose="02000009000000000000" pitchFamily="49" charset="0"/>
                  <a:sym typeface="+mn-ea"/>
                </a:rPr>
                <a:t>, </a:t>
              </a:r>
              <a:r>
                <a:rPr lang="en-US" altLang="zh-CN" sz="1100">
                  <a:solidFill>
                    <a:srgbClr val="001080"/>
                  </a:solidFill>
                  <a:effectLst/>
                  <a:latin typeface="JetBrains Mono" panose="02000009000000000000" pitchFamily="49" charset="0"/>
                  <a:sym typeface="+mn-ea"/>
                </a:rPr>
                <a:t>param</a:t>
              </a:r>
              <a:r>
                <a:rPr lang="en-US" altLang="zh-CN" sz="1100">
                  <a:solidFill>
                    <a:srgbClr val="000000"/>
                  </a:solidFill>
                  <a:effectLst/>
                  <a:latin typeface="JetBrains Mono" panose="02000009000000000000" pitchFamily="49" charset="0"/>
                  <a:sym typeface="+mn-ea"/>
                </a:rPr>
                <a:t>, </a:t>
              </a:r>
              <a:r>
                <a:rPr lang="en-US" altLang="zh-CN" sz="1100">
                  <a:solidFill>
                    <a:srgbClr val="001080"/>
                  </a:solidFill>
                  <a:effectLst/>
                  <a:latin typeface="JetBrains Mono" panose="02000009000000000000" pitchFamily="49" charset="0"/>
                  <a:sym typeface="+mn-ea"/>
                </a:rPr>
                <a:t>partitionNum</a:t>
              </a:r>
              <a:r>
                <a:rPr lang="en-US" altLang="zh-CN" sz="1100">
                  <a:solidFill>
                    <a:srgbClr val="000000"/>
                  </a:solidFill>
                  <a:effectLst/>
                  <a:latin typeface="JetBrains Mono" panose="02000009000000000000" pitchFamily="49" charset="0"/>
                  <a:sym typeface="+mn-ea"/>
                </a:rPr>
                <a:t>, </a:t>
              </a:r>
              <a:r>
                <a:rPr lang="en-US" altLang="zh-CN" sz="1100">
                  <a:solidFill>
                    <a:srgbClr val="001080"/>
                  </a:solidFill>
                  <a:effectLst/>
                  <a:latin typeface="JetBrains Mono" panose="02000009000000000000" pitchFamily="49" charset="0"/>
                  <a:sym typeface="+mn-ea"/>
                </a:rPr>
                <a:t>length</a:t>
              </a:r>
              <a:r>
                <a:rPr lang="en-US" altLang="zh-CN" sz="1100">
                  <a:solidFill>
                    <a:srgbClr val="000000"/>
                  </a:solidFill>
                  <a:effectLst/>
                  <a:latin typeface="JetBrains Mono" panose="02000009000000000000" pitchFamily="49" charset="0"/>
                  <a:sym typeface="+mn-ea"/>
                </a:rPr>
                <a:t>);</a:t>
              </a:r>
              <a:endParaRPr lang="en-US" altLang="zh-CN" sz="1100" b="0">
                <a:solidFill>
                  <a:srgbClr val="000000"/>
                </a:solidFill>
                <a:effectLst/>
                <a:latin typeface="JetBrains Mono" panose="02000009000000000000" pitchFamily="49" charset="0"/>
              </a:endParaRPr>
            </a:p>
            <a:p>
              <a:r>
                <a:rPr lang="zh-CN" altLang="en-US" sz="1100" b="1">
                  <a:solidFill>
                    <a:srgbClr val="008000"/>
                  </a:solidFill>
                  <a:latin typeface="JetBrains Mono" panose="02000009000000000000" pitchFamily="49" charset="0"/>
                  <a:sym typeface="+mn-ea"/>
                </a:rPr>
                <a:t>检查分区参数</a:t>
              </a:r>
              <a:endParaRPr lang="zh-CN" altLang="en-US" sz="1100" b="1">
                <a:solidFill>
                  <a:srgbClr val="000000"/>
                </a:solidFill>
                <a:effectLst/>
                <a:latin typeface="JetBrains Mono" panose="02000009000000000000" pitchFamily="49" charset="0"/>
              </a:endParaRPr>
            </a:p>
          </p:txBody>
        </p:sp>
        <p:sp>
          <p:nvSpPr>
            <p:cNvPr id="27" name="流程图: 过程 26"/>
            <p:cNvSpPr/>
            <p:nvPr/>
          </p:nvSpPr>
          <p:spPr>
            <a:xfrm>
              <a:off x="722120" y="1296165"/>
              <a:ext cx="1995443" cy="1116515"/>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37" name="组合 36"/>
          <p:cNvGrpSpPr/>
          <p:nvPr/>
        </p:nvGrpSpPr>
        <p:grpSpPr>
          <a:xfrm>
            <a:off x="779145" y="4258310"/>
            <a:ext cx="5041265" cy="598806"/>
            <a:chOff x="722119" y="1296165"/>
            <a:chExt cx="2396132" cy="1513814"/>
          </a:xfrm>
        </p:grpSpPr>
        <p:sp>
          <p:nvSpPr>
            <p:cNvPr id="38" name="文本框 37">
              <a:hlinkClick r:id="rId9" action="ppaction://hlinksldjump"/>
            </p:cNvPr>
            <p:cNvSpPr txBox="1"/>
            <p:nvPr/>
          </p:nvSpPr>
          <p:spPr>
            <a:xfrm>
              <a:off x="722119" y="1296168"/>
              <a:ext cx="2396132" cy="1513811"/>
            </a:xfrm>
            <a:prstGeom prst="rect">
              <a:avLst/>
            </a:prstGeom>
            <a:noFill/>
          </p:spPr>
          <p:txBody>
            <a:bodyPr wrap="square">
              <a:spAutoFit/>
            </a:bodyPr>
            <a:lstStyle/>
            <a:p>
              <a:r>
                <a:rPr lang="en-US" altLang="zh-CN" sz="1100">
                  <a:solidFill>
                    <a:srgbClr val="001080"/>
                  </a:solidFill>
                  <a:effectLst/>
                  <a:latin typeface="JetBrains Mono" panose="02000009000000000000" pitchFamily="49" charset="0"/>
                  <a:sym typeface="+mn-ea"/>
                </a:rPr>
                <a:t>newNode</a:t>
              </a:r>
              <a:r>
                <a:rPr lang="en-US" altLang="zh-CN" sz="1100">
                  <a:solidFill>
                    <a:srgbClr val="000000"/>
                  </a:solidFill>
                  <a:effectLst/>
                  <a:latin typeface="JetBrains Mono" panose="02000009000000000000" pitchFamily="49" charset="0"/>
                  <a:sym typeface="+mn-ea"/>
                </a:rPr>
                <a:t> = (</a:t>
              </a:r>
              <a:r>
                <a:rPr lang="en-US" altLang="zh-CN" sz="1100">
                  <a:solidFill>
                    <a:srgbClr val="267F99"/>
                  </a:solidFill>
                  <a:effectLst/>
                  <a:latin typeface="JetBrains Mono" panose="02000009000000000000" pitchFamily="49" charset="0"/>
                  <a:sym typeface="+mn-ea"/>
                </a:rPr>
                <a:t>mtd_partition</a:t>
              </a:r>
              <a:r>
                <a:rPr lang="en-US" altLang="zh-CN" sz="1100">
                  <a:solidFill>
                    <a:srgbClr val="000000"/>
                  </a:solidFill>
                  <a:effectLst/>
                  <a:latin typeface="JetBrains Mono" panose="02000009000000000000" pitchFamily="49" charset="0"/>
                  <a:sym typeface="+mn-ea"/>
                </a:rPr>
                <a:t> *)</a:t>
              </a:r>
              <a:r>
                <a:rPr lang="en-US" altLang="zh-CN" sz="1100">
                  <a:solidFill>
                    <a:srgbClr val="795E26"/>
                  </a:solidFill>
                  <a:effectLst/>
                  <a:latin typeface="JetBrains Mono" panose="02000009000000000000" pitchFamily="49" charset="0"/>
                  <a:sym typeface="+mn-ea"/>
                </a:rPr>
                <a:t>zalloc</a:t>
              </a:r>
              <a:r>
                <a:rPr lang="en-US" altLang="zh-CN" sz="1100">
                  <a:solidFill>
                    <a:srgbClr val="000000"/>
                  </a:solidFill>
                  <a:effectLst/>
                  <a:latin typeface="JetBrains Mono" panose="02000009000000000000" pitchFamily="49" charset="0"/>
                  <a:sym typeface="+mn-ea"/>
                </a:rPr>
                <a:t>(</a:t>
              </a:r>
              <a:r>
                <a:rPr lang="en-US" altLang="zh-CN" sz="1100">
                  <a:solidFill>
                    <a:srgbClr val="0000FF"/>
                  </a:solidFill>
                  <a:effectLst/>
                  <a:latin typeface="JetBrains Mono" panose="02000009000000000000" pitchFamily="49" charset="0"/>
                  <a:sym typeface="+mn-ea"/>
                </a:rPr>
                <a:t>sizeof</a:t>
              </a:r>
              <a:r>
                <a:rPr lang="en-US" altLang="zh-CN" sz="1100">
                  <a:solidFill>
                    <a:srgbClr val="000000"/>
                  </a:solidFill>
                  <a:effectLst/>
                  <a:latin typeface="JetBrains Mono" panose="02000009000000000000" pitchFamily="49" charset="0"/>
                  <a:sym typeface="+mn-ea"/>
                </a:rPr>
                <a:t>(</a:t>
              </a:r>
              <a:r>
                <a:rPr lang="en-US" altLang="zh-CN" sz="1100">
                  <a:solidFill>
                    <a:srgbClr val="267F99"/>
                  </a:solidFill>
                  <a:effectLst/>
                  <a:latin typeface="JetBrains Mono" panose="02000009000000000000" pitchFamily="49" charset="0"/>
                  <a:sym typeface="+mn-ea"/>
                </a:rPr>
                <a:t>mtd_partition</a:t>
              </a:r>
              <a:r>
                <a:rPr lang="en-US" altLang="zh-CN" sz="1100">
                  <a:solidFill>
                    <a:srgbClr val="000000"/>
                  </a:solidFill>
                  <a:effectLst/>
                  <a:latin typeface="JetBrains Mono" panose="02000009000000000000" pitchFamily="49" charset="0"/>
                  <a:sym typeface="+mn-ea"/>
                </a:rPr>
                <a:t>));</a:t>
              </a:r>
              <a:endParaRPr lang="en-US" altLang="zh-CN" sz="1100" b="0">
                <a:solidFill>
                  <a:srgbClr val="000000"/>
                </a:solidFill>
                <a:effectLst/>
                <a:latin typeface="JetBrains Mono" panose="02000009000000000000" pitchFamily="49" charset="0"/>
              </a:endParaRPr>
            </a:p>
            <a:p>
              <a:r>
                <a:rPr lang="zh-CN" altLang="en-US" sz="1100" b="1">
                  <a:solidFill>
                    <a:srgbClr val="008000"/>
                  </a:solidFill>
                  <a:effectLst/>
                  <a:latin typeface="JetBrains Mono" panose="02000009000000000000" pitchFamily="49" charset="0"/>
                  <a:sym typeface="+mn-ea"/>
                </a:rPr>
                <a:t>分配一个分区节点</a:t>
              </a:r>
              <a:endParaRPr lang="zh-CN" altLang="en-US" sz="1100" b="1">
                <a:solidFill>
                  <a:srgbClr val="000000"/>
                </a:solidFill>
                <a:effectLst/>
                <a:latin typeface="JetBrains Mono" panose="02000009000000000000" pitchFamily="49" charset="0"/>
              </a:endParaRPr>
            </a:p>
            <a:p>
              <a:endParaRPr lang="en-US" altLang="zh-CN" sz="1100" b="1">
                <a:solidFill>
                  <a:srgbClr val="008000"/>
                </a:solidFill>
                <a:latin typeface="JetBrains Mono" panose="02000009000000000000" pitchFamily="49" charset="0"/>
              </a:endParaRPr>
            </a:p>
          </p:txBody>
        </p:sp>
        <p:sp>
          <p:nvSpPr>
            <p:cNvPr id="39" name="流程图: 过程 38"/>
            <p:cNvSpPr/>
            <p:nvPr/>
          </p:nvSpPr>
          <p:spPr>
            <a:xfrm>
              <a:off x="722119" y="1296165"/>
              <a:ext cx="2396132" cy="1116516"/>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48" name="组合 47"/>
          <p:cNvGrpSpPr/>
          <p:nvPr/>
        </p:nvGrpSpPr>
        <p:grpSpPr>
          <a:xfrm>
            <a:off x="736007" y="5080811"/>
            <a:ext cx="6339911" cy="1446548"/>
            <a:chOff x="680458" y="1296165"/>
            <a:chExt cx="6188333" cy="2224124"/>
          </a:xfrm>
        </p:grpSpPr>
        <p:sp>
          <p:nvSpPr>
            <p:cNvPr id="49" name="文本框 48"/>
            <p:cNvSpPr txBox="1"/>
            <p:nvPr/>
          </p:nvSpPr>
          <p:spPr>
            <a:xfrm>
              <a:off x="680458" y="1296167"/>
              <a:ext cx="6188333" cy="2222143"/>
            </a:xfrm>
            <a:prstGeom prst="rect">
              <a:avLst/>
            </a:prstGeom>
            <a:noFill/>
          </p:spPr>
          <p:txBody>
            <a:bodyPr wrap="square">
              <a:spAutoFit/>
            </a:bodyPr>
            <a:lstStyle/>
            <a:p>
              <a:r>
                <a:rPr lang="en-US" altLang="zh-CN" sz="1100" b="0">
                  <a:solidFill>
                    <a:srgbClr val="AF00DB"/>
                  </a:solidFill>
                  <a:effectLst/>
                  <a:latin typeface="JetBrains Mono" panose="02000009000000000000" pitchFamily="49" charset="0"/>
                </a:rPr>
                <a:t>#define</a:t>
              </a:r>
              <a:r>
                <a:rPr lang="en-US" altLang="zh-CN" sz="1100" b="0">
                  <a:solidFill>
                    <a:srgbClr val="0000FF"/>
                  </a:solidFill>
                  <a:effectLst/>
                  <a:latin typeface="JetBrains Mono" panose="02000009000000000000" pitchFamily="49" charset="0"/>
                </a:rPr>
                <a:t> PAR_ASSIGNMENT(</a:t>
              </a:r>
              <a:r>
                <a:rPr lang="en-US" altLang="zh-CN" sz="1100" b="0">
                  <a:solidFill>
                    <a:srgbClr val="001080"/>
                  </a:solidFill>
                  <a:effectLst/>
                  <a:latin typeface="JetBrains Mono" panose="02000009000000000000" pitchFamily="49" charset="0"/>
                </a:rPr>
                <a:t>node</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len</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startAddr</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num</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mtd</a:t>
              </a:r>
              <a:r>
                <a:rPr lang="en-US" altLang="zh-CN" sz="1100" b="0">
                  <a:solidFill>
                    <a:srgbClr val="0000FF"/>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blkSize</a:t>
              </a:r>
              <a:r>
                <a:rPr lang="en-US" altLang="zh-CN" sz="1100" b="0">
                  <a:solidFill>
                    <a:srgbClr val="0000FF"/>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do</a:t>
              </a:r>
              <a:r>
                <a:rPr lang="en-US" altLang="zh-CN" sz="1100" b="0">
                  <a:solidFill>
                    <a:srgbClr val="0000FF"/>
                  </a:solidFill>
                  <a:effectLst/>
                  <a:latin typeface="JetBrains Mono" panose="02000009000000000000" pitchFamily="49" charset="0"/>
                </a:rPr>
                <a:t> {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start_block</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(startAddr)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(blkSize);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end_block</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(len)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(blkSize)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start_block</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a:t>
              </a:r>
              <a:r>
                <a:rPr lang="en-US" altLang="zh-CN" sz="1100" b="0">
                  <a:solidFill>
                    <a:srgbClr val="098658"/>
                  </a:solidFill>
                  <a:effectLst/>
                  <a:latin typeface="JetBrains Mono" panose="02000009000000000000" pitchFamily="49" charset="0"/>
                </a:rPr>
                <a:t>1</a:t>
              </a:r>
              <a:r>
                <a:rPr lang="en-US" altLang="zh-CN" sz="1100" b="0">
                  <a:solidFill>
                    <a:srgbClr val="0000FF"/>
                  </a:solidFill>
                  <a:effectLst/>
                  <a:latin typeface="JetBrains Mono" panose="02000009000000000000" pitchFamily="49" charset="0"/>
                </a:rPr>
                <a:t>);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patitionnum</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(num);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mtd_info</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(mtd);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(node)-&gt;</a:t>
              </a:r>
              <a:r>
                <a:rPr lang="en-US" altLang="zh-CN" sz="1100" b="0">
                  <a:solidFill>
                    <a:srgbClr val="001080"/>
                  </a:solidFill>
                  <a:effectLst/>
                  <a:latin typeface="JetBrains Mono" panose="02000009000000000000" pitchFamily="49" charset="0"/>
                </a:rPr>
                <a:t>mountpoint_name</a:t>
              </a:r>
              <a:r>
                <a:rPr lang="en-US" altLang="zh-CN" sz="1100" b="0">
                  <a:solidFill>
                    <a:srgbClr val="0000FF"/>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NULL;                                     </a:t>
              </a:r>
              <a:endParaRPr lang="en-US" altLang="zh-CN" sz="1100" b="0">
                <a:solidFill>
                  <a:srgbClr val="000000"/>
                </a:solidFill>
                <a:effectLst/>
                <a:latin typeface="JetBrains Mono" panose="02000009000000000000" pitchFamily="49" charset="0"/>
              </a:endParaRPr>
            </a:p>
            <a:p>
              <a:r>
                <a:rPr lang="en-US" altLang="zh-CN" sz="1100" b="0">
                  <a:solidFill>
                    <a:srgbClr val="0000FF"/>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while</a:t>
              </a:r>
              <a:r>
                <a:rPr lang="en-US" altLang="zh-CN" sz="1100" b="0">
                  <a:solidFill>
                    <a:srgbClr val="0000FF"/>
                  </a:solidFill>
                  <a:effectLst/>
                  <a:latin typeface="JetBrains Mono" panose="02000009000000000000" pitchFamily="49" charset="0"/>
                </a:rPr>
                <a:t> (</a:t>
              </a:r>
              <a:r>
                <a:rPr lang="en-US" altLang="zh-CN" sz="1100" b="0">
                  <a:solidFill>
                    <a:srgbClr val="098658"/>
                  </a:solidFill>
                  <a:effectLst/>
                  <a:latin typeface="JetBrains Mono" panose="02000009000000000000" pitchFamily="49" charset="0"/>
                </a:rPr>
                <a:t>0</a:t>
              </a:r>
              <a:r>
                <a:rPr lang="en-US" altLang="zh-CN" sz="1100" b="0">
                  <a:solidFill>
                    <a:srgbClr val="0000FF"/>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分区对齐</a:t>
              </a:r>
              <a:endParaRPr lang="en-US" altLang="zh-CN" sz="1100" b="1">
                <a:solidFill>
                  <a:srgbClr val="008000"/>
                </a:solidFill>
                <a:latin typeface="JetBrains Mono" panose="02000009000000000000" pitchFamily="49" charset="0"/>
              </a:endParaRPr>
            </a:p>
          </p:txBody>
        </p:sp>
        <p:sp>
          <p:nvSpPr>
            <p:cNvPr id="50" name="流程图: 过程 49"/>
            <p:cNvSpPr/>
            <p:nvPr/>
          </p:nvSpPr>
          <p:spPr>
            <a:xfrm>
              <a:off x="722120" y="1296165"/>
              <a:ext cx="6107588" cy="2224124"/>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51" name="组合 50"/>
          <p:cNvGrpSpPr/>
          <p:nvPr/>
        </p:nvGrpSpPr>
        <p:grpSpPr>
          <a:xfrm>
            <a:off x="6456304" y="1361541"/>
            <a:ext cx="4952788" cy="598806"/>
            <a:chOff x="722119" y="1296165"/>
            <a:chExt cx="1802755" cy="1664563"/>
          </a:xfrm>
        </p:grpSpPr>
        <p:sp>
          <p:nvSpPr>
            <p:cNvPr id="52" name="文本框 51">
              <a:hlinkClick r:id="rId10" action="ppaction://hlinksldjump"/>
            </p:cNvPr>
            <p:cNvSpPr txBox="1"/>
            <p:nvPr/>
          </p:nvSpPr>
          <p:spPr>
            <a:xfrm>
              <a:off x="722119" y="1296168"/>
              <a:ext cx="1802755" cy="1664560"/>
            </a:xfrm>
            <a:prstGeom prst="rect">
              <a:avLst/>
            </a:prstGeom>
            <a:solidFill>
              <a:schemeClr val="accent4">
                <a:lumMod val="20000"/>
                <a:lumOff val="80000"/>
              </a:schemeClr>
            </a:solidFill>
          </p:spPr>
          <p:txBody>
            <a:bodyPr wrap="square">
              <a:spAutoFit/>
            </a:bodyPr>
            <a:lstStyle/>
            <a:p>
              <a:r>
                <a:rPr lang="en-US" altLang="zh-CN" sz="1100" b="0">
                  <a:solidFill>
                    <a:srgbClr val="795E26"/>
                  </a:solidFill>
                  <a:effectLst/>
                  <a:latin typeface="JetBrains Mono" panose="02000009000000000000" pitchFamily="49" charset="0"/>
                </a:rPr>
                <a:t>BlockDriverRegisterOperate</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partitionNum</a:t>
              </a:r>
              <a:r>
                <a:rPr lang="en-US" altLang="zh-CN" sz="1100" b="0">
                  <a:solidFill>
                    <a:srgbClr val="000000"/>
                  </a:solidFill>
                  <a:effectLst/>
                  <a:latin typeface="JetBrains Mono" panose="02000009000000000000" pitchFamily="49" charset="0"/>
                </a:rPr>
                <a:t>);</a:t>
              </a:r>
            </a:p>
            <a:p>
              <a:r>
                <a:rPr lang="en-US" altLang="zh-CN" sz="1100" b="0">
                  <a:solidFill>
                    <a:srgbClr val="795E26"/>
                  </a:solidFill>
                  <a:effectLst/>
                  <a:latin typeface="JetBrains Mono" panose="02000009000000000000" pitchFamily="49" charset="0"/>
                </a:rPr>
                <a:t>CharDriverRegisterOperate</a:t>
              </a:r>
              <a:r>
                <a:rPr lang="en-US" altLang="zh-CN" sz="1100" b="0">
                  <a:solidFill>
                    <a:srgbClr val="000000"/>
                  </a:solidFill>
                  <a:effectLst/>
                  <a:latin typeface="JetBrains Mono" panose="02000009000000000000" pitchFamily="49" charset="0"/>
                </a:rPr>
                <a:t>(</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partitionNum</a:t>
              </a:r>
              <a:r>
                <a:rPr lang="en-US" altLang="zh-CN" sz="1100" b="0">
                  <a:solidFill>
                    <a:srgbClr val="000000"/>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注册字符设备和块设备的驱动程序</a:t>
              </a:r>
              <a:endParaRPr lang="en-US" altLang="zh-CN" sz="1100" b="1">
                <a:solidFill>
                  <a:srgbClr val="008000"/>
                </a:solidFill>
                <a:latin typeface="JetBrains Mono" panose="02000009000000000000" pitchFamily="49" charset="0"/>
              </a:endParaRPr>
            </a:p>
          </p:txBody>
        </p:sp>
        <p:sp>
          <p:nvSpPr>
            <p:cNvPr id="53" name="流程图: 过程 52"/>
            <p:cNvSpPr/>
            <p:nvPr/>
          </p:nvSpPr>
          <p:spPr>
            <a:xfrm>
              <a:off x="722120" y="1296165"/>
              <a:ext cx="1788590" cy="1653832"/>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54" name="组合 53"/>
          <p:cNvGrpSpPr/>
          <p:nvPr/>
        </p:nvGrpSpPr>
        <p:grpSpPr>
          <a:xfrm>
            <a:off x="6456304" y="2348236"/>
            <a:ext cx="4671701" cy="629485"/>
            <a:chOff x="722119" y="1296165"/>
            <a:chExt cx="1995444" cy="1749844"/>
          </a:xfrm>
        </p:grpSpPr>
        <p:sp>
          <p:nvSpPr>
            <p:cNvPr id="55" name="文本框 54"/>
            <p:cNvSpPr txBox="1"/>
            <p:nvPr/>
          </p:nvSpPr>
          <p:spPr>
            <a:xfrm>
              <a:off x="722119" y="1296168"/>
              <a:ext cx="1995444" cy="1664560"/>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LOS_ListTailInsert</a:t>
              </a:r>
              <a:r>
                <a:rPr lang="en-US" altLang="zh-CN" sz="1100" b="0">
                  <a:solidFill>
                    <a:srgbClr val="000000"/>
                  </a:solidFill>
                  <a:effectLst/>
                  <a:latin typeface="JetBrains Mono" panose="02000009000000000000" pitchFamily="49" charset="0"/>
                </a:rPr>
                <a:t>(&amp;</a:t>
              </a:r>
              <a:r>
                <a:rPr lang="en-US" altLang="zh-CN" sz="1100" b="0">
                  <a:solidFill>
                    <a:srgbClr val="001080"/>
                  </a:solidFill>
                  <a:effectLst/>
                  <a:latin typeface="JetBrains Mono" panose="02000009000000000000" pitchFamily="49" charset="0"/>
                </a:rPr>
                <a:t>param</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partition_head</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node_info</a:t>
              </a:r>
              <a:r>
                <a:rPr lang="en-US" altLang="zh-CN" sz="1100" b="0">
                  <a:solidFill>
                    <a:srgbClr val="000000"/>
                  </a:solidFill>
                  <a:effectLst/>
                  <a:latin typeface="JetBrains Mono" panose="02000009000000000000" pitchFamily="49" charset="0"/>
                </a:rPr>
                <a:t>, &amp;</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node_info</a:t>
              </a:r>
              <a:r>
                <a:rPr lang="en-US" altLang="zh-CN" sz="1100" b="0">
                  <a:solidFill>
                    <a:srgbClr val="000000"/>
                  </a:solidFill>
                  <a:effectLst/>
                  <a:latin typeface="JetBrains Mono" panose="02000009000000000000" pitchFamily="49" charset="0"/>
                </a:rPr>
                <a:t>);</a:t>
              </a:r>
            </a:p>
            <a:p>
              <a:r>
                <a:rPr lang="zh-CN" altLang="en-US" sz="1100" b="1">
                  <a:solidFill>
                    <a:srgbClr val="008000"/>
                  </a:solidFill>
                  <a:latin typeface="JetBrains Mono" panose="02000009000000000000" pitchFamily="49" charset="0"/>
                </a:rPr>
                <a:t>将分区结点挂载到全局的分区链表上</a:t>
              </a:r>
              <a:endParaRPr lang="en-US" altLang="zh-CN" sz="1100" b="1">
                <a:solidFill>
                  <a:srgbClr val="008000"/>
                </a:solidFill>
                <a:latin typeface="JetBrains Mono" panose="02000009000000000000" pitchFamily="49" charset="0"/>
              </a:endParaRPr>
            </a:p>
          </p:txBody>
        </p:sp>
        <p:sp>
          <p:nvSpPr>
            <p:cNvPr id="56" name="流程图: 过程 55"/>
            <p:cNvSpPr/>
            <p:nvPr/>
          </p:nvSpPr>
          <p:spPr>
            <a:xfrm>
              <a:off x="722120" y="1296165"/>
              <a:ext cx="1995443" cy="1749844"/>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grpSp>
        <p:nvGrpSpPr>
          <p:cNvPr id="57" name="组合 56"/>
          <p:cNvGrpSpPr/>
          <p:nvPr/>
        </p:nvGrpSpPr>
        <p:grpSpPr>
          <a:xfrm>
            <a:off x="6456303" y="3364336"/>
            <a:ext cx="3055165" cy="463352"/>
            <a:chOff x="722119" y="1296167"/>
            <a:chExt cx="1995444" cy="908648"/>
          </a:xfrm>
        </p:grpSpPr>
        <p:sp>
          <p:nvSpPr>
            <p:cNvPr id="58" name="文本框 57"/>
            <p:cNvSpPr txBox="1"/>
            <p:nvPr/>
          </p:nvSpPr>
          <p:spPr>
            <a:xfrm>
              <a:off x="722119" y="1296167"/>
              <a:ext cx="1995444" cy="843038"/>
            </a:xfrm>
            <a:prstGeom prst="rect">
              <a:avLst/>
            </a:prstGeom>
            <a:noFill/>
          </p:spPr>
          <p:txBody>
            <a:bodyPr wrap="square">
              <a:spAutoFit/>
            </a:bodyPr>
            <a:lstStyle/>
            <a:p>
              <a:r>
                <a:rPr lang="en-US" altLang="zh-CN" sz="1100" b="0">
                  <a:solidFill>
                    <a:srgbClr val="795E26"/>
                  </a:solidFill>
                  <a:effectLst/>
                  <a:latin typeface="JetBrains Mono" panose="02000009000000000000" pitchFamily="49" charset="0"/>
                </a:rPr>
                <a:t>LOS_MuxInit</a:t>
              </a:r>
              <a:r>
                <a:rPr lang="en-US" altLang="zh-CN" sz="1100" b="0">
                  <a:solidFill>
                    <a:srgbClr val="000000"/>
                  </a:solidFill>
                  <a:effectLst/>
                  <a:latin typeface="JetBrains Mono" panose="02000009000000000000" pitchFamily="49" charset="0"/>
                </a:rPr>
                <a:t>(&amp;</a:t>
              </a:r>
              <a:r>
                <a:rPr lang="en-US" altLang="zh-CN" sz="1100" b="0">
                  <a:solidFill>
                    <a:srgbClr val="001080"/>
                  </a:solidFill>
                  <a:effectLst/>
                  <a:latin typeface="JetBrains Mono" panose="02000009000000000000" pitchFamily="49" charset="0"/>
                </a:rPr>
                <a:t>newNode</a:t>
              </a:r>
              <a:r>
                <a:rPr lang="en-US" altLang="zh-CN" sz="1100" b="0">
                  <a:solidFill>
                    <a:srgbClr val="000000"/>
                  </a:solidFill>
                  <a:effectLst/>
                  <a:latin typeface="JetBrains Mono" panose="02000009000000000000" pitchFamily="49" charset="0"/>
                </a:rPr>
                <a:t>-&gt;</a:t>
              </a:r>
              <a:r>
                <a:rPr lang="en-US" altLang="zh-CN" sz="1100" b="0">
                  <a:solidFill>
                    <a:srgbClr val="001080"/>
                  </a:solidFill>
                  <a:effectLst/>
                  <a:latin typeface="JetBrains Mono" panose="02000009000000000000" pitchFamily="49" charset="0"/>
                </a:rPr>
                <a:t>lock</a:t>
              </a:r>
              <a:r>
                <a:rPr lang="en-US" altLang="zh-CN" sz="1100" b="0">
                  <a:solidFill>
                    <a:srgbClr val="000000"/>
                  </a:solidFill>
                  <a:effectLst/>
                  <a:latin typeface="JetBrains Mono" panose="02000009000000000000" pitchFamily="49" charset="0"/>
                </a:rPr>
                <a:t>, </a:t>
              </a:r>
              <a:r>
                <a:rPr lang="en-US" altLang="zh-CN" sz="1100" b="0">
                  <a:solidFill>
                    <a:srgbClr val="0000FF"/>
                  </a:solidFill>
                  <a:effectLst/>
                  <a:latin typeface="JetBrains Mono" panose="02000009000000000000" pitchFamily="49" charset="0"/>
                </a:rPr>
                <a:t>NULL</a:t>
              </a:r>
              <a:r>
                <a:rPr lang="en-US" altLang="zh-CN" sz="1100" b="0">
                  <a:solidFill>
                    <a:srgbClr val="000000"/>
                  </a:solidFill>
                  <a:effectLst/>
                  <a:latin typeface="JetBrains Mono" panose="02000009000000000000" pitchFamily="49" charset="0"/>
                </a:rPr>
                <a:t>);</a:t>
              </a:r>
            </a:p>
            <a:p>
              <a:r>
                <a:rPr lang="zh-CN" altLang="en-US" sz="1100" b="1">
                  <a:solidFill>
                    <a:srgbClr val="008000"/>
                  </a:solidFill>
                  <a:effectLst/>
                  <a:latin typeface="JetBrains Mono" panose="02000009000000000000" pitchFamily="49" charset="0"/>
                </a:rPr>
                <a:t>初始化锁</a:t>
              </a:r>
              <a:r>
                <a:rPr lang="en-US" altLang="zh-CN" sz="1100" b="1">
                  <a:solidFill>
                    <a:srgbClr val="008000"/>
                  </a:solidFill>
                  <a:effectLst/>
                  <a:latin typeface="JetBrains Mono" panose="02000009000000000000" pitchFamily="49" charset="0"/>
                </a:rPr>
                <a:t>,</a:t>
              </a:r>
              <a:r>
                <a:rPr lang="zh-CN" altLang="en-US" sz="1100" b="1">
                  <a:solidFill>
                    <a:srgbClr val="008000"/>
                  </a:solidFill>
                  <a:effectLst/>
                  <a:latin typeface="JetBrains Mono" panose="02000009000000000000" pitchFamily="49" charset="0"/>
                </a:rPr>
                <a:t>每个分区节点都有自己的互斥锁</a:t>
              </a:r>
              <a:endParaRPr lang="zh-CN" altLang="en-US" sz="1100" b="1">
                <a:solidFill>
                  <a:srgbClr val="000000"/>
                </a:solidFill>
                <a:effectLst/>
                <a:latin typeface="JetBrains Mono" panose="02000009000000000000" pitchFamily="49" charset="0"/>
              </a:endParaRPr>
            </a:p>
          </p:txBody>
        </p:sp>
        <p:sp>
          <p:nvSpPr>
            <p:cNvPr id="59" name="流程图: 过程 58"/>
            <p:cNvSpPr/>
            <p:nvPr/>
          </p:nvSpPr>
          <p:spPr>
            <a:xfrm>
              <a:off x="722120" y="1296167"/>
              <a:ext cx="1995443" cy="908648"/>
            </a:xfrm>
            <a:prstGeom prst="flowChartProcess">
              <a:avLst/>
            </a:prstGeom>
            <a:noFill/>
            <a:ln>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cxnSp>
        <p:nvCxnSpPr>
          <p:cNvPr id="61" name="直接箭头连接符 60"/>
          <p:cNvCxnSpPr>
            <a:stCxn id="10" idx="2"/>
          </p:cNvCxnSpPr>
          <p:nvPr/>
        </p:nvCxnSpPr>
        <p:spPr>
          <a:xfrm>
            <a:off x="1809783" y="2068082"/>
            <a:ext cx="0" cy="5029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直接箭头连接符 62"/>
          <p:cNvCxnSpPr>
            <a:stCxn id="15" idx="2"/>
          </p:cNvCxnSpPr>
          <p:nvPr/>
        </p:nvCxnSpPr>
        <p:spPr>
          <a:xfrm flipH="1">
            <a:off x="2191164" y="3025952"/>
            <a:ext cx="1" cy="4547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p:cNvCxnSpPr/>
          <p:nvPr/>
        </p:nvCxnSpPr>
        <p:spPr>
          <a:xfrm>
            <a:off x="2508191" y="3873175"/>
            <a:ext cx="0" cy="385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直接箭头连接符 74"/>
          <p:cNvCxnSpPr>
            <a:stCxn id="39" idx="2"/>
          </p:cNvCxnSpPr>
          <p:nvPr/>
        </p:nvCxnSpPr>
        <p:spPr>
          <a:xfrm flipH="1">
            <a:off x="3300072" y="4700468"/>
            <a:ext cx="1" cy="420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连接符: 肘形 76"/>
          <p:cNvCxnSpPr>
            <a:endCxn id="53" idx="1"/>
          </p:cNvCxnSpPr>
          <p:nvPr/>
        </p:nvCxnSpPr>
        <p:spPr>
          <a:xfrm rot="5400000" flipH="1" flipV="1">
            <a:off x="4612969" y="3237474"/>
            <a:ext cx="3421797" cy="264879"/>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79" name="直接箭头连接符 78"/>
          <p:cNvCxnSpPr>
            <a:stCxn id="53" idx="2"/>
          </p:cNvCxnSpPr>
          <p:nvPr/>
        </p:nvCxnSpPr>
        <p:spPr>
          <a:xfrm>
            <a:off x="8912608" y="1956487"/>
            <a:ext cx="0" cy="386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4" name="直接箭头连接符 83"/>
          <p:cNvCxnSpPr/>
          <p:nvPr/>
        </p:nvCxnSpPr>
        <p:spPr>
          <a:xfrm>
            <a:off x="8297966" y="2977721"/>
            <a:ext cx="0" cy="3866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5903595" y="2030730"/>
            <a:ext cx="6197600" cy="3827145"/>
          </a:xfrm>
          <a:prstGeom prst="rect">
            <a:avLst/>
          </a:prstGeom>
        </p:spPr>
      </p:pic>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注册块设备驱动程序</a:t>
            </a:r>
          </a:p>
        </p:txBody>
      </p:sp>
      <p:sp>
        <p:nvSpPr>
          <p:cNvPr id="22" name="动作按钮: 转到主页 21">
            <a:hlinkClick r:id="rId5"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0" y="791845"/>
            <a:ext cx="12119610" cy="306705"/>
          </a:xfrm>
          <a:prstGeom prst="rect">
            <a:avLst/>
          </a:prstGeom>
          <a:noFill/>
        </p:spPr>
        <p:txBody>
          <a:bodyPr wrap="square">
            <a:spAutoFit/>
          </a:bodyPr>
          <a:lstStyle/>
          <a:p>
            <a:r>
              <a:rPr lang="en-US" altLang="zh-CN" sz="1400" b="0">
                <a:solidFill>
                  <a:srgbClr val="267F99"/>
                </a:solidFill>
                <a:effectLst/>
                <a:latin typeface="JetBrains Mono" panose="02000009000000000000" pitchFamily="49" charset="0"/>
              </a:rPr>
              <a:t>INT32</a:t>
            </a:r>
            <a:r>
              <a:rPr lang="en-US" altLang="zh-CN" sz="1400" b="0">
                <a:solidFill>
                  <a:srgbClr val="000000"/>
                </a:solidFill>
                <a:effectLst/>
                <a:latin typeface="JetBrains Mono" panose="02000009000000000000" pitchFamily="49" charset="0"/>
              </a:rPr>
              <a:t> </a:t>
            </a:r>
            <a:r>
              <a:rPr lang="en-US" altLang="zh-CN" sz="1400" b="0">
                <a:solidFill>
                  <a:srgbClr val="795E26"/>
                </a:solidFill>
                <a:effectLst/>
                <a:latin typeface="JetBrains Mono" panose="02000009000000000000" pitchFamily="49" charset="0"/>
              </a:rPr>
              <a:t>BlockDriverRegisterOperate</a:t>
            </a:r>
            <a:r>
              <a:rPr lang="en-US" altLang="zh-CN" sz="1400" b="0">
                <a:solidFill>
                  <a:srgbClr val="000000"/>
                </a:solidFill>
                <a:effectLst/>
                <a:latin typeface="JetBrains Mono" panose="02000009000000000000" pitchFamily="49" charset="0"/>
              </a:rPr>
              <a:t>(</a:t>
            </a:r>
            <a:r>
              <a:rPr lang="en-US" altLang="zh-CN" sz="1400" b="0">
                <a:solidFill>
                  <a:srgbClr val="267F99"/>
                </a:solidFill>
                <a:effectLst/>
                <a:latin typeface="JetBrains Mono" panose="02000009000000000000" pitchFamily="49" charset="0"/>
              </a:rPr>
              <a:t>mtd_partition</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newNode</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const</a:t>
            </a:r>
            <a:r>
              <a:rPr lang="en-US" altLang="zh-CN" sz="1400" b="0">
                <a:solidFill>
                  <a:srgbClr val="000000"/>
                </a:solidFill>
                <a:effectLst/>
                <a:latin typeface="JetBrains Mono" panose="02000009000000000000" pitchFamily="49" charset="0"/>
              </a:rPr>
              <a:t> </a:t>
            </a:r>
            <a:r>
              <a:rPr lang="en-US" altLang="zh-CN" sz="1400" b="0">
                <a:solidFill>
                  <a:srgbClr val="267F99"/>
                </a:solidFill>
                <a:effectLst/>
                <a:latin typeface="JetBrains Mono" panose="02000009000000000000" pitchFamily="49" charset="0"/>
              </a:rPr>
              <a:t>partition_param</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param</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UINT32</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partitionNum</a:t>
            </a:r>
            <a:r>
              <a:rPr lang="en-US" altLang="zh-CN" sz="1400" b="0">
                <a:solidFill>
                  <a:srgbClr val="000000"/>
                </a:solidFill>
                <a:effectLst/>
                <a:latin typeface="JetBrains Mono" panose="02000009000000000000" pitchFamily="49" charset="0"/>
              </a:rPr>
              <a:t>)</a:t>
            </a:r>
            <a:endParaRPr lang="fr-FR" altLang="zh-CN" sz="1400" b="0">
              <a:solidFill>
                <a:srgbClr val="000000"/>
              </a:solidFill>
              <a:effectLst/>
              <a:latin typeface="JetBrains Mono" panose="02000009000000000000" pitchFamily="49" charset="0"/>
            </a:endParaRP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6"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2" name="文本框 1"/>
          <p:cNvSpPr txBox="1"/>
          <p:nvPr/>
        </p:nvSpPr>
        <p:spPr>
          <a:xfrm>
            <a:off x="111125" y="1172210"/>
            <a:ext cx="11393170" cy="337185"/>
          </a:xfrm>
          <a:prstGeom prst="rect">
            <a:avLst/>
          </a:prstGeom>
          <a:noFill/>
        </p:spPr>
        <p:txBody>
          <a:bodyPr wrap="square">
            <a:spAutoFit/>
          </a:bodyPr>
          <a:lstStyle/>
          <a:p>
            <a:r>
              <a:rPr lang="zh-CN" altLang="en-US" sz="1600" b="1">
                <a:solidFill>
                  <a:schemeClr val="accent1"/>
                </a:solidFill>
                <a:effectLst/>
                <a:latin typeface="JetBrains Mono" panose="02000009000000000000" pitchFamily="49" charset="0"/>
              </a:rPr>
              <a:t>注册块设备驱动程序</a:t>
            </a:r>
            <a:r>
              <a:rPr lang="en-US" altLang="zh-CN" sz="1600" b="1">
                <a:solidFill>
                  <a:schemeClr val="accent1"/>
                </a:solidFill>
                <a:effectLst/>
                <a:latin typeface="JetBrains Mono" panose="02000009000000000000" pitchFamily="49" charset="0"/>
              </a:rPr>
              <a:t>,</a:t>
            </a:r>
            <a:r>
              <a:rPr lang="zh-CN" altLang="en-US" sz="1600" b="1">
                <a:solidFill>
                  <a:schemeClr val="accent1"/>
                </a:solidFill>
                <a:effectLst/>
                <a:latin typeface="JetBrains Mono" panose="02000009000000000000" pitchFamily="49" charset="0"/>
              </a:rPr>
              <a:t>之后设备将支持</a:t>
            </a:r>
            <a:r>
              <a:rPr lang="en-US" altLang="zh-CN" sz="1600" b="1">
                <a:solidFill>
                  <a:schemeClr val="accent1"/>
                </a:solidFill>
                <a:effectLst/>
                <a:latin typeface="JetBrains Mono" panose="02000009000000000000" pitchFamily="49" charset="0"/>
              </a:rPr>
              <a:t>VFS</a:t>
            </a:r>
            <a:r>
              <a:rPr lang="zh-CN" altLang="en-US" sz="1600" b="1">
                <a:solidFill>
                  <a:schemeClr val="accent1"/>
                </a:solidFill>
                <a:effectLst/>
                <a:latin typeface="JetBrains Mono" panose="02000009000000000000" pitchFamily="49" charset="0"/>
              </a:rPr>
              <a:t>访问，</a:t>
            </a:r>
            <a:r>
              <a:rPr lang="en-US" altLang="zh-CN" sz="1600" b="1">
                <a:solidFill>
                  <a:schemeClr val="accent1"/>
                </a:solidFill>
                <a:effectLst/>
                <a:latin typeface="JetBrains Mono" panose="02000009000000000000" pitchFamily="49" charset="0"/>
              </a:rPr>
              <a:t>newNode</a:t>
            </a:r>
            <a:r>
              <a:rPr lang="zh-CN" altLang="en-US" sz="1600" b="1">
                <a:solidFill>
                  <a:schemeClr val="accent1"/>
                </a:solidFill>
                <a:effectLst/>
                <a:latin typeface="JetBrains Mono" panose="02000009000000000000" pitchFamily="49" charset="0"/>
              </a:rPr>
              <a:t>是新分配的</a:t>
            </a:r>
            <a:r>
              <a:rPr lang="en-US" altLang="zh-CN" sz="1600" b="1">
                <a:solidFill>
                  <a:schemeClr val="accent1"/>
                </a:solidFill>
                <a:effectLst/>
                <a:latin typeface="JetBrains Mono" panose="02000009000000000000" pitchFamily="49" charset="0"/>
              </a:rPr>
              <a:t>mtd</a:t>
            </a:r>
            <a:r>
              <a:rPr lang="zh-CN" altLang="en-US" sz="1600" b="1">
                <a:solidFill>
                  <a:schemeClr val="accent1"/>
                </a:solidFill>
                <a:effectLst/>
                <a:latin typeface="JetBrains Mono" panose="02000009000000000000" pitchFamily="49" charset="0"/>
              </a:rPr>
              <a:t>分区结点，</a:t>
            </a:r>
            <a:r>
              <a:rPr lang="en-US" altLang="zh-CN" sz="1600" b="1">
                <a:solidFill>
                  <a:schemeClr val="accent1"/>
                </a:solidFill>
                <a:effectLst/>
                <a:latin typeface="JetBrains Mono" panose="02000009000000000000" pitchFamily="49" charset="0"/>
              </a:rPr>
              <a:t>param</a:t>
            </a:r>
            <a:r>
              <a:rPr lang="zh-CN" altLang="en-US" sz="1600" b="1">
                <a:solidFill>
                  <a:schemeClr val="accent1"/>
                </a:solidFill>
                <a:effectLst/>
                <a:latin typeface="JetBrains Mono" panose="02000009000000000000" pitchFamily="49" charset="0"/>
              </a:rPr>
              <a:t>来自先前的参数初始化</a:t>
            </a:r>
          </a:p>
        </p:txBody>
      </p:sp>
      <p:sp>
        <p:nvSpPr>
          <p:cNvPr id="10" name="文本框 9"/>
          <p:cNvSpPr txBox="1"/>
          <p:nvPr/>
        </p:nvSpPr>
        <p:spPr>
          <a:xfrm>
            <a:off x="268605" y="4070350"/>
            <a:ext cx="5791835" cy="953135"/>
          </a:xfrm>
          <a:prstGeom prst="rect">
            <a:avLst/>
          </a:prstGeom>
          <a:noFill/>
        </p:spPr>
        <p:txBody>
          <a:bodyPr wrap="square">
            <a:spAutoFit/>
          </a:bodyPr>
          <a:lstStyle/>
          <a:p>
            <a:r>
              <a:rPr lang="en-US" altLang="zh-CN" sz="1400" b="1">
                <a:solidFill>
                  <a:schemeClr val="accent6">
                    <a:lumMod val="75000"/>
                  </a:schemeClr>
                </a:solidFill>
                <a:effectLst/>
                <a:latin typeface="JetBrains Mono" panose="02000009000000000000" pitchFamily="49" charset="0"/>
                <a:sym typeface="+mn-ea"/>
              </a:rPr>
              <a:t>//注册块驱动程序,对节点数据以块方式访问</a:t>
            </a:r>
            <a:endParaRPr lang="en-US" altLang="zh-CN" sz="1400" b="1">
              <a:solidFill>
                <a:schemeClr val="accent6">
                  <a:lumMod val="75000"/>
                </a:schemeClr>
              </a:solidFill>
              <a:effectLst/>
              <a:latin typeface="JetBrains Mono" panose="02000009000000000000" pitchFamily="49" charset="0"/>
            </a:endParaRPr>
          </a:p>
          <a:p>
            <a:r>
              <a:rPr lang="en-US" altLang="zh-CN" sz="1400" b="0">
                <a:solidFill>
                  <a:srgbClr val="0000FF"/>
                </a:solidFill>
                <a:effectLst/>
                <a:latin typeface="JetBrains Mono" panose="02000009000000000000" pitchFamily="49" charset="0"/>
              </a:rPr>
              <a:t>int</a:t>
            </a:r>
            <a:r>
              <a:rPr lang="en-US" altLang="zh-CN" sz="1400" b="0">
                <a:solidFill>
                  <a:srgbClr val="000000"/>
                </a:solidFill>
                <a:effectLst/>
                <a:latin typeface="JetBrains Mono" panose="02000009000000000000" pitchFamily="49" charset="0"/>
              </a:rPr>
              <a:t> </a:t>
            </a:r>
            <a:r>
              <a:rPr lang="en-US" altLang="zh-CN" sz="1400" b="0">
                <a:solidFill>
                  <a:srgbClr val="795E26"/>
                </a:solidFill>
                <a:effectLst/>
                <a:latin typeface="JetBrains Mono" panose="02000009000000000000" pitchFamily="49" charset="0"/>
              </a:rPr>
              <a:t>register_blockdriver</a:t>
            </a:r>
            <a:r>
              <a:rPr lang="en-US" altLang="zh-CN" sz="1400" b="0">
                <a:solidFill>
                  <a:srgbClr val="000000"/>
                </a:solidFill>
                <a:effectLst/>
                <a:latin typeface="JetBrains Mono" panose="02000009000000000000" pitchFamily="49" charset="0"/>
              </a:rPr>
              <a:t>(</a:t>
            </a:r>
            <a:r>
              <a:rPr lang="en-US" altLang="zh-CN" sz="1400" b="0">
                <a:solidFill>
                  <a:srgbClr val="0000FF"/>
                </a:solidFill>
                <a:effectLst/>
                <a:latin typeface="JetBrains Mono" panose="02000009000000000000" pitchFamily="49" charset="0"/>
              </a:rPr>
              <a:t>const</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char</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path</a:t>
            </a:r>
            <a:r>
              <a:rPr lang="en-US" altLang="zh-CN" sz="1400" b="0">
                <a:solidFill>
                  <a:srgbClr val="000000"/>
                </a:solidFill>
                <a:effectLst/>
                <a:latin typeface="JetBrains Mono" panose="02000009000000000000" pitchFamily="49" charset="0"/>
              </a:rPr>
              <a:t>, </a:t>
            </a:r>
            <a:r>
              <a:rPr lang="en-US" altLang="zh-CN" sz="1400" b="0">
                <a:effectLst/>
                <a:latin typeface="JetBrains Mono" panose="02000009000000000000" pitchFamily="49" charset="0"/>
              </a:rPr>
              <a:t>const struct block_operations *bops</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mode_t</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mode</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void</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priv</a:t>
            </a:r>
            <a:r>
              <a:rPr lang="en-US" altLang="zh-CN" sz="1400" b="0">
                <a:solidFill>
                  <a:srgbClr val="000000"/>
                </a:solidFill>
                <a:effectLst/>
                <a:latin typeface="JetBrains Mono" panose="02000009000000000000" pitchFamily="49" charset="0"/>
              </a:rPr>
              <a:t>) </a:t>
            </a:r>
          </a:p>
        </p:txBody>
      </p:sp>
      <p:sp>
        <p:nvSpPr>
          <p:cNvPr id="13" name="文本框 12"/>
          <p:cNvSpPr txBox="1"/>
          <p:nvPr/>
        </p:nvSpPr>
        <p:spPr>
          <a:xfrm>
            <a:off x="110864" y="1582945"/>
            <a:ext cx="6095288" cy="1814830"/>
          </a:xfrm>
          <a:prstGeom prst="rect">
            <a:avLst/>
          </a:prstGeom>
          <a:noFill/>
        </p:spPr>
        <p:txBody>
          <a:bodyPr wrap="square">
            <a:spAutoFit/>
          </a:bodyPr>
          <a:lstStyle/>
          <a:p>
            <a:r>
              <a:rPr lang="en-US" altLang="zh-CN" sz="1400" b="0">
                <a:solidFill>
                  <a:srgbClr val="001080"/>
                </a:solidFill>
                <a:effectLst/>
                <a:latin typeface="JetBrains Mono" panose="02000009000000000000" pitchFamily="49" charset="0"/>
              </a:rPr>
              <a:t>{</a:t>
            </a:r>
          </a:p>
          <a:p>
            <a:pPr lvl="1"/>
            <a:r>
              <a:rPr lang="en-US" altLang="zh-CN" sz="1400" b="1">
                <a:solidFill>
                  <a:schemeClr val="accent6">
                    <a:lumMod val="75000"/>
                  </a:schemeClr>
                </a:solidFill>
                <a:effectLst/>
                <a:latin typeface="JetBrains Mono" panose="02000009000000000000" pitchFamily="49" charset="0"/>
              </a:rPr>
              <a:t>//……</a:t>
            </a:r>
            <a:r>
              <a:rPr lang="zh-CN" altLang="en-US" sz="1400" b="1">
                <a:solidFill>
                  <a:schemeClr val="accent6">
                    <a:lumMod val="75000"/>
                  </a:schemeClr>
                </a:solidFill>
                <a:effectLst/>
                <a:latin typeface="JetBrains Mono" panose="02000009000000000000" pitchFamily="49" charset="0"/>
              </a:rPr>
              <a:t>设备驱动名</a:t>
            </a:r>
            <a:r>
              <a:rPr lang="en-US" altLang="zh-CN" sz="1400" b="1">
                <a:solidFill>
                  <a:schemeClr val="accent6">
                    <a:lumMod val="75000"/>
                  </a:schemeClr>
                </a:solidFill>
                <a:effectLst/>
                <a:latin typeface="JetBrains Mono" panose="02000009000000000000" pitchFamily="49" charset="0"/>
              </a:rPr>
              <a:t>=</a:t>
            </a:r>
            <a:r>
              <a:rPr lang="zh-CN" altLang="en-US" sz="1400" b="1">
                <a:solidFill>
                  <a:schemeClr val="accent6">
                    <a:lumMod val="75000"/>
                  </a:schemeClr>
                </a:solidFill>
                <a:effectLst/>
                <a:latin typeface="JetBrains Mono" panose="02000009000000000000" pitchFamily="49" charset="0"/>
              </a:rPr>
              <a:t>设备号</a:t>
            </a:r>
            <a:r>
              <a:rPr lang="en-US" altLang="zh-CN" sz="1400" b="1">
                <a:solidFill>
                  <a:schemeClr val="accent6">
                    <a:lumMod val="75000"/>
                  </a:schemeClr>
                </a:solidFill>
                <a:effectLst/>
                <a:latin typeface="JetBrains Mono" panose="02000009000000000000" pitchFamily="49" charset="0"/>
              </a:rPr>
              <a:t>+</a:t>
            </a:r>
            <a:r>
              <a:rPr lang="zh-CN" altLang="en-US" sz="1400" b="1">
                <a:solidFill>
                  <a:schemeClr val="accent6">
                    <a:lumMod val="75000"/>
                  </a:schemeClr>
                </a:solidFill>
                <a:effectLst/>
                <a:latin typeface="JetBrains Mono" panose="02000009000000000000" pitchFamily="49" charset="0"/>
              </a:rPr>
              <a:t>分区号</a:t>
            </a:r>
            <a:endParaRPr lang="en-US" altLang="zh-CN" sz="1400" b="1">
              <a:solidFill>
                <a:schemeClr val="accent6">
                  <a:lumMod val="75000"/>
                </a:schemeClr>
              </a:solidFill>
              <a:effectLst/>
              <a:latin typeface="JetBrains Mono" panose="02000009000000000000" pitchFamily="49" charset="0"/>
            </a:endParaRPr>
          </a:p>
          <a:p>
            <a:pPr lvl="1"/>
            <a:r>
              <a:rPr lang="en-US" altLang="zh-CN" sz="1400" b="1">
                <a:solidFill>
                  <a:schemeClr val="accent6">
                    <a:lumMod val="75000"/>
                  </a:schemeClr>
                </a:solidFill>
                <a:effectLst/>
                <a:latin typeface="JetBrains Mono" panose="02000009000000000000" pitchFamily="49" charset="0"/>
                <a:sym typeface="+mn-ea"/>
              </a:rPr>
              <a:t>//</a:t>
            </a:r>
            <a:r>
              <a:rPr lang="zh-CN" altLang="en-US" sz="1400" b="1">
                <a:solidFill>
                  <a:schemeClr val="accent6">
                    <a:lumMod val="75000"/>
                  </a:schemeClr>
                </a:solidFill>
                <a:effectLst/>
                <a:latin typeface="JetBrains Mono" panose="02000009000000000000" pitchFamily="49" charset="0"/>
                <a:sym typeface="+mn-ea"/>
              </a:rPr>
              <a:t>块设备，注册驱动</a:t>
            </a:r>
            <a:endParaRPr lang="en-US" altLang="zh-CN" sz="1400" b="1">
              <a:solidFill>
                <a:schemeClr val="accent6">
                  <a:lumMod val="75000"/>
                </a:schemeClr>
              </a:solidFill>
              <a:effectLst/>
              <a:latin typeface="JetBrains Mono" panose="02000009000000000000" pitchFamily="49" charset="0"/>
              <a:sym typeface="+mn-ea"/>
            </a:endParaRPr>
          </a:p>
          <a:p>
            <a:pPr lvl="1"/>
            <a:r>
              <a:rPr lang="en-US" altLang="zh-CN" sz="1400" b="0">
                <a:solidFill>
                  <a:srgbClr val="001080"/>
                </a:solidFill>
                <a:effectLst/>
                <a:latin typeface="JetBrains Mono" panose="02000009000000000000" pitchFamily="49" charset="0"/>
              </a:rPr>
              <a:t>ret</a:t>
            </a:r>
            <a:r>
              <a:rPr lang="en-US" altLang="zh-CN" sz="1400" b="0">
                <a:solidFill>
                  <a:srgbClr val="000000"/>
                </a:solidFill>
                <a:effectLst/>
                <a:latin typeface="JetBrains Mono" panose="02000009000000000000" pitchFamily="49" charset="0"/>
              </a:rPr>
              <a:t> = </a:t>
            </a:r>
            <a:r>
              <a:rPr lang="en-US" altLang="zh-CN" sz="1400" b="0">
                <a:solidFill>
                  <a:srgbClr val="795E26"/>
                </a:solidFill>
                <a:effectLst/>
                <a:latin typeface="JetBrains Mono" panose="02000009000000000000" pitchFamily="49" charset="0"/>
              </a:rPr>
              <a:t>register_blockdriver</a:t>
            </a:r>
            <a:r>
              <a:rPr lang="en-US" altLang="zh-CN" sz="1400" b="0">
                <a:solidFill>
                  <a:srgbClr val="000000"/>
                </a:solidFill>
                <a:effectLst/>
                <a:latin typeface="JetBrains Mono" panose="02000009000000000000" pitchFamily="49" charset="0"/>
              </a:rPr>
              <a:t>(</a:t>
            </a:r>
            <a:r>
              <a:rPr lang="en-US" altLang="zh-CN" sz="1400" b="0">
                <a:solidFill>
                  <a:srgbClr val="001080"/>
                </a:solidFill>
                <a:effectLst/>
                <a:latin typeface="JetBrains Mono" panose="02000009000000000000" pitchFamily="49" charset="0"/>
              </a:rPr>
              <a:t>newNode</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blockdriver_name</a:t>
            </a:r>
            <a:r>
              <a:rPr lang="en-US" altLang="zh-CN" sz="1400" b="0">
                <a:solidFill>
                  <a:srgbClr val="000000"/>
                </a:solidFill>
                <a:effectLst/>
                <a:latin typeface="JetBrains Mono" panose="02000009000000000000" pitchFamily="49" charset="0"/>
              </a:rPr>
              <a:t>, </a:t>
            </a:r>
            <a:r>
              <a:rPr lang="en-US" altLang="zh-CN" sz="1400">
                <a:solidFill>
                  <a:srgbClr val="001080"/>
                </a:solidFill>
                <a:latin typeface="JetBrains Mono" panose="02000009000000000000" pitchFamily="49" charset="0"/>
                <a:hlinkClick r:id="rId9" action="ppaction://hlinksldjump"/>
              </a:rPr>
              <a:t>param-&gt;flash_ops</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RWE_RW_RW</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newNode</a:t>
            </a:r>
            <a:r>
              <a:rPr lang="en-US" altLang="zh-CN" sz="1400" b="0">
                <a:solidFill>
                  <a:srgbClr val="000000"/>
                </a:solidFill>
                <a:effectLst/>
                <a:latin typeface="JetBrains Mono" panose="02000009000000000000" pitchFamily="49" charset="0"/>
              </a:rPr>
              <a:t>); </a:t>
            </a:r>
            <a:endParaRPr lang="en-US" altLang="zh-CN" sz="1400" b="1">
              <a:solidFill>
                <a:schemeClr val="accent6">
                  <a:lumMod val="75000"/>
                </a:schemeClr>
              </a:solidFill>
              <a:latin typeface="JetBrains Mono" panose="02000009000000000000" pitchFamily="49" charset="0"/>
            </a:endParaRPr>
          </a:p>
          <a:p>
            <a:pPr lvl="1"/>
            <a:r>
              <a:rPr lang="en-US" altLang="zh-CN" sz="1400" b="1">
                <a:solidFill>
                  <a:schemeClr val="accent6">
                    <a:lumMod val="75000"/>
                  </a:schemeClr>
                </a:solidFill>
                <a:effectLst/>
                <a:latin typeface="JetBrains Mono" panose="02000009000000000000" pitchFamily="49" charset="0"/>
              </a:rPr>
              <a:t>//……</a:t>
            </a:r>
            <a:endParaRPr lang="en-US" altLang="zh-CN" sz="1400" b="0">
              <a:solidFill>
                <a:srgbClr val="000000"/>
              </a:solidFill>
              <a:effectLst/>
              <a:latin typeface="JetBrains Mono" panose="02000009000000000000" pitchFamily="49" charset="0"/>
            </a:endParaRPr>
          </a:p>
          <a:p>
            <a:r>
              <a:rPr lang="en-US" altLang="zh-CN" sz="1400" b="0">
                <a:solidFill>
                  <a:srgbClr val="000000"/>
                </a:solidFill>
                <a:effectLst/>
                <a:latin typeface="JetBrains Mono" panose="02000009000000000000" pitchFamily="49" charset="0"/>
              </a:rPr>
              <a:t>}</a:t>
            </a:r>
          </a:p>
        </p:txBody>
      </p:sp>
      <p:sp>
        <p:nvSpPr>
          <p:cNvPr id="15" name="文本框 14"/>
          <p:cNvSpPr txBox="1"/>
          <p:nvPr/>
        </p:nvSpPr>
        <p:spPr>
          <a:xfrm>
            <a:off x="268605" y="5148580"/>
            <a:ext cx="5937250" cy="361315"/>
          </a:xfrm>
          <a:prstGeom prst="rect">
            <a:avLst/>
          </a:prstGeom>
          <a:noFill/>
        </p:spPr>
        <p:txBody>
          <a:bodyPr wrap="square">
            <a:noAutofit/>
          </a:bodyPr>
          <a:lstStyle/>
          <a:p>
            <a:r>
              <a:rPr lang="zh-CN" altLang="en-US" sz="1600" b="1">
                <a:solidFill>
                  <a:schemeClr val="accent1"/>
                </a:solidFill>
                <a:effectLst/>
                <a:latin typeface="JetBrains Mono" panose="02000009000000000000" pitchFamily="49" charset="0"/>
              </a:rPr>
              <a:t>path以”/dev/”开头，是设备驱动名，后面加上分区号</a:t>
            </a:r>
          </a:p>
          <a:p>
            <a:r>
              <a:rPr lang="en-US" altLang="zh-CN" sz="1600" b="1">
                <a:solidFill>
                  <a:schemeClr val="accent1"/>
                </a:solidFill>
                <a:effectLst/>
                <a:latin typeface="JetBrains Mono" panose="02000009000000000000" pitchFamily="49" charset="0"/>
              </a:rPr>
              <a:t>bops</a:t>
            </a:r>
            <a:r>
              <a:rPr lang="zh-CN" altLang="en-US" sz="1600" b="1">
                <a:solidFill>
                  <a:schemeClr val="accent1"/>
                </a:solidFill>
                <a:effectLst/>
                <a:latin typeface="JetBrains Mono" panose="02000009000000000000" pitchFamily="49" charset="0"/>
              </a:rPr>
              <a:t>是之前得到的参数</a:t>
            </a:r>
            <a:r>
              <a:rPr lang="en-US" altLang="zh-CN" sz="1600" b="1">
                <a:solidFill>
                  <a:schemeClr val="accent1"/>
                </a:solidFill>
                <a:effectLst/>
                <a:latin typeface="JetBrains Mono" panose="02000009000000000000" pitchFamily="49" charset="0"/>
              </a:rPr>
              <a:t>param</a:t>
            </a:r>
            <a:r>
              <a:rPr lang="zh-CN" altLang="en-US" sz="1600" b="1">
                <a:solidFill>
                  <a:schemeClr val="accent1"/>
                </a:solidFill>
                <a:effectLst/>
                <a:latin typeface="JetBrains Mono" panose="02000009000000000000" pitchFamily="49" charset="0"/>
              </a:rPr>
              <a:t>里的</a:t>
            </a:r>
            <a:r>
              <a:rPr lang="en-US" altLang="zh-CN" sz="1600" b="1">
                <a:solidFill>
                  <a:schemeClr val="accent1"/>
                </a:solidFill>
                <a:effectLst/>
                <a:latin typeface="JetBrains Mono" panose="02000009000000000000" pitchFamily="49" charset="0"/>
              </a:rPr>
              <a:t>flash_ops</a:t>
            </a:r>
          </a:p>
          <a:p>
            <a:r>
              <a:rPr lang="en-US" altLang="zh-CN" sz="1600" b="1">
                <a:solidFill>
                  <a:schemeClr val="accent1"/>
                </a:solidFill>
                <a:effectLst/>
                <a:latin typeface="JetBrains Mono" panose="02000009000000000000" pitchFamily="49" charset="0"/>
              </a:rPr>
              <a:t>priv</a:t>
            </a:r>
            <a:r>
              <a:rPr lang="zh-CN" altLang="en-US" sz="1600" b="1">
                <a:solidFill>
                  <a:schemeClr val="accent1"/>
                </a:solidFill>
                <a:effectLst/>
                <a:latin typeface="JetBrains Mono" panose="02000009000000000000" pitchFamily="49" charset="0"/>
              </a:rPr>
              <a:t>是传入的新分区结点</a:t>
            </a:r>
            <a:r>
              <a:rPr lang="en-US" altLang="zh-CN" sz="1600" b="1">
                <a:solidFill>
                  <a:schemeClr val="accent1"/>
                </a:solidFill>
                <a:effectLst/>
                <a:latin typeface="JetBrains Mono" panose="02000009000000000000" pitchFamily="49" charset="0"/>
              </a:rPr>
              <a:t>newNode</a:t>
            </a:r>
            <a:endParaRPr lang="zh-CN" altLang="en-US" sz="1600" b="1">
              <a:solidFill>
                <a:schemeClr val="accent1"/>
              </a:solidFill>
              <a:effectLst/>
              <a:latin typeface="JetBrains Mono" panose="02000009000000000000" pitchFamily="49" charset="0"/>
            </a:endParaRPr>
          </a:p>
          <a:p>
            <a:endParaRPr lang="en-US" altLang="zh-CN" sz="1200" b="0">
              <a:solidFill>
                <a:schemeClr val="accent1"/>
              </a:solidFill>
              <a:effectLst/>
              <a:latin typeface="JetBrains Mono" panose="02000009000000000000" pitchFamily="49" charset="0"/>
            </a:endParaRPr>
          </a:p>
        </p:txBody>
      </p:sp>
      <p:cxnSp>
        <p:nvCxnSpPr>
          <p:cNvPr id="23" name="直接连接符 22"/>
          <p:cNvCxnSpPr/>
          <p:nvPr/>
        </p:nvCxnSpPr>
        <p:spPr>
          <a:xfrm>
            <a:off x="110864" y="3782784"/>
            <a:ext cx="5792980"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矩形 4"/>
          <p:cNvSpPr/>
          <p:nvPr>
            <p:custDataLst>
              <p:tags r:id="rId1"/>
            </p:custDataLst>
          </p:nvPr>
        </p:nvSpPr>
        <p:spPr>
          <a:xfrm>
            <a:off x="601980" y="2269490"/>
            <a:ext cx="5050790" cy="62166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a:off x="1561465" y="2911475"/>
            <a:ext cx="516890" cy="143827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6"/>
          <a:stretch>
            <a:fillRect/>
          </a:stretch>
        </p:blipFill>
        <p:spPr>
          <a:xfrm>
            <a:off x="6834505" y="1297940"/>
            <a:ext cx="3820795" cy="4882515"/>
          </a:xfrm>
          <a:prstGeom prst="rect">
            <a:avLst/>
          </a:prstGeom>
        </p:spPr>
      </p:pic>
      <p:sp>
        <p:nvSpPr>
          <p:cNvPr id="4" name="文本框 3"/>
          <p:cNvSpPr txBox="1"/>
          <p:nvPr/>
        </p:nvSpPr>
        <p:spPr>
          <a:xfrm>
            <a:off x="120620"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注册块设备驱动程序</a:t>
            </a:r>
          </a:p>
        </p:txBody>
      </p:sp>
      <p:sp>
        <p:nvSpPr>
          <p:cNvPr id="22" name="动作按钮: 转到主页 21">
            <a:hlinkClick r:id="rId7"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0" y="791845"/>
            <a:ext cx="12119610" cy="306705"/>
          </a:xfrm>
          <a:prstGeom prst="rect">
            <a:avLst/>
          </a:prstGeom>
          <a:noFill/>
        </p:spPr>
        <p:txBody>
          <a:bodyPr wrap="square">
            <a:spAutoFit/>
          </a:bodyPr>
          <a:lstStyle/>
          <a:p>
            <a:r>
              <a:rPr lang="en-US" altLang="zh-CN" sz="1400">
                <a:solidFill>
                  <a:srgbClr val="0000FF"/>
                </a:solidFill>
                <a:effectLst/>
                <a:latin typeface="JetBrains Mono" panose="02000009000000000000" pitchFamily="49" charset="0"/>
                <a:sym typeface="+mn-ea"/>
              </a:rPr>
              <a:t>int</a:t>
            </a:r>
            <a:r>
              <a:rPr lang="en-US" altLang="zh-CN" sz="1400">
                <a:solidFill>
                  <a:srgbClr val="000000"/>
                </a:solidFill>
                <a:effectLst/>
                <a:latin typeface="JetBrains Mono" panose="02000009000000000000" pitchFamily="49" charset="0"/>
                <a:sym typeface="+mn-ea"/>
              </a:rPr>
              <a:t> </a:t>
            </a:r>
            <a:r>
              <a:rPr lang="en-US" altLang="zh-CN" sz="1400">
                <a:solidFill>
                  <a:srgbClr val="795E26"/>
                </a:solidFill>
                <a:effectLst/>
                <a:latin typeface="JetBrains Mono" panose="02000009000000000000" pitchFamily="49" charset="0"/>
                <a:sym typeface="+mn-ea"/>
              </a:rPr>
              <a:t>register_blockdriver</a:t>
            </a:r>
            <a:r>
              <a:rPr lang="en-US" altLang="zh-CN" sz="1400">
                <a:solidFill>
                  <a:srgbClr val="000000"/>
                </a:solidFill>
                <a:effectLst/>
                <a:latin typeface="JetBrains Mono" panose="02000009000000000000" pitchFamily="49" charset="0"/>
                <a:sym typeface="+mn-ea"/>
              </a:rPr>
              <a:t>(</a:t>
            </a:r>
            <a:r>
              <a:rPr lang="en-US" altLang="zh-CN" sz="1400">
                <a:solidFill>
                  <a:srgbClr val="0000FF"/>
                </a:solidFill>
                <a:effectLst/>
                <a:latin typeface="JetBrains Mono" panose="02000009000000000000" pitchFamily="49" charset="0"/>
                <a:sym typeface="+mn-ea"/>
              </a:rPr>
              <a:t>const</a:t>
            </a:r>
            <a:r>
              <a:rPr lang="en-US" altLang="zh-CN" sz="1400">
                <a:solidFill>
                  <a:srgbClr val="000000"/>
                </a:solidFill>
                <a:effectLst/>
                <a:latin typeface="JetBrains Mono" panose="02000009000000000000" pitchFamily="49" charset="0"/>
                <a:sym typeface="+mn-ea"/>
              </a:rPr>
              <a:t> </a:t>
            </a:r>
            <a:r>
              <a:rPr lang="en-US" altLang="zh-CN" sz="1400">
                <a:solidFill>
                  <a:srgbClr val="0000FF"/>
                </a:solidFill>
                <a:effectLst/>
                <a:latin typeface="JetBrains Mono" panose="02000009000000000000" pitchFamily="49" charset="0"/>
                <a:sym typeface="+mn-ea"/>
              </a:rPr>
              <a:t>char</a:t>
            </a:r>
            <a:r>
              <a:rPr lang="en-US" altLang="zh-CN" sz="1400">
                <a:solidFill>
                  <a:srgbClr val="000000"/>
                </a:solidFill>
                <a:effectLst/>
                <a:latin typeface="JetBrains Mono" panose="02000009000000000000" pitchFamily="49" charset="0"/>
                <a:sym typeface="+mn-ea"/>
              </a:rPr>
              <a:t> *</a:t>
            </a:r>
            <a:r>
              <a:rPr lang="en-US" altLang="zh-CN" sz="1400">
                <a:solidFill>
                  <a:srgbClr val="001080"/>
                </a:solidFill>
                <a:effectLst/>
                <a:latin typeface="JetBrains Mono" panose="02000009000000000000" pitchFamily="49" charset="0"/>
                <a:sym typeface="+mn-ea"/>
              </a:rPr>
              <a:t>path</a:t>
            </a:r>
            <a:r>
              <a:rPr lang="en-US" altLang="zh-CN" sz="1400">
                <a:solidFill>
                  <a:srgbClr val="000000"/>
                </a:solidFill>
                <a:effectLst/>
                <a:latin typeface="JetBrains Mono" panose="02000009000000000000" pitchFamily="49" charset="0"/>
                <a:sym typeface="+mn-ea"/>
              </a:rPr>
              <a:t>, </a:t>
            </a:r>
            <a:r>
              <a:rPr lang="en-US" altLang="zh-CN" sz="1400">
                <a:effectLst/>
                <a:latin typeface="JetBrains Mono" panose="02000009000000000000" pitchFamily="49" charset="0"/>
                <a:sym typeface="+mn-ea"/>
              </a:rPr>
              <a:t>const struct block_operations *bops</a:t>
            </a:r>
            <a:r>
              <a:rPr lang="en-US" altLang="zh-CN" sz="1400">
                <a:solidFill>
                  <a:srgbClr val="000000"/>
                </a:solidFill>
                <a:effectLst/>
                <a:latin typeface="JetBrains Mono" panose="02000009000000000000" pitchFamily="49" charset="0"/>
                <a:sym typeface="+mn-ea"/>
              </a:rPr>
              <a:t>, </a:t>
            </a:r>
            <a:r>
              <a:rPr lang="en-US" altLang="zh-CN" sz="1400">
                <a:solidFill>
                  <a:srgbClr val="0000FF"/>
                </a:solidFill>
                <a:effectLst/>
                <a:latin typeface="JetBrains Mono" panose="02000009000000000000" pitchFamily="49" charset="0"/>
                <a:sym typeface="+mn-ea"/>
              </a:rPr>
              <a:t>mode_t</a:t>
            </a:r>
            <a:r>
              <a:rPr lang="en-US" altLang="zh-CN" sz="1400">
                <a:solidFill>
                  <a:srgbClr val="000000"/>
                </a:solidFill>
                <a:effectLst/>
                <a:latin typeface="JetBrains Mono" panose="02000009000000000000" pitchFamily="49" charset="0"/>
                <a:sym typeface="+mn-ea"/>
              </a:rPr>
              <a:t> </a:t>
            </a:r>
            <a:r>
              <a:rPr lang="en-US" altLang="zh-CN" sz="1400">
                <a:solidFill>
                  <a:srgbClr val="001080"/>
                </a:solidFill>
                <a:effectLst/>
                <a:latin typeface="JetBrains Mono" panose="02000009000000000000" pitchFamily="49" charset="0"/>
                <a:sym typeface="+mn-ea"/>
              </a:rPr>
              <a:t>mode</a:t>
            </a:r>
            <a:r>
              <a:rPr lang="en-US" altLang="zh-CN" sz="1400">
                <a:solidFill>
                  <a:srgbClr val="000000"/>
                </a:solidFill>
                <a:effectLst/>
                <a:latin typeface="JetBrains Mono" panose="02000009000000000000" pitchFamily="49" charset="0"/>
                <a:sym typeface="+mn-ea"/>
              </a:rPr>
              <a:t>, </a:t>
            </a:r>
            <a:r>
              <a:rPr lang="en-US" altLang="zh-CN" sz="1400">
                <a:solidFill>
                  <a:srgbClr val="0000FF"/>
                </a:solidFill>
                <a:effectLst/>
                <a:latin typeface="JetBrains Mono" panose="02000009000000000000" pitchFamily="49" charset="0"/>
                <a:sym typeface="+mn-ea"/>
              </a:rPr>
              <a:t>void</a:t>
            </a:r>
            <a:r>
              <a:rPr lang="en-US" altLang="zh-CN" sz="1400">
                <a:solidFill>
                  <a:srgbClr val="000000"/>
                </a:solidFill>
                <a:effectLst/>
                <a:latin typeface="JetBrains Mono" panose="02000009000000000000" pitchFamily="49" charset="0"/>
                <a:sym typeface="+mn-ea"/>
              </a:rPr>
              <a:t> *</a:t>
            </a:r>
            <a:r>
              <a:rPr lang="en-US" altLang="zh-CN" sz="1400">
                <a:solidFill>
                  <a:srgbClr val="001080"/>
                </a:solidFill>
                <a:effectLst/>
                <a:latin typeface="JetBrains Mono" panose="02000009000000000000" pitchFamily="49" charset="0"/>
                <a:sym typeface="+mn-ea"/>
              </a:rPr>
              <a:t>priv)</a:t>
            </a:r>
            <a:endParaRPr lang="zh-CN" altLang="en-US" sz="1400" b="0">
              <a:solidFill>
                <a:srgbClr val="001080"/>
              </a:solidFill>
              <a:effectLst/>
              <a:latin typeface="JetBrains Mono" panose="02000009000000000000" pitchFamily="49" charset="0"/>
              <a:sym typeface="+mn-ea"/>
            </a:endParaRP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8" action="ppaction://hlinksldjump"/>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8" action="ppaction://hlinksldjump"/>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pic>
        <p:nvPicPr>
          <p:cNvPr id="9" name="图片 8"/>
          <p:cNvPicPr>
            <a:picLocks noChangeAspect="1"/>
          </p:cNvPicPr>
          <p:nvPr>
            <p:custDataLst>
              <p:tags r:id="rId2"/>
            </p:custDataLst>
          </p:nvPr>
        </p:nvPicPr>
        <p:blipFill>
          <a:blip r:embed="rId11"/>
          <a:srcRect b="1606"/>
          <a:stretch>
            <a:fillRect/>
          </a:stretch>
        </p:blipFill>
        <p:spPr>
          <a:xfrm>
            <a:off x="111125" y="1204595"/>
            <a:ext cx="6544945" cy="5517515"/>
          </a:xfrm>
          <a:prstGeom prst="rect">
            <a:avLst/>
          </a:prstGeom>
        </p:spPr>
      </p:pic>
      <p:pic>
        <p:nvPicPr>
          <p:cNvPr id="11" name="图片 10"/>
          <p:cNvPicPr>
            <a:picLocks noChangeAspect="1"/>
          </p:cNvPicPr>
          <p:nvPr>
            <p:custDataLst>
              <p:tags r:id="rId3"/>
            </p:custDataLst>
          </p:nvPr>
        </p:nvPicPr>
        <p:blipFill>
          <a:blip r:embed="rId12"/>
          <a:stretch>
            <a:fillRect/>
          </a:stretch>
        </p:blipFill>
        <p:spPr>
          <a:xfrm>
            <a:off x="9320530" y="1463675"/>
            <a:ext cx="2537460" cy="2065020"/>
          </a:xfrm>
          <a:prstGeom prst="rect">
            <a:avLst/>
          </a:prstGeom>
        </p:spPr>
      </p:pic>
      <p:cxnSp>
        <p:nvCxnSpPr>
          <p:cNvPr id="12" name="直接箭头连接符 11"/>
          <p:cNvCxnSpPr/>
          <p:nvPr/>
        </p:nvCxnSpPr>
        <p:spPr>
          <a:xfrm flipV="1">
            <a:off x="8448675" y="1937385"/>
            <a:ext cx="1064895" cy="933450"/>
          </a:xfrm>
          <a:prstGeom prst="straightConnector1">
            <a:avLst/>
          </a:prstGeom>
          <a:ln w="28575" cmpd="sng">
            <a:solidFill>
              <a:schemeClr val="accent5"/>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11"/>
          <a:stretch>
            <a:fillRect/>
          </a:stretch>
        </p:blipFill>
        <p:spPr>
          <a:xfrm>
            <a:off x="3993515" y="4300855"/>
            <a:ext cx="2602865" cy="2322830"/>
          </a:xfrm>
          <a:prstGeom prst="rect">
            <a:avLst/>
          </a:prstGeom>
        </p:spPr>
      </p:pic>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注册块设备驱动程序</a:t>
            </a:r>
          </a:p>
        </p:txBody>
      </p:sp>
      <p:sp>
        <p:nvSpPr>
          <p:cNvPr id="22" name="动作按钮: 转到主页 21">
            <a:hlinkClick r:id="rId12"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0" y="791845"/>
            <a:ext cx="12119610" cy="306705"/>
          </a:xfrm>
          <a:prstGeom prst="rect">
            <a:avLst/>
          </a:prstGeom>
          <a:noFill/>
        </p:spPr>
        <p:txBody>
          <a:bodyPr wrap="square">
            <a:spAutoFit/>
          </a:bodyPr>
          <a:lstStyle/>
          <a:p>
            <a:r>
              <a:rPr lang="en-US" altLang="zh-CN" sz="1400">
                <a:solidFill>
                  <a:srgbClr val="0000FF"/>
                </a:solidFill>
                <a:effectLst/>
                <a:latin typeface="JetBrains Mono" panose="02000009000000000000" pitchFamily="49" charset="0"/>
                <a:sym typeface="+mn-ea"/>
              </a:rPr>
              <a:t>int</a:t>
            </a:r>
            <a:r>
              <a:rPr lang="en-US" altLang="zh-CN" sz="1400">
                <a:solidFill>
                  <a:srgbClr val="000000"/>
                </a:solidFill>
                <a:effectLst/>
                <a:latin typeface="JetBrains Mono" panose="02000009000000000000" pitchFamily="49" charset="0"/>
                <a:sym typeface="+mn-ea"/>
              </a:rPr>
              <a:t> </a:t>
            </a:r>
            <a:r>
              <a:rPr lang="en-US" altLang="zh-CN" sz="1400">
                <a:solidFill>
                  <a:srgbClr val="795E26"/>
                </a:solidFill>
                <a:effectLst/>
                <a:latin typeface="JetBrains Mono" panose="02000009000000000000" pitchFamily="49" charset="0"/>
                <a:sym typeface="+mn-ea"/>
              </a:rPr>
              <a:t>register_blockdriver</a:t>
            </a:r>
            <a:r>
              <a:rPr lang="en-US" altLang="zh-CN" sz="1400">
                <a:solidFill>
                  <a:srgbClr val="000000"/>
                </a:solidFill>
                <a:effectLst/>
                <a:latin typeface="JetBrains Mono" panose="02000009000000000000" pitchFamily="49" charset="0"/>
                <a:sym typeface="+mn-ea"/>
              </a:rPr>
              <a:t>(</a:t>
            </a:r>
            <a:r>
              <a:rPr lang="en-US" altLang="zh-CN" sz="1400">
                <a:solidFill>
                  <a:srgbClr val="0000FF"/>
                </a:solidFill>
                <a:effectLst/>
                <a:latin typeface="JetBrains Mono" panose="02000009000000000000" pitchFamily="49" charset="0"/>
                <a:sym typeface="+mn-ea"/>
              </a:rPr>
              <a:t>const</a:t>
            </a:r>
            <a:r>
              <a:rPr lang="en-US" altLang="zh-CN" sz="1400">
                <a:solidFill>
                  <a:srgbClr val="000000"/>
                </a:solidFill>
                <a:effectLst/>
                <a:latin typeface="JetBrains Mono" panose="02000009000000000000" pitchFamily="49" charset="0"/>
                <a:sym typeface="+mn-ea"/>
              </a:rPr>
              <a:t> </a:t>
            </a:r>
            <a:r>
              <a:rPr lang="en-US" altLang="zh-CN" sz="1400">
                <a:solidFill>
                  <a:srgbClr val="0000FF"/>
                </a:solidFill>
                <a:effectLst/>
                <a:latin typeface="JetBrains Mono" panose="02000009000000000000" pitchFamily="49" charset="0"/>
                <a:sym typeface="+mn-ea"/>
              </a:rPr>
              <a:t>char</a:t>
            </a:r>
            <a:r>
              <a:rPr lang="en-US" altLang="zh-CN" sz="1400">
                <a:solidFill>
                  <a:srgbClr val="000000"/>
                </a:solidFill>
                <a:effectLst/>
                <a:latin typeface="JetBrains Mono" panose="02000009000000000000" pitchFamily="49" charset="0"/>
                <a:sym typeface="+mn-ea"/>
              </a:rPr>
              <a:t> *</a:t>
            </a:r>
            <a:r>
              <a:rPr lang="en-US" altLang="zh-CN" sz="1400">
                <a:solidFill>
                  <a:srgbClr val="001080"/>
                </a:solidFill>
                <a:effectLst/>
                <a:latin typeface="JetBrains Mono" panose="02000009000000000000" pitchFamily="49" charset="0"/>
                <a:sym typeface="+mn-ea"/>
              </a:rPr>
              <a:t>path</a:t>
            </a:r>
            <a:r>
              <a:rPr lang="en-US" altLang="zh-CN" sz="1400">
                <a:solidFill>
                  <a:srgbClr val="000000"/>
                </a:solidFill>
                <a:effectLst/>
                <a:latin typeface="JetBrains Mono" panose="02000009000000000000" pitchFamily="49" charset="0"/>
                <a:sym typeface="+mn-ea"/>
              </a:rPr>
              <a:t>, </a:t>
            </a:r>
            <a:r>
              <a:rPr lang="en-US" altLang="zh-CN" sz="1400">
                <a:effectLst/>
                <a:latin typeface="JetBrains Mono" panose="02000009000000000000" pitchFamily="49" charset="0"/>
                <a:sym typeface="+mn-ea"/>
              </a:rPr>
              <a:t>const struct block_operations *bops</a:t>
            </a:r>
            <a:r>
              <a:rPr lang="en-US" altLang="zh-CN" sz="1400">
                <a:solidFill>
                  <a:srgbClr val="000000"/>
                </a:solidFill>
                <a:effectLst/>
                <a:latin typeface="JetBrains Mono" panose="02000009000000000000" pitchFamily="49" charset="0"/>
                <a:sym typeface="+mn-ea"/>
              </a:rPr>
              <a:t>, </a:t>
            </a:r>
            <a:r>
              <a:rPr lang="en-US" altLang="zh-CN" sz="1400">
                <a:solidFill>
                  <a:srgbClr val="0000FF"/>
                </a:solidFill>
                <a:effectLst/>
                <a:latin typeface="JetBrains Mono" panose="02000009000000000000" pitchFamily="49" charset="0"/>
                <a:sym typeface="+mn-ea"/>
              </a:rPr>
              <a:t>mode_t</a:t>
            </a:r>
            <a:r>
              <a:rPr lang="en-US" altLang="zh-CN" sz="1400">
                <a:solidFill>
                  <a:srgbClr val="000000"/>
                </a:solidFill>
                <a:effectLst/>
                <a:latin typeface="JetBrains Mono" panose="02000009000000000000" pitchFamily="49" charset="0"/>
                <a:sym typeface="+mn-ea"/>
              </a:rPr>
              <a:t> </a:t>
            </a:r>
            <a:r>
              <a:rPr lang="en-US" altLang="zh-CN" sz="1400">
                <a:solidFill>
                  <a:srgbClr val="001080"/>
                </a:solidFill>
                <a:effectLst/>
                <a:latin typeface="JetBrains Mono" panose="02000009000000000000" pitchFamily="49" charset="0"/>
                <a:sym typeface="+mn-ea"/>
              </a:rPr>
              <a:t>mode</a:t>
            </a:r>
            <a:r>
              <a:rPr lang="en-US" altLang="zh-CN" sz="1400">
                <a:solidFill>
                  <a:srgbClr val="000000"/>
                </a:solidFill>
                <a:effectLst/>
                <a:latin typeface="JetBrains Mono" panose="02000009000000000000" pitchFamily="49" charset="0"/>
                <a:sym typeface="+mn-ea"/>
              </a:rPr>
              <a:t>, </a:t>
            </a:r>
            <a:r>
              <a:rPr lang="en-US" altLang="zh-CN" sz="1400">
                <a:solidFill>
                  <a:srgbClr val="0000FF"/>
                </a:solidFill>
                <a:effectLst/>
                <a:latin typeface="JetBrains Mono" panose="02000009000000000000" pitchFamily="49" charset="0"/>
                <a:sym typeface="+mn-ea"/>
              </a:rPr>
              <a:t>void</a:t>
            </a:r>
            <a:r>
              <a:rPr lang="en-US" altLang="zh-CN" sz="1400">
                <a:solidFill>
                  <a:srgbClr val="000000"/>
                </a:solidFill>
                <a:effectLst/>
                <a:latin typeface="JetBrains Mono" panose="02000009000000000000" pitchFamily="49" charset="0"/>
                <a:sym typeface="+mn-ea"/>
              </a:rPr>
              <a:t> *</a:t>
            </a:r>
            <a:r>
              <a:rPr lang="en-US" altLang="zh-CN" sz="1400">
                <a:solidFill>
                  <a:srgbClr val="001080"/>
                </a:solidFill>
                <a:effectLst/>
                <a:latin typeface="JetBrains Mono" panose="02000009000000000000" pitchFamily="49" charset="0"/>
                <a:sym typeface="+mn-ea"/>
              </a:rPr>
              <a:t>priv)</a:t>
            </a:r>
            <a:endParaRPr lang="zh-CN" altLang="en-US" sz="1400" b="0">
              <a:solidFill>
                <a:srgbClr val="001080"/>
              </a:solidFill>
              <a:effectLst/>
              <a:latin typeface="JetBrains Mono" panose="02000009000000000000" pitchFamily="49" charset="0"/>
              <a:sym typeface="+mn-ea"/>
            </a:endParaRP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13" action="ppaction://hlinksldjump"/>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13" action="ppaction://hlinksldjump"/>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pic>
        <p:nvPicPr>
          <p:cNvPr id="34" name="图片 33"/>
          <p:cNvPicPr>
            <a:picLocks noChangeAspect="1"/>
          </p:cNvPicPr>
          <p:nvPr>
            <p:custDataLst>
              <p:tags r:id="rId2"/>
            </p:custDataLst>
          </p:nvPr>
        </p:nvPicPr>
        <p:blipFill>
          <a:blip r:embed="rId16"/>
          <a:stretch>
            <a:fillRect/>
          </a:stretch>
        </p:blipFill>
        <p:spPr>
          <a:xfrm>
            <a:off x="413385" y="1501140"/>
            <a:ext cx="2712720" cy="3695700"/>
          </a:xfrm>
          <a:prstGeom prst="rect">
            <a:avLst/>
          </a:prstGeom>
        </p:spPr>
      </p:pic>
      <p:pic>
        <p:nvPicPr>
          <p:cNvPr id="11" name="图片 10"/>
          <p:cNvPicPr>
            <a:picLocks noChangeAspect="1"/>
          </p:cNvPicPr>
          <p:nvPr>
            <p:custDataLst>
              <p:tags r:id="rId3"/>
            </p:custDataLst>
          </p:nvPr>
        </p:nvPicPr>
        <p:blipFill>
          <a:blip r:embed="rId17"/>
          <a:stretch>
            <a:fillRect/>
          </a:stretch>
        </p:blipFill>
        <p:spPr>
          <a:xfrm>
            <a:off x="4058920" y="1572260"/>
            <a:ext cx="2537460" cy="2065020"/>
          </a:xfrm>
          <a:prstGeom prst="rect">
            <a:avLst/>
          </a:prstGeom>
        </p:spPr>
      </p:pic>
      <p:cxnSp>
        <p:nvCxnSpPr>
          <p:cNvPr id="12" name="直接箭头连接符 11"/>
          <p:cNvCxnSpPr/>
          <p:nvPr>
            <p:custDataLst>
              <p:tags r:id="rId4"/>
            </p:custDataLst>
          </p:nvPr>
        </p:nvCxnSpPr>
        <p:spPr>
          <a:xfrm flipV="1">
            <a:off x="2941320" y="2485390"/>
            <a:ext cx="1379220" cy="730250"/>
          </a:xfrm>
          <a:prstGeom prst="straightConnector1">
            <a:avLst/>
          </a:prstGeom>
          <a:ln w="28575" cmpd="sng">
            <a:solidFill>
              <a:schemeClr val="accent2"/>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custDataLst>
              <p:tags r:id="rId5"/>
            </p:custDataLst>
          </p:nvPr>
        </p:nvCxnSpPr>
        <p:spPr>
          <a:xfrm flipH="1" flipV="1">
            <a:off x="5010150" y="3387725"/>
            <a:ext cx="81280" cy="1125855"/>
          </a:xfrm>
          <a:prstGeom prst="straightConnector1">
            <a:avLst/>
          </a:prstGeom>
          <a:ln w="28575" cmpd="sng">
            <a:solidFill>
              <a:schemeClr val="accent1"/>
            </a:solidFill>
            <a:prstDash val="solid"/>
            <a:headEnd type="ova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custDataLst>
              <p:tags r:id="rId6"/>
            </p:custDataLst>
          </p:nvPr>
        </p:nvCxnSpPr>
        <p:spPr>
          <a:xfrm>
            <a:off x="2854960" y="4063365"/>
            <a:ext cx="1242060" cy="1860550"/>
          </a:xfrm>
          <a:prstGeom prst="straightConnector1">
            <a:avLst/>
          </a:prstGeom>
          <a:ln w="28575" cmpd="sng">
            <a:solidFill>
              <a:schemeClr val="accent2"/>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174365" y="4686300"/>
            <a:ext cx="770890" cy="521970"/>
          </a:xfrm>
          <a:prstGeom prst="rect">
            <a:avLst/>
          </a:prstGeom>
          <a:solidFill>
            <a:schemeClr val="accent4">
              <a:lumMod val="20000"/>
              <a:lumOff val="80000"/>
            </a:schemeClr>
          </a:solidFill>
          <a:ln w="28575" cmpd="sng">
            <a:solidFill>
              <a:schemeClr val="accent2"/>
            </a:solidFill>
            <a:prstDash val="solid"/>
          </a:ln>
        </p:spPr>
        <p:txBody>
          <a:bodyPr wrap="square" rtlCol="0">
            <a:spAutoFit/>
          </a:bodyPr>
          <a:lstStyle/>
          <a:p>
            <a:r>
              <a:rPr lang="en-US" altLang="zh-CN" sz="1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分区号</a:t>
            </a:r>
          </a:p>
        </p:txBody>
      </p:sp>
      <p:pic>
        <p:nvPicPr>
          <p:cNvPr id="14" name="图片 13"/>
          <p:cNvPicPr>
            <a:picLocks noChangeAspect="1"/>
          </p:cNvPicPr>
          <p:nvPr>
            <p:custDataLst>
              <p:tags r:id="rId7"/>
            </p:custDataLst>
          </p:nvPr>
        </p:nvPicPr>
        <p:blipFill>
          <a:blip r:embed="rId18"/>
          <a:stretch>
            <a:fillRect/>
          </a:stretch>
        </p:blipFill>
        <p:spPr>
          <a:xfrm>
            <a:off x="7291070" y="1098550"/>
            <a:ext cx="2409190" cy="5749925"/>
          </a:xfrm>
          <a:prstGeom prst="rect">
            <a:avLst/>
          </a:prstGeom>
        </p:spPr>
      </p:pic>
      <p:cxnSp>
        <p:nvCxnSpPr>
          <p:cNvPr id="15" name="直接箭头连接符 14"/>
          <p:cNvCxnSpPr/>
          <p:nvPr>
            <p:custDataLst>
              <p:tags r:id="rId8"/>
            </p:custDataLst>
          </p:nvPr>
        </p:nvCxnSpPr>
        <p:spPr>
          <a:xfrm>
            <a:off x="6364605" y="2013585"/>
            <a:ext cx="1150620" cy="2419350"/>
          </a:xfrm>
          <a:prstGeom prst="straightConnector1">
            <a:avLst/>
          </a:prstGeom>
          <a:ln w="28575" cmpd="sng">
            <a:solidFill>
              <a:schemeClr val="bg2">
                <a:lumMod val="50000"/>
              </a:schemeClr>
            </a:solidFill>
            <a:prstDash val="solid"/>
            <a:headEnd type="ova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custDataLst>
              <p:tags r:id="rId1"/>
            </p:custDataLst>
          </p:nvPr>
        </p:nvPicPr>
        <p:blipFill>
          <a:blip r:embed="rId7"/>
          <a:stretch>
            <a:fillRect/>
          </a:stretch>
        </p:blipFill>
        <p:spPr>
          <a:xfrm>
            <a:off x="179070" y="1875790"/>
            <a:ext cx="6248400" cy="922020"/>
          </a:xfrm>
          <a:prstGeom prst="rect">
            <a:avLst/>
          </a:prstGeom>
        </p:spPr>
      </p:pic>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通过路径查询</a:t>
            </a:r>
            <a:r>
              <a:rPr lang="en-US" altLang="zh-CN" sz="3200">
                <a:latin typeface="得意黑" pitchFamily="2" charset="-122"/>
                <a:ea typeface="得意黑" pitchFamily="2" charset="-122"/>
              </a:rPr>
              <a:t>Vnode</a:t>
            </a:r>
            <a:r>
              <a:rPr lang="zh-CN" altLang="en-US" sz="3200">
                <a:latin typeface="得意黑" pitchFamily="2" charset="-122"/>
                <a:ea typeface="得意黑" pitchFamily="2" charset="-122"/>
              </a:rPr>
              <a:t>结点</a:t>
            </a:r>
          </a:p>
        </p:txBody>
      </p:sp>
      <p:pic>
        <p:nvPicPr>
          <p:cNvPr id="8" name="图片 1"/>
          <p:cNvPicPr>
            <a:picLocks noChangeAspect="1"/>
          </p:cNvPicPr>
          <p:nvPr>
            <p:custDataLst>
              <p:tags r:id="rId2"/>
            </p:custDataLst>
          </p:nvPr>
        </p:nvPicPr>
        <p:blipFill>
          <a:blip r:embed="rId8"/>
          <a:srcRect l="5276" r="4780"/>
          <a:stretch>
            <a:fillRect/>
          </a:stretch>
        </p:blipFill>
        <p:spPr>
          <a:xfrm>
            <a:off x="6427470" y="1186180"/>
            <a:ext cx="5532120" cy="5306695"/>
          </a:xfrm>
          <a:prstGeom prst="round2DiagRect">
            <a:avLst/>
          </a:prstGeom>
          <a:noFill/>
          <a:ln>
            <a:noFill/>
          </a:ln>
        </p:spPr>
      </p:pic>
      <p:pic>
        <p:nvPicPr>
          <p:cNvPr id="9" name="图片 8"/>
          <p:cNvPicPr>
            <a:picLocks noChangeAspect="1"/>
          </p:cNvPicPr>
          <p:nvPr>
            <p:custDataLst>
              <p:tags r:id="rId3"/>
            </p:custDataLst>
          </p:nvPr>
        </p:nvPicPr>
        <p:blipFill>
          <a:blip r:embed="rId9"/>
          <a:srcRect t="3034"/>
          <a:stretch>
            <a:fillRect/>
          </a:stretch>
        </p:blipFill>
        <p:spPr>
          <a:xfrm>
            <a:off x="179070" y="766445"/>
            <a:ext cx="7517130" cy="974090"/>
          </a:xfrm>
          <a:prstGeom prst="rect">
            <a:avLst/>
          </a:prstGeom>
        </p:spPr>
      </p:pic>
      <p:pic>
        <p:nvPicPr>
          <p:cNvPr id="16" name="图片 3"/>
          <p:cNvPicPr>
            <a:picLocks noChangeAspect="1"/>
          </p:cNvPicPr>
          <p:nvPr>
            <p:custDataLst>
              <p:tags r:id="rId4"/>
            </p:custDataLst>
          </p:nvPr>
        </p:nvPicPr>
        <p:blipFill>
          <a:blip r:embed="rId10"/>
          <a:srcRect t="1978" b="1731"/>
          <a:stretch>
            <a:fillRect/>
          </a:stretch>
        </p:blipFill>
        <p:spPr>
          <a:xfrm>
            <a:off x="179070" y="2797810"/>
            <a:ext cx="4658995" cy="3956685"/>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通过路径查询</a:t>
            </a:r>
            <a:r>
              <a:rPr lang="en-US" altLang="zh-CN" sz="3200">
                <a:latin typeface="得意黑" pitchFamily="2" charset="-122"/>
                <a:ea typeface="得意黑" pitchFamily="2" charset="-122"/>
              </a:rPr>
              <a:t>Vnode</a:t>
            </a:r>
            <a:r>
              <a:rPr lang="zh-CN" altLang="en-US" sz="3200">
                <a:latin typeface="得意黑" pitchFamily="2" charset="-122"/>
                <a:ea typeface="得意黑" pitchFamily="2" charset="-122"/>
              </a:rPr>
              <a:t>结点</a:t>
            </a:r>
          </a:p>
        </p:txBody>
      </p:sp>
      <p:pic>
        <p:nvPicPr>
          <p:cNvPr id="7" name="图片 6"/>
          <p:cNvPicPr>
            <a:picLocks noChangeAspect="1"/>
          </p:cNvPicPr>
          <p:nvPr>
            <p:custDataLst>
              <p:tags r:id="rId1"/>
            </p:custDataLst>
          </p:nvPr>
        </p:nvPicPr>
        <p:blipFill>
          <a:blip r:embed="rId6"/>
          <a:srcRect t="3270"/>
          <a:stretch>
            <a:fillRect/>
          </a:stretch>
        </p:blipFill>
        <p:spPr>
          <a:xfrm>
            <a:off x="770255" y="714375"/>
            <a:ext cx="4704715" cy="2686050"/>
          </a:xfrm>
          <a:prstGeom prst="rect">
            <a:avLst/>
          </a:prstGeom>
        </p:spPr>
      </p:pic>
      <p:pic>
        <p:nvPicPr>
          <p:cNvPr id="2" name="图片 4"/>
          <p:cNvPicPr>
            <a:picLocks noChangeAspect="1"/>
          </p:cNvPicPr>
          <p:nvPr>
            <p:custDataLst>
              <p:tags r:id="rId2"/>
            </p:custDataLst>
          </p:nvPr>
        </p:nvPicPr>
        <p:blipFill>
          <a:blip r:embed="rId7"/>
          <a:stretch>
            <a:fillRect/>
          </a:stretch>
        </p:blipFill>
        <p:spPr>
          <a:xfrm>
            <a:off x="5605145" y="685800"/>
            <a:ext cx="6233795" cy="5784215"/>
          </a:xfrm>
          <a:prstGeom prst="rect">
            <a:avLst/>
          </a:prstGeom>
          <a:noFill/>
          <a:ln>
            <a:noFill/>
          </a:ln>
        </p:spPr>
      </p:pic>
      <p:pic>
        <p:nvPicPr>
          <p:cNvPr id="11" name="图片 10"/>
          <p:cNvPicPr>
            <a:picLocks noChangeAspect="1"/>
          </p:cNvPicPr>
          <p:nvPr>
            <p:custDataLst>
              <p:tags r:id="rId3"/>
            </p:custDataLst>
          </p:nvPr>
        </p:nvPicPr>
        <p:blipFill>
          <a:blip r:embed="rId8"/>
          <a:srcRect t="555" b="3610"/>
          <a:stretch>
            <a:fillRect/>
          </a:stretch>
        </p:blipFill>
        <p:spPr>
          <a:xfrm>
            <a:off x="770255" y="3400425"/>
            <a:ext cx="3747135" cy="3448685"/>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015065" y="1286854"/>
            <a:ext cx="1440000" cy="1440000"/>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fontAlgn="base"/>
            <a:endParaRPr lang="zh-CN" altLang="en-US" sz="2400" dirty="0">
              <a:solidFill>
                <a:srgbClr val="000000"/>
              </a:solidFill>
            </a:endParaRPr>
          </a:p>
        </p:txBody>
      </p:sp>
      <p:sp>
        <p:nvSpPr>
          <p:cNvPr id="28" name="TextBox 11"/>
          <p:cNvSpPr txBox="1"/>
          <p:nvPr/>
        </p:nvSpPr>
        <p:spPr>
          <a:xfrm>
            <a:off x="5202297" y="1629434"/>
            <a:ext cx="1198746" cy="92333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fontAlgn="base"/>
            <a:r>
              <a:rPr lang="en-US" sz="5400" dirty="0">
                <a:solidFill>
                  <a:srgbClr val="FFFFFF"/>
                </a:solidFill>
                <a:latin typeface="Arial Black"/>
              </a:rPr>
              <a:t>01</a:t>
            </a:r>
            <a:endParaRPr lang="zh-CN" altLang="en-US" sz="5400" dirty="0">
              <a:solidFill>
                <a:srgbClr val="FFFFFF"/>
              </a:solidFill>
              <a:latin typeface="Arial Black"/>
            </a:endParaRPr>
          </a:p>
        </p:txBody>
      </p:sp>
      <p:sp>
        <p:nvSpPr>
          <p:cNvPr id="30" name="Rectangle 18"/>
          <p:cNvSpPr/>
          <p:nvPr/>
        </p:nvSpPr>
        <p:spPr>
          <a:xfrm>
            <a:off x="6660286" y="1286854"/>
            <a:ext cx="5057323" cy="1444285"/>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fontAlgn="base"/>
            <a:endParaRPr lang="zh-CN" altLang="en-US" sz="2400">
              <a:solidFill>
                <a:srgbClr val="000000"/>
              </a:solidFill>
            </a:endParaRPr>
          </a:p>
        </p:txBody>
      </p:sp>
      <p:sp>
        <p:nvSpPr>
          <p:cNvPr id="31" name="TextBox 19"/>
          <p:cNvSpPr txBox="1"/>
          <p:nvPr/>
        </p:nvSpPr>
        <p:spPr>
          <a:xfrm>
            <a:off x="6744186" y="1470480"/>
            <a:ext cx="5138408" cy="1241237"/>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fontAlgn="base"/>
            <a:r>
              <a:rPr lang="en-US" altLang="zh-CN" sz="3733" b="1" dirty="0" err="1">
                <a:solidFill>
                  <a:srgbClr val="FFFFFF"/>
                </a:solidFill>
                <a:latin typeface="微软雅黑"/>
                <a:ea typeface="微软雅黑"/>
              </a:rPr>
              <a:t>OsMountRootfs</a:t>
            </a:r>
            <a:r>
              <a:rPr lang="zh-CN" altLang="en-US" sz="3733" b="1" dirty="0">
                <a:solidFill>
                  <a:srgbClr val="FFFFFF"/>
                </a:solidFill>
                <a:latin typeface="微软雅黑"/>
                <a:ea typeface="微软雅黑"/>
              </a:rPr>
              <a:t>函数解析</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fontAlgn="base"/>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fontAlgn="base"/>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5015065" y="4046902"/>
            <a:ext cx="1440000" cy="14400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fontAlgn="base"/>
            <a:endParaRPr lang="zh-CN" altLang="en-US" sz="2400">
              <a:solidFill>
                <a:srgbClr val="000000"/>
              </a:solidFill>
            </a:endParaRPr>
          </a:p>
        </p:txBody>
      </p:sp>
      <p:sp>
        <p:nvSpPr>
          <p:cNvPr id="42" name="TextBox 25"/>
          <p:cNvSpPr txBox="1"/>
          <p:nvPr/>
        </p:nvSpPr>
        <p:spPr>
          <a:xfrm>
            <a:off x="5202297" y="4305237"/>
            <a:ext cx="1250243" cy="92333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fontAlgn="base"/>
            <a:r>
              <a:rPr lang="en-US" sz="5400" dirty="0">
                <a:solidFill>
                  <a:srgbClr val="FFFFFF"/>
                </a:solidFill>
                <a:latin typeface="Arial Black"/>
              </a:rPr>
              <a:t>02</a:t>
            </a:r>
            <a:endParaRPr lang="zh-CN" altLang="en-US" sz="5400" dirty="0">
              <a:solidFill>
                <a:srgbClr val="FFFFFF"/>
              </a:solidFill>
              <a:latin typeface="Arial Black"/>
            </a:endParaRPr>
          </a:p>
        </p:txBody>
      </p:sp>
      <p:sp>
        <p:nvSpPr>
          <p:cNvPr id="44" name="Rectangle 26"/>
          <p:cNvSpPr/>
          <p:nvPr/>
        </p:nvSpPr>
        <p:spPr>
          <a:xfrm>
            <a:off x="6694099" y="4046902"/>
            <a:ext cx="4982376" cy="140499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fontAlgn="base"/>
            <a:endParaRPr lang="zh-CN" altLang="en-US" sz="2400">
              <a:solidFill>
                <a:srgbClr val="000000"/>
              </a:solidFill>
            </a:endParaRPr>
          </a:p>
        </p:txBody>
      </p:sp>
      <p:sp>
        <p:nvSpPr>
          <p:cNvPr id="46" name="TextBox 27"/>
          <p:cNvSpPr txBox="1"/>
          <p:nvPr/>
        </p:nvSpPr>
        <p:spPr>
          <a:xfrm>
            <a:off x="6694099" y="4416005"/>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fontAlgn="base"/>
            <a:r>
              <a:rPr lang="zh-CN" altLang="en-US" sz="3733" b="1" dirty="0">
                <a:solidFill>
                  <a:srgbClr val="FFFFFF"/>
                </a:solidFill>
                <a:latin typeface="微软雅黑"/>
                <a:ea typeface="微软雅黑"/>
              </a:rPr>
              <a:t>文件打开与读写操作</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35" y="0"/>
            <a:ext cx="12192000" cy="6857365"/>
          </a:xfrm>
          <a:prstGeom prst="rect">
            <a:avLst/>
          </a:prstGeom>
        </p:spPr>
      </p:pic>
      <p:sp>
        <p:nvSpPr>
          <p:cNvPr id="5" name="文本框 4"/>
          <p:cNvSpPr txBox="1"/>
          <p:nvPr/>
        </p:nvSpPr>
        <p:spPr>
          <a:xfrm>
            <a:off x="8780145" y="568325"/>
            <a:ext cx="3502660" cy="1299845"/>
          </a:xfrm>
          <a:prstGeom prst="rect">
            <a:avLst/>
          </a:prstGeom>
          <a:noFill/>
        </p:spPr>
        <p:txBody>
          <a:bodyPr wrap="square" rtlCol="0">
            <a:noAutofit/>
          </a:bodyPr>
          <a:lstStyle/>
          <a:p>
            <a:r>
              <a:rPr lang="en-US" altLang="zh-CN" sz="3200">
                <a:latin typeface="得意黑" pitchFamily="2" charset="-122"/>
                <a:ea typeface="得意黑" pitchFamily="2" charset="-122"/>
                <a:cs typeface="得意黑" pitchFamily="2" charset="-122"/>
              </a:rPr>
              <a:t>VnodeLookUpAt</a:t>
            </a:r>
          </a:p>
          <a:p>
            <a:r>
              <a:rPr lang="zh-CN" altLang="en-US" sz="3200">
                <a:latin typeface="得意黑" pitchFamily="2" charset="-122"/>
                <a:ea typeface="得意黑" pitchFamily="2" charset="-122"/>
                <a:cs typeface="得意黑" pitchFamily="2" charset="-122"/>
              </a:rPr>
              <a:t>具体函数流程</a:t>
            </a:r>
          </a:p>
        </p:txBody>
      </p:sp>
    </p:spTree>
    <p:custDataLst>
      <p:tags r:id="rId1"/>
    </p:custData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en-US" altLang="zh-CN" sz="3200">
                <a:latin typeface="得意黑" pitchFamily="2" charset="-122"/>
                <a:ea typeface="得意黑" pitchFamily="2" charset="-122"/>
              </a:rPr>
              <a:t>Step</a:t>
            </a:r>
            <a:r>
              <a:rPr lang="zh-CN" altLang="en-US" sz="3200">
                <a:latin typeface="得意黑" pitchFamily="2" charset="-122"/>
                <a:ea typeface="得意黑" pitchFamily="2" charset="-122"/>
              </a:rPr>
              <a:t>：一级一级查找</a:t>
            </a:r>
            <a:r>
              <a:rPr lang="en-US" altLang="zh-CN" sz="3200">
                <a:latin typeface="得意黑" pitchFamily="2" charset="-122"/>
                <a:ea typeface="得意黑" pitchFamily="2" charset="-122"/>
              </a:rPr>
              <a:t>Vnode</a:t>
            </a:r>
            <a:r>
              <a:rPr lang="zh-CN" altLang="en-US" sz="3200">
                <a:latin typeface="得意黑" pitchFamily="2" charset="-122"/>
                <a:ea typeface="得意黑" pitchFamily="2" charset="-122"/>
              </a:rPr>
              <a:t>结点</a:t>
            </a:r>
          </a:p>
        </p:txBody>
      </p:sp>
      <p:pic>
        <p:nvPicPr>
          <p:cNvPr id="21" name="图片 20"/>
          <p:cNvPicPr>
            <a:picLocks noChangeAspect="1"/>
          </p:cNvPicPr>
          <p:nvPr>
            <p:custDataLst>
              <p:tags r:id="rId1"/>
            </p:custDataLst>
          </p:nvPr>
        </p:nvPicPr>
        <p:blipFill>
          <a:blip r:embed="rId5"/>
          <a:stretch>
            <a:fillRect/>
          </a:stretch>
        </p:blipFill>
        <p:spPr>
          <a:xfrm>
            <a:off x="202957" y="783150"/>
            <a:ext cx="5608806" cy="5845047"/>
          </a:xfrm>
          <a:prstGeom prst="rect">
            <a:avLst/>
          </a:prstGeom>
        </p:spPr>
      </p:pic>
      <p:pic>
        <p:nvPicPr>
          <p:cNvPr id="8" name="图片 7"/>
          <p:cNvPicPr>
            <a:picLocks noChangeAspect="1"/>
          </p:cNvPicPr>
          <p:nvPr>
            <p:custDataLst>
              <p:tags r:id="rId2"/>
            </p:custDataLst>
          </p:nvPr>
        </p:nvPicPr>
        <p:blipFill>
          <a:blip r:embed="rId6"/>
          <a:stretch>
            <a:fillRect/>
          </a:stretch>
        </p:blipFill>
        <p:spPr>
          <a:xfrm>
            <a:off x="5681345" y="782955"/>
            <a:ext cx="6442075" cy="567817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4775"/>
          </a:xfrm>
          <a:prstGeom prst="rect">
            <a:avLst/>
          </a:prstGeom>
          <a:noFill/>
        </p:spPr>
        <p:txBody>
          <a:bodyPr wrap="square" rtlCol="0">
            <a:spAutoFit/>
          </a:bodyPr>
          <a:lstStyle/>
          <a:p>
            <a:r>
              <a:rPr lang="en-US" altLang="zh-CN" sz="3200">
                <a:latin typeface="得意黑" pitchFamily="2" charset="-122"/>
                <a:ea typeface="得意黑" pitchFamily="2" charset="-122"/>
              </a:rPr>
              <a:t>PathCache</a:t>
            </a:r>
            <a:r>
              <a:rPr lang="zh-CN" altLang="en-US" sz="3200">
                <a:latin typeface="得意黑" pitchFamily="2" charset="-122"/>
                <a:ea typeface="得意黑" pitchFamily="2" charset="-122"/>
              </a:rPr>
              <a:t>：路径缓存</a:t>
            </a:r>
          </a:p>
        </p:txBody>
      </p:sp>
      <p:sp>
        <p:nvSpPr>
          <p:cNvPr id="10" name="文本框 9"/>
          <p:cNvSpPr txBox="1"/>
          <p:nvPr/>
        </p:nvSpPr>
        <p:spPr>
          <a:xfrm>
            <a:off x="315310" y="837413"/>
            <a:ext cx="11143067" cy="307777"/>
          </a:xfrm>
          <a:prstGeom prst="rect">
            <a:avLst/>
          </a:prstGeom>
          <a:noFill/>
        </p:spPr>
        <p:txBody>
          <a:bodyPr wrap="square">
            <a:spAutoFit/>
          </a:bodyPr>
          <a:lstStyle/>
          <a:p>
            <a:r>
              <a:rPr lang="en-US" altLang="zh-CN" sz="1400" b="0">
                <a:solidFill>
                  <a:srgbClr val="0000FF"/>
                </a:solidFill>
                <a:effectLst/>
                <a:latin typeface="JetBrains Mono" panose="02000009000000000000" pitchFamily="49" charset="0"/>
              </a:rPr>
              <a:t>int</a:t>
            </a:r>
            <a:r>
              <a:rPr lang="en-US" altLang="zh-CN" sz="1400" b="0">
                <a:solidFill>
                  <a:srgbClr val="000000"/>
                </a:solidFill>
                <a:effectLst/>
                <a:latin typeface="JetBrains Mono" panose="02000009000000000000" pitchFamily="49" charset="0"/>
              </a:rPr>
              <a:t> </a:t>
            </a:r>
            <a:r>
              <a:rPr lang="en-US" altLang="zh-CN" sz="1400" b="0">
                <a:solidFill>
                  <a:srgbClr val="795E26"/>
                </a:solidFill>
                <a:effectLst/>
                <a:latin typeface="JetBrains Mono" panose="02000009000000000000" pitchFamily="49" charset="0"/>
              </a:rPr>
              <a:t>PathCacheLookup</a:t>
            </a:r>
            <a:r>
              <a:rPr lang="en-US" altLang="zh-CN" sz="1400" b="0">
                <a:solidFill>
                  <a:srgbClr val="000000"/>
                </a:solidFill>
                <a:effectLst/>
                <a:latin typeface="JetBrains Mono" panose="02000009000000000000" pitchFamily="49" charset="0"/>
              </a:rPr>
              <a:t>(</a:t>
            </a:r>
            <a:r>
              <a:rPr lang="en-US" altLang="zh-CN" sz="1400" b="0">
                <a:solidFill>
                  <a:srgbClr val="0000FF"/>
                </a:solidFill>
                <a:effectLst/>
                <a:latin typeface="JetBrains Mono" panose="02000009000000000000" pitchFamily="49" charset="0"/>
              </a:rPr>
              <a:t>struct</a:t>
            </a:r>
            <a:r>
              <a:rPr lang="en-US" altLang="zh-CN" sz="1400" b="0">
                <a:solidFill>
                  <a:srgbClr val="000000"/>
                </a:solidFill>
                <a:effectLst/>
                <a:latin typeface="JetBrains Mono" panose="02000009000000000000" pitchFamily="49" charset="0"/>
              </a:rPr>
              <a:t> </a:t>
            </a:r>
            <a:r>
              <a:rPr lang="en-US" altLang="zh-CN" sz="1400" b="0">
                <a:solidFill>
                  <a:srgbClr val="267F99"/>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parent</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const</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char</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name</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int</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len</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struct</a:t>
            </a:r>
            <a:r>
              <a:rPr lang="en-US" altLang="zh-CN" sz="1400" b="0">
                <a:solidFill>
                  <a:srgbClr val="000000"/>
                </a:solidFill>
                <a:effectLst/>
                <a:latin typeface="JetBrains Mono" panose="02000009000000000000" pitchFamily="49" charset="0"/>
              </a:rPr>
              <a:t> </a:t>
            </a:r>
            <a:r>
              <a:rPr lang="en-US" altLang="zh-CN" sz="1400" b="0">
                <a:solidFill>
                  <a:srgbClr val="267F99"/>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a:t>
            </a:r>
          </a:p>
        </p:txBody>
      </p:sp>
      <p:sp>
        <p:nvSpPr>
          <p:cNvPr id="12" name="文本框 11"/>
          <p:cNvSpPr txBox="1"/>
          <p:nvPr/>
        </p:nvSpPr>
        <p:spPr>
          <a:xfrm>
            <a:off x="315310" y="1604718"/>
            <a:ext cx="9402555" cy="2308324"/>
          </a:xfrm>
          <a:prstGeom prst="rect">
            <a:avLst/>
          </a:prstGeom>
          <a:noFill/>
        </p:spPr>
        <p:txBody>
          <a:bodyPr wrap="square">
            <a:spAutoFit/>
          </a:bodyPr>
          <a:lstStyle/>
          <a:p>
            <a:r>
              <a:rPr lang="en-US" altLang="zh-CN" sz="1200" b="0">
                <a:solidFill>
                  <a:srgbClr val="0000FF"/>
                </a:solidFill>
                <a:effectLst/>
                <a:latin typeface="JetBrains Mono" panose="02000009000000000000" pitchFamily="49" charset="0"/>
              </a:rPr>
              <a:t>struct</a:t>
            </a:r>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PathCache</a:t>
            </a:r>
            <a:r>
              <a:rPr lang="en-US" altLang="zh-CN" sz="1200" b="0">
                <a:solidFill>
                  <a:srgbClr val="000000"/>
                </a:solidFill>
                <a:effectLst/>
                <a:latin typeface="JetBrains Mono" panose="02000009000000000000" pitchFamily="49" charset="0"/>
              </a:rPr>
              <a:t> {</a:t>
            </a:r>
            <a:r>
              <a:rPr lang="en-US" altLang="zh-CN" sz="1200" b="0">
                <a:solidFill>
                  <a:srgbClr val="008000"/>
                </a:solidFill>
                <a:effectLst/>
                <a:latin typeface="JetBrains Mono" panose="02000009000000000000" pitchFamily="49" charset="0"/>
              </a:rPr>
              <a:t>//</a:t>
            </a:r>
            <a:r>
              <a:rPr lang="zh-CN" altLang="en-US" sz="1200" b="0">
                <a:solidFill>
                  <a:srgbClr val="008000"/>
                </a:solidFill>
                <a:effectLst/>
                <a:latin typeface="JetBrains Mono" panose="02000009000000000000" pitchFamily="49" charset="0"/>
              </a:rPr>
              <a:t>路径缓存</a:t>
            </a:r>
            <a:endParaRPr lang="zh-CN" altLang="en-US" sz="1200" b="0">
              <a:solidFill>
                <a:srgbClr val="000000"/>
              </a:solidFill>
              <a:effectLst/>
              <a:latin typeface="JetBrains Mono" panose="02000009000000000000" pitchFamily="49" charset="0"/>
            </a:endParaRPr>
          </a:p>
          <a:p>
            <a:r>
              <a:rPr lang="zh-CN" altLang="en-US"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struct</a:t>
            </a:r>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Vnode</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parentVnode</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 vnode points to the cache */</a:t>
            </a:r>
            <a:r>
              <a:rPr lang="en-US" altLang="zh-CN" sz="1200" b="0">
                <a:solidFill>
                  <a:srgbClr val="000000"/>
                </a:solidFill>
                <a:effectLst/>
                <a:latin typeface="JetBrains Mono" panose="02000009000000000000" pitchFamily="49" charset="0"/>
              </a:rPr>
              <a:t>   </a:t>
            </a:r>
          </a:p>
          <a:p>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struct</a:t>
            </a:r>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Vnode</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childVnode</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 vnode the cache points to */</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LIST_ENTRY</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parentEntry</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 list entry for cache list in the parent vnode */</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LIST_ENTRY</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childEntry</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 list entry for cache list in the child vnode */</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LIST_ENTRY</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hashEntry</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 list entry for buckets in the hash table */</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uint8_t</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nameLen</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 length of path component */</a:t>
            </a:r>
            <a:endParaRPr lang="en-US" altLang="zh-CN" sz="1200" b="0">
              <a:solidFill>
                <a:srgbClr val="000000"/>
              </a:solidFill>
              <a:effectLst/>
              <a:latin typeface="JetBrains Mono" panose="02000009000000000000" pitchFamily="49" charset="0"/>
            </a:endParaRPr>
          </a:p>
          <a:p>
            <a:r>
              <a:rPr lang="en-US" altLang="zh-CN" sz="1200" b="0">
                <a:solidFill>
                  <a:srgbClr val="AF00DB"/>
                </a:solidFill>
                <a:effectLst/>
                <a:latin typeface="JetBrains Mono" panose="02000009000000000000" pitchFamily="49" charset="0"/>
              </a:rPr>
              <a:t>#ifdef</a:t>
            </a:r>
            <a:r>
              <a:rPr lang="en-US" altLang="zh-CN" sz="1200" b="0">
                <a:solidFill>
                  <a:srgbClr val="0000FF"/>
                </a:solidFill>
                <a:effectLst/>
                <a:latin typeface="JetBrains Mono" panose="02000009000000000000" pitchFamily="49" charset="0"/>
              </a:rPr>
              <a:t> LOSCFG_DEBUG_VERSION</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int</a:t>
            </a:r>
            <a:r>
              <a:rPr lang="en-US" altLang="zh-CN" sz="1200" b="0">
                <a:solidFill>
                  <a:srgbClr val="000000"/>
                </a:solidFill>
                <a:effectLst/>
                <a:latin typeface="JetBrains Mono" panose="02000009000000000000" pitchFamily="49" charset="0"/>
              </a:rPr>
              <a:t> hit;</a:t>
            </a:r>
            <a:r>
              <a:rPr lang="en-US" altLang="zh-CN" sz="1200" b="0">
                <a:solidFill>
                  <a:srgbClr val="008000"/>
                </a:solidFill>
                <a:effectLst/>
                <a:latin typeface="JetBrains Mono" panose="02000009000000000000" pitchFamily="49" charset="0"/>
              </a:rPr>
              <a:t>                      /* cache hit count*/</a:t>
            </a:r>
            <a:endParaRPr lang="en-US" altLang="zh-CN" sz="1200" b="0">
              <a:solidFill>
                <a:srgbClr val="000000"/>
              </a:solidFill>
              <a:effectLst/>
              <a:latin typeface="JetBrains Mono" panose="02000009000000000000" pitchFamily="49" charset="0"/>
            </a:endParaRPr>
          </a:p>
          <a:p>
            <a:r>
              <a:rPr lang="en-US" altLang="zh-CN" sz="1200" b="0">
                <a:solidFill>
                  <a:srgbClr val="AF00DB"/>
                </a:solidFill>
                <a:effectLst/>
                <a:latin typeface="JetBrains Mono" panose="02000009000000000000" pitchFamily="49" charset="0"/>
              </a:rPr>
              <a:t>#endif</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char</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name</a:t>
            </a:r>
            <a:r>
              <a:rPr lang="en-US" altLang="zh-CN" sz="1200" b="0">
                <a:solidFill>
                  <a:srgbClr val="000000"/>
                </a:solidFill>
                <a:effectLst/>
                <a:latin typeface="JetBrains Mono" panose="02000009000000000000" pitchFamily="49" charset="0"/>
              </a:rPr>
              <a:t>[</a:t>
            </a:r>
            <a:r>
              <a:rPr lang="en-US" altLang="zh-CN" sz="1200" b="0">
                <a:solidFill>
                  <a:srgbClr val="098658"/>
                </a:solidFill>
                <a:effectLst/>
                <a:latin typeface="JetBrains Mono" panose="02000009000000000000" pitchFamily="49" charset="0"/>
              </a:rPr>
              <a:t>0</a:t>
            </a:r>
            <a:r>
              <a:rPr lang="en-US" altLang="zh-CN" sz="1200" b="0">
                <a:solidFill>
                  <a:srgbClr val="000000"/>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 path component name */</a:t>
            </a:r>
            <a:endParaRPr lang="en-US" altLang="zh-CN" sz="1200" b="0">
              <a:solidFill>
                <a:srgbClr val="000000"/>
              </a:solidFill>
              <a:effectLst/>
              <a:latin typeface="JetBrains Mono" panose="02000009000000000000" pitchFamily="49" charset="0"/>
            </a:endParaRPr>
          </a:p>
          <a:p>
            <a:r>
              <a:rPr lang="en-US" altLang="zh-CN" sz="1200" b="0">
                <a:solidFill>
                  <a:srgbClr val="000000"/>
                </a:solidFill>
                <a:effectLst/>
                <a:latin typeface="JetBrains Mono" panose="02000009000000000000" pitchFamily="49" charset="0"/>
              </a:rPr>
              <a:t>};</a:t>
            </a:r>
          </a:p>
        </p:txBody>
      </p:sp>
      <p:sp>
        <p:nvSpPr>
          <p:cNvPr id="13" name="文本框 12"/>
          <p:cNvSpPr txBox="1"/>
          <p:nvPr/>
        </p:nvSpPr>
        <p:spPr>
          <a:xfrm>
            <a:off x="315310" y="1184898"/>
            <a:ext cx="11393170" cy="337185"/>
          </a:xfrm>
          <a:prstGeom prst="rect">
            <a:avLst/>
          </a:prstGeom>
          <a:noFill/>
        </p:spPr>
        <p:txBody>
          <a:bodyPr wrap="square">
            <a:spAutoFit/>
          </a:bodyPr>
          <a:lstStyle/>
          <a:p>
            <a:r>
              <a:rPr lang="zh-CN" altLang="en-US" sz="1600" b="1">
                <a:solidFill>
                  <a:schemeClr val="accent1"/>
                </a:solidFill>
                <a:effectLst/>
                <a:latin typeface="JetBrains Mono" panose="02000009000000000000" pitchFamily="49" charset="0"/>
              </a:rPr>
              <a:t>通过哈希表存储，利用父节点</a:t>
            </a:r>
            <a:r>
              <a:rPr lang="en-US" altLang="zh-CN" sz="1600" b="1">
                <a:solidFill>
                  <a:schemeClr val="accent1"/>
                </a:solidFill>
                <a:effectLst/>
                <a:latin typeface="JetBrains Mono" panose="02000009000000000000" pitchFamily="49" charset="0"/>
              </a:rPr>
              <a:t>Vnode</a:t>
            </a:r>
            <a:r>
              <a:rPr lang="zh-CN" altLang="en-US" sz="1600" b="1">
                <a:solidFill>
                  <a:schemeClr val="accent1"/>
                </a:solidFill>
                <a:effectLst/>
                <a:latin typeface="JetBrains Mono" panose="02000009000000000000" pitchFamily="49" charset="0"/>
              </a:rPr>
              <a:t>的地址和子节点的文件名，可以从</a:t>
            </a:r>
            <a:r>
              <a:rPr lang="en-US" altLang="zh-CN" sz="1600" b="1">
                <a:solidFill>
                  <a:schemeClr val="accent1"/>
                </a:solidFill>
                <a:effectLst/>
                <a:latin typeface="JetBrains Mono" panose="02000009000000000000" pitchFamily="49" charset="0"/>
              </a:rPr>
              <a:t>PathCache</a:t>
            </a:r>
            <a:r>
              <a:rPr lang="zh-CN" altLang="en-US" sz="1600" b="1">
                <a:solidFill>
                  <a:schemeClr val="accent1"/>
                </a:solidFill>
                <a:effectLst/>
                <a:latin typeface="JetBrains Mono" panose="02000009000000000000" pitchFamily="49" charset="0"/>
              </a:rPr>
              <a:t>中快速查找到子节点对应的</a:t>
            </a:r>
            <a:r>
              <a:rPr lang="en-US" altLang="zh-CN" sz="1600" b="1">
                <a:solidFill>
                  <a:schemeClr val="accent1"/>
                </a:solidFill>
                <a:effectLst/>
                <a:latin typeface="JetBrains Mono" panose="02000009000000000000" pitchFamily="49" charset="0"/>
              </a:rPr>
              <a:t>Vnode</a:t>
            </a:r>
            <a:endParaRPr lang="zh-CN" altLang="en-US" sz="1600" b="1">
              <a:solidFill>
                <a:schemeClr val="accent1"/>
              </a:solidFill>
              <a:effectLst/>
              <a:latin typeface="JetBrains Mono" panose="02000009000000000000" pitchFamily="49" charset="0"/>
            </a:endParaRPr>
          </a:p>
        </p:txBody>
      </p:sp>
      <p:sp>
        <p:nvSpPr>
          <p:cNvPr id="15" name="文本框 14"/>
          <p:cNvSpPr txBox="1"/>
          <p:nvPr/>
        </p:nvSpPr>
        <p:spPr>
          <a:xfrm>
            <a:off x="3916154" y="5759701"/>
            <a:ext cx="8582748" cy="461665"/>
          </a:xfrm>
          <a:prstGeom prst="rect">
            <a:avLst/>
          </a:prstGeom>
          <a:noFill/>
        </p:spPr>
        <p:txBody>
          <a:bodyPr wrap="square">
            <a:spAutoFit/>
          </a:bodyPr>
          <a:lstStyle/>
          <a:p>
            <a:r>
              <a:rPr lang="en-US" altLang="zh-CN" sz="1200" b="0">
                <a:solidFill>
                  <a:srgbClr val="AF00DB"/>
                </a:solidFill>
                <a:effectLst/>
                <a:latin typeface="JetBrains Mono" panose="02000009000000000000" pitchFamily="49" charset="0"/>
              </a:rPr>
              <a:t>#define</a:t>
            </a:r>
            <a:r>
              <a:rPr lang="en-US" altLang="zh-CN" sz="1200" b="0">
                <a:solidFill>
                  <a:srgbClr val="0000FF"/>
                </a:solidFill>
                <a:effectLst/>
                <a:latin typeface="JetBrains Mono" panose="02000009000000000000" pitchFamily="49" charset="0"/>
              </a:rPr>
              <a:t> PATH_CACHE_HASH_MASK (LOSCFG_MAX_PATH_CACHE_SIZE </a:t>
            </a:r>
            <a:r>
              <a:rPr lang="en-US" altLang="zh-CN" sz="1200" b="0">
                <a:solidFill>
                  <a:srgbClr val="000000"/>
                </a:solidFill>
                <a:effectLst/>
                <a:latin typeface="JetBrains Mono" panose="02000009000000000000" pitchFamily="49" charset="0"/>
              </a:rPr>
              <a:t>-</a:t>
            </a:r>
            <a:r>
              <a:rPr lang="en-US" altLang="zh-CN" sz="1200" b="0">
                <a:solidFill>
                  <a:srgbClr val="0000FF"/>
                </a:solidFill>
                <a:effectLst/>
                <a:latin typeface="JetBrains Mono" panose="02000009000000000000" pitchFamily="49" charset="0"/>
              </a:rPr>
              <a:t> </a:t>
            </a:r>
            <a:r>
              <a:rPr lang="en-US" altLang="zh-CN" sz="1200" b="0">
                <a:solidFill>
                  <a:srgbClr val="098658"/>
                </a:solidFill>
                <a:effectLst/>
                <a:latin typeface="JetBrains Mono" panose="02000009000000000000" pitchFamily="49" charset="0"/>
              </a:rPr>
              <a:t>1</a:t>
            </a:r>
            <a:r>
              <a:rPr lang="en-US" altLang="zh-CN" sz="1200" b="0">
                <a:solidFill>
                  <a:srgbClr val="0000FF"/>
                </a:solidFill>
                <a:effectLst/>
                <a:latin typeface="JetBrains Mono" panose="02000009000000000000" pitchFamily="49" charset="0"/>
              </a:rPr>
              <a:t>)</a:t>
            </a:r>
            <a:r>
              <a:rPr lang="en-US" altLang="zh-CN" sz="1200" b="0">
                <a:solidFill>
                  <a:srgbClr val="008000"/>
                </a:solidFill>
                <a:effectLst/>
                <a:latin typeface="JetBrains Mono" panose="02000009000000000000" pitchFamily="49" charset="0"/>
              </a:rPr>
              <a:t>   //</a:t>
            </a:r>
            <a:r>
              <a:rPr lang="zh-CN" altLang="en-US" sz="1200" b="0">
                <a:solidFill>
                  <a:srgbClr val="008000"/>
                </a:solidFill>
                <a:effectLst/>
                <a:latin typeface="JetBrains Mono" panose="02000009000000000000" pitchFamily="49" charset="0"/>
              </a:rPr>
              <a:t>路径缓存哈希表掩码</a:t>
            </a:r>
            <a:endParaRPr lang="zh-CN" altLang="en-US" sz="1200" b="0">
              <a:solidFill>
                <a:srgbClr val="000000"/>
              </a:solidFill>
              <a:effectLst/>
              <a:latin typeface="JetBrains Mono" panose="02000009000000000000" pitchFamily="49" charset="0"/>
            </a:endParaRPr>
          </a:p>
          <a:p>
            <a:r>
              <a:rPr lang="en-US" altLang="zh-CN" sz="1200" b="0">
                <a:solidFill>
                  <a:srgbClr val="267F99"/>
                </a:solidFill>
                <a:effectLst/>
                <a:latin typeface="JetBrains Mono" panose="02000009000000000000" pitchFamily="49" charset="0"/>
              </a:rPr>
              <a:t>LIST_HEAD</a:t>
            </a:r>
            <a:r>
              <a:rPr lang="en-US" altLang="zh-CN" sz="1200" b="0">
                <a:solidFill>
                  <a:srgbClr val="0000FF"/>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g_pathCacheHashEntrys</a:t>
            </a:r>
            <a:r>
              <a:rPr lang="en-US" altLang="zh-CN" sz="1200" b="0">
                <a:solidFill>
                  <a:srgbClr val="0000FF"/>
                </a:solidFill>
                <a:effectLst/>
                <a:latin typeface="JetBrains Mono" panose="02000009000000000000" pitchFamily="49" charset="0"/>
              </a:rPr>
              <a:t>[LOSCFG_MAX_PATH_CACHE_SIZE];</a:t>
            </a:r>
            <a:r>
              <a:rPr lang="en-US" altLang="zh-CN" sz="1200" b="0">
                <a:solidFill>
                  <a:srgbClr val="008000"/>
                </a:solidFill>
                <a:effectLst/>
                <a:latin typeface="JetBrains Mono" panose="02000009000000000000" pitchFamily="49" charset="0"/>
              </a:rPr>
              <a:t>    //</a:t>
            </a:r>
            <a:r>
              <a:rPr lang="zh-CN" altLang="en-US" sz="1200" b="0">
                <a:solidFill>
                  <a:srgbClr val="008000"/>
                </a:solidFill>
                <a:effectLst/>
                <a:latin typeface="JetBrains Mono" panose="02000009000000000000" pitchFamily="49" charset="0"/>
              </a:rPr>
              <a:t>路径缓存哈希表项</a:t>
            </a:r>
            <a:endParaRPr lang="zh-CN" altLang="en-US" sz="1200" b="0">
              <a:solidFill>
                <a:srgbClr val="000000"/>
              </a:solidFill>
              <a:effectLst/>
              <a:latin typeface="JetBrains Mono" panose="02000009000000000000" pitchFamily="49" charset="0"/>
            </a:endParaRPr>
          </a:p>
        </p:txBody>
      </p:sp>
      <p:sp>
        <p:nvSpPr>
          <p:cNvPr id="17" name="文本框 16"/>
          <p:cNvSpPr txBox="1"/>
          <p:nvPr/>
        </p:nvSpPr>
        <p:spPr>
          <a:xfrm>
            <a:off x="0" y="4006787"/>
            <a:ext cx="10657490" cy="2492990"/>
          </a:xfrm>
          <a:prstGeom prst="rect">
            <a:avLst/>
          </a:prstGeom>
          <a:noFill/>
        </p:spPr>
        <p:txBody>
          <a:bodyPr wrap="square">
            <a:spAutoFit/>
          </a:bodyPr>
          <a:lstStyle/>
          <a:p>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struct</a:t>
            </a:r>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PathCache</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pc</a:t>
            </a:r>
            <a:r>
              <a:rPr lang="en-US" altLang="zh-CN" sz="1200" b="0">
                <a:solidFill>
                  <a:srgbClr val="000000"/>
                </a:solidFill>
                <a:effectLst/>
                <a:latin typeface="JetBrains Mono" panose="02000009000000000000" pitchFamily="49" charset="0"/>
              </a:rPr>
              <a:t> = </a:t>
            </a:r>
            <a:r>
              <a:rPr lang="en-US" altLang="zh-CN" sz="1200" b="0">
                <a:solidFill>
                  <a:srgbClr val="0000FF"/>
                </a:solidFill>
                <a:effectLst/>
                <a:latin typeface="JetBrains Mono" panose="02000009000000000000" pitchFamily="49" charset="0"/>
              </a:rPr>
              <a:t>NULL</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int</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hash</a:t>
            </a:r>
            <a:r>
              <a:rPr lang="en-US" altLang="zh-CN" sz="1200" b="0">
                <a:solidFill>
                  <a:srgbClr val="000000"/>
                </a:solidFill>
                <a:effectLst/>
                <a:latin typeface="JetBrains Mono" panose="02000009000000000000" pitchFamily="49" charset="0"/>
              </a:rPr>
              <a:t> = </a:t>
            </a:r>
            <a:r>
              <a:rPr lang="en-US" altLang="zh-CN" sz="1200" b="0">
                <a:solidFill>
                  <a:srgbClr val="795E26"/>
                </a:solidFill>
                <a:effectLst/>
                <a:latin typeface="JetBrains Mono" panose="02000009000000000000" pitchFamily="49" charset="0"/>
              </a:rPr>
              <a:t>NameHash</a:t>
            </a:r>
            <a:r>
              <a:rPr lang="en-US" altLang="zh-CN" sz="1200" b="0">
                <a:solidFill>
                  <a:srgbClr val="000000"/>
                </a:solidFill>
                <a:effectLst/>
                <a:latin typeface="JetBrains Mono" panose="02000009000000000000" pitchFamily="49" charset="0"/>
              </a:rPr>
              <a:t>(</a:t>
            </a:r>
            <a:r>
              <a:rPr lang="en-US" altLang="zh-CN" sz="1200" b="0">
                <a:solidFill>
                  <a:srgbClr val="001080"/>
                </a:solidFill>
                <a:effectLst/>
                <a:latin typeface="JetBrains Mono" panose="02000009000000000000" pitchFamily="49" charset="0"/>
              </a:rPr>
              <a:t>name</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len</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parent</a:t>
            </a:r>
            <a:r>
              <a:rPr lang="en-US" altLang="zh-CN" sz="1200" b="0">
                <a:solidFill>
                  <a:srgbClr val="000000"/>
                </a:solidFill>
                <a:effectLst/>
                <a:latin typeface="JetBrains Mono" panose="02000009000000000000" pitchFamily="49" charset="0"/>
              </a:rPr>
              <a:t>) &amp; </a:t>
            </a:r>
            <a:r>
              <a:rPr lang="en-US" altLang="zh-CN" sz="1200" b="0">
                <a:solidFill>
                  <a:srgbClr val="0000FF"/>
                </a:solidFill>
                <a:effectLst/>
                <a:latin typeface="JetBrains Mono" panose="02000009000000000000" pitchFamily="49" charset="0"/>
              </a:rPr>
              <a:t>PATH_CACHE_HASH_MASK</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r>
              <a:rPr lang="en-US" altLang="zh-CN" sz="1200" b="0">
                <a:solidFill>
                  <a:srgbClr val="267F99"/>
                </a:solidFill>
                <a:effectLst/>
                <a:latin typeface="JetBrains Mono" panose="02000009000000000000" pitchFamily="49" charset="0"/>
              </a:rPr>
              <a:t>LIST_HEAD</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dhead</a:t>
            </a:r>
            <a:r>
              <a:rPr lang="en-US" altLang="zh-CN" sz="1200" b="0">
                <a:solidFill>
                  <a:srgbClr val="000000"/>
                </a:solidFill>
                <a:effectLst/>
                <a:latin typeface="JetBrains Mono" panose="02000009000000000000" pitchFamily="49" charset="0"/>
              </a:rPr>
              <a:t> = &amp;</a:t>
            </a:r>
            <a:r>
              <a:rPr lang="en-US" altLang="zh-CN" sz="1200" b="0">
                <a:solidFill>
                  <a:srgbClr val="001080"/>
                </a:solidFill>
                <a:effectLst/>
                <a:latin typeface="JetBrains Mono" panose="02000009000000000000" pitchFamily="49" charset="0"/>
              </a:rPr>
              <a:t>g_pathCacheHashEntrys</a:t>
            </a:r>
            <a:r>
              <a:rPr lang="en-US" altLang="zh-CN" sz="1200" b="0">
                <a:solidFill>
                  <a:srgbClr val="000000"/>
                </a:solidFill>
                <a:effectLst/>
                <a:latin typeface="JetBrains Mono" panose="02000009000000000000" pitchFamily="49" charset="0"/>
              </a:rPr>
              <a:t>[</a:t>
            </a:r>
            <a:r>
              <a:rPr lang="en-US" altLang="zh-CN" sz="1200" b="0">
                <a:solidFill>
                  <a:srgbClr val="001080"/>
                </a:solidFill>
                <a:effectLst/>
                <a:latin typeface="JetBrains Mono" panose="02000009000000000000" pitchFamily="49" charset="0"/>
              </a:rPr>
              <a:t>hash</a:t>
            </a:r>
            <a:r>
              <a:rPr lang="en-US" altLang="zh-CN" sz="1200" b="0">
                <a:solidFill>
                  <a:srgbClr val="000000"/>
                </a:solidFill>
                <a:effectLst/>
                <a:latin typeface="JetBrains Mono" panose="02000009000000000000" pitchFamily="49" charset="0"/>
              </a:rPr>
              <a:t>];</a:t>
            </a:r>
          </a:p>
          <a:p>
            <a:br>
              <a:rPr lang="en-US" altLang="zh-CN" sz="1200" b="0">
                <a:solidFill>
                  <a:srgbClr val="000000"/>
                </a:solidFill>
                <a:effectLst/>
                <a:latin typeface="JetBrains Mono" panose="02000009000000000000" pitchFamily="49" charset="0"/>
              </a:rPr>
            </a:br>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TRACE_TRY_CACHE</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LOS_DL_LIST_FOR_EACH_ENTRY</a:t>
            </a:r>
            <a:r>
              <a:rPr lang="en-US" altLang="zh-CN" sz="1200" b="0">
                <a:solidFill>
                  <a:srgbClr val="000000"/>
                </a:solidFill>
                <a:effectLst/>
                <a:latin typeface="JetBrains Mono" panose="02000009000000000000" pitchFamily="49" charset="0"/>
              </a:rPr>
              <a:t>(</a:t>
            </a:r>
            <a:r>
              <a:rPr lang="en-US" altLang="zh-CN" sz="1200" b="0">
                <a:solidFill>
                  <a:srgbClr val="001080"/>
                </a:solidFill>
                <a:effectLst/>
                <a:latin typeface="JetBrains Mono" panose="02000009000000000000" pitchFamily="49" charset="0"/>
              </a:rPr>
              <a:t>pc</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dhead</a:t>
            </a:r>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struct</a:t>
            </a:r>
            <a:r>
              <a:rPr lang="en-US" altLang="zh-CN" sz="1200" b="0">
                <a:solidFill>
                  <a:srgbClr val="000000"/>
                </a:solidFill>
                <a:effectLst/>
                <a:latin typeface="JetBrains Mono" panose="02000009000000000000" pitchFamily="49" charset="0"/>
              </a:rPr>
              <a:t> PathCache, hashEntry) {</a:t>
            </a:r>
          </a:p>
          <a:p>
            <a:r>
              <a:rPr lang="en-US" altLang="zh-CN" sz="1200" b="0">
                <a:solidFill>
                  <a:srgbClr val="000000"/>
                </a:solidFill>
                <a:effectLst/>
                <a:latin typeface="JetBrains Mono" panose="02000009000000000000" pitchFamily="49" charset="0"/>
              </a:rPr>
              <a:t>        </a:t>
            </a:r>
            <a:r>
              <a:rPr lang="en-US" altLang="zh-CN" sz="1200" b="0">
                <a:solidFill>
                  <a:srgbClr val="AF00DB"/>
                </a:solidFill>
                <a:effectLst/>
                <a:latin typeface="JetBrains Mono" panose="02000009000000000000" pitchFamily="49" charset="0"/>
              </a:rPr>
              <a:t>if</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pc</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parentVnode</a:t>
            </a:r>
            <a:r>
              <a:rPr lang="en-US" altLang="zh-CN" sz="1200" b="0">
                <a:solidFill>
                  <a:srgbClr val="000000"/>
                </a:solidFill>
                <a:effectLst/>
                <a:latin typeface="JetBrains Mono" panose="02000009000000000000" pitchFamily="49" charset="0"/>
              </a:rPr>
              <a:t> == </a:t>
            </a:r>
            <a:r>
              <a:rPr lang="en-US" altLang="zh-CN" sz="1200" b="0">
                <a:solidFill>
                  <a:srgbClr val="001080"/>
                </a:solidFill>
                <a:effectLst/>
                <a:latin typeface="JetBrains Mono" panose="02000009000000000000" pitchFamily="49" charset="0"/>
              </a:rPr>
              <a:t>parent</a:t>
            </a:r>
            <a:r>
              <a:rPr lang="en-US" altLang="zh-CN" sz="1200" b="0">
                <a:solidFill>
                  <a:srgbClr val="000000"/>
                </a:solidFill>
                <a:effectLst/>
                <a:latin typeface="JetBrains Mono" panose="02000009000000000000" pitchFamily="49" charset="0"/>
              </a:rPr>
              <a:t> &amp;&amp; </a:t>
            </a:r>
            <a:r>
              <a:rPr lang="en-US" altLang="zh-CN" sz="1200" b="0">
                <a:solidFill>
                  <a:srgbClr val="001080"/>
                </a:solidFill>
                <a:effectLst/>
                <a:latin typeface="JetBrains Mono" panose="02000009000000000000" pitchFamily="49" charset="0"/>
              </a:rPr>
              <a:t>pc</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nameLen</a:t>
            </a:r>
            <a:r>
              <a:rPr lang="en-US" altLang="zh-CN" sz="1200" b="0">
                <a:solidFill>
                  <a:srgbClr val="000000"/>
                </a:solidFill>
                <a:effectLst/>
                <a:latin typeface="JetBrains Mono" panose="02000009000000000000" pitchFamily="49" charset="0"/>
              </a:rPr>
              <a:t> == </a:t>
            </a:r>
            <a:r>
              <a:rPr lang="en-US" altLang="zh-CN" sz="1200" b="0">
                <a:solidFill>
                  <a:srgbClr val="001080"/>
                </a:solidFill>
                <a:effectLst/>
                <a:latin typeface="JetBrains Mono" panose="02000009000000000000" pitchFamily="49" charset="0"/>
              </a:rPr>
              <a:t>len</a:t>
            </a:r>
            <a:r>
              <a:rPr lang="en-US" altLang="zh-CN" sz="1200" b="0">
                <a:solidFill>
                  <a:srgbClr val="000000"/>
                </a:solidFill>
                <a:effectLst/>
                <a:latin typeface="JetBrains Mono" panose="02000009000000000000" pitchFamily="49" charset="0"/>
              </a:rPr>
              <a:t> &amp;&amp; !</a:t>
            </a:r>
            <a:r>
              <a:rPr lang="en-US" altLang="zh-CN" sz="1200" b="0">
                <a:solidFill>
                  <a:srgbClr val="795E26"/>
                </a:solidFill>
                <a:effectLst/>
                <a:latin typeface="JetBrains Mono" panose="02000009000000000000" pitchFamily="49" charset="0"/>
              </a:rPr>
              <a:t>strncmp</a:t>
            </a:r>
            <a:r>
              <a:rPr lang="en-US" altLang="zh-CN" sz="1200" b="0">
                <a:solidFill>
                  <a:srgbClr val="000000"/>
                </a:solidFill>
                <a:effectLst/>
                <a:latin typeface="JetBrains Mono" panose="02000009000000000000" pitchFamily="49" charset="0"/>
              </a:rPr>
              <a:t>(</a:t>
            </a:r>
            <a:r>
              <a:rPr lang="en-US" altLang="zh-CN" sz="1200" b="0">
                <a:solidFill>
                  <a:srgbClr val="001080"/>
                </a:solidFill>
                <a:effectLst/>
                <a:latin typeface="JetBrains Mono" panose="02000009000000000000" pitchFamily="49" charset="0"/>
              </a:rPr>
              <a:t>pc</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name</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name</a:t>
            </a:r>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len</a:t>
            </a:r>
            <a:r>
              <a:rPr lang="en-US" altLang="zh-CN" sz="1200" b="0">
                <a:solidFill>
                  <a:srgbClr val="000000"/>
                </a:solidFill>
                <a:effectLst/>
                <a:latin typeface="JetBrains Mono" panose="02000009000000000000" pitchFamily="49" charset="0"/>
              </a:rPr>
              <a:t>)) {</a:t>
            </a:r>
          </a:p>
          <a:p>
            <a:r>
              <a:rPr lang="en-US" altLang="zh-CN" sz="1200" b="0">
                <a:solidFill>
                  <a:srgbClr val="000000"/>
                </a:solidFill>
                <a:effectLst/>
                <a:latin typeface="JetBrains Mono" panose="02000009000000000000" pitchFamily="49" charset="0"/>
              </a:rPr>
              <a:t>            *</a:t>
            </a:r>
            <a:r>
              <a:rPr lang="en-US" altLang="zh-CN" sz="1200" b="0">
                <a:solidFill>
                  <a:srgbClr val="001080"/>
                </a:solidFill>
                <a:effectLst/>
                <a:latin typeface="JetBrains Mono" panose="02000009000000000000" pitchFamily="49" charset="0"/>
              </a:rPr>
              <a:t>vnode</a:t>
            </a:r>
            <a:r>
              <a:rPr lang="en-US" altLang="zh-CN" sz="1200" b="0">
                <a:solidFill>
                  <a:srgbClr val="000000"/>
                </a:solidFill>
                <a:effectLst/>
                <a:latin typeface="JetBrains Mono" panose="02000009000000000000" pitchFamily="49" charset="0"/>
              </a:rPr>
              <a:t> = </a:t>
            </a:r>
            <a:r>
              <a:rPr lang="en-US" altLang="zh-CN" sz="1200" b="0">
                <a:solidFill>
                  <a:srgbClr val="001080"/>
                </a:solidFill>
                <a:effectLst/>
                <a:latin typeface="JetBrains Mono" panose="02000009000000000000" pitchFamily="49" charset="0"/>
              </a:rPr>
              <a:t>pc</a:t>
            </a:r>
            <a:r>
              <a:rPr lang="en-US" altLang="zh-CN" sz="1200" b="0">
                <a:solidFill>
                  <a:srgbClr val="000000"/>
                </a:solidFill>
                <a:effectLst/>
                <a:latin typeface="JetBrains Mono" panose="02000009000000000000" pitchFamily="49" charset="0"/>
              </a:rPr>
              <a:t>-&gt;</a:t>
            </a:r>
            <a:r>
              <a:rPr lang="en-US" altLang="zh-CN" sz="1200" b="0">
                <a:solidFill>
                  <a:srgbClr val="001080"/>
                </a:solidFill>
                <a:effectLst/>
                <a:latin typeface="JetBrains Mono" panose="02000009000000000000" pitchFamily="49" charset="0"/>
              </a:rPr>
              <a:t>childVnode</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TRACE_HIT_CACHE</a:t>
            </a:r>
            <a:r>
              <a:rPr lang="en-US" altLang="zh-CN" sz="1200" b="0">
                <a:solidFill>
                  <a:srgbClr val="000000"/>
                </a:solidFill>
                <a:effectLst/>
                <a:latin typeface="JetBrains Mono" panose="02000009000000000000" pitchFamily="49" charset="0"/>
              </a:rPr>
              <a:t>(</a:t>
            </a:r>
            <a:r>
              <a:rPr lang="en-US" altLang="zh-CN" sz="1200" b="0">
                <a:solidFill>
                  <a:srgbClr val="001080"/>
                </a:solidFill>
                <a:effectLst/>
                <a:latin typeface="JetBrains Mono" panose="02000009000000000000" pitchFamily="49" charset="0"/>
              </a:rPr>
              <a:t>pc</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r>
              <a:rPr lang="en-US" altLang="zh-CN" sz="1200" b="0">
                <a:solidFill>
                  <a:srgbClr val="AF00DB"/>
                </a:solidFill>
                <a:effectLst/>
                <a:latin typeface="JetBrains Mono" panose="02000009000000000000" pitchFamily="49" charset="0"/>
              </a:rPr>
              <a:t>return</a:t>
            </a:r>
            <a:r>
              <a:rPr lang="en-US" altLang="zh-CN" sz="1200" b="0">
                <a:solidFill>
                  <a:srgbClr val="000000"/>
                </a:solidFill>
                <a:effectLst/>
                <a:latin typeface="JetBrains Mono" panose="02000009000000000000" pitchFamily="49" charset="0"/>
              </a:rPr>
              <a:t> </a:t>
            </a:r>
            <a:r>
              <a:rPr lang="en-US" altLang="zh-CN" sz="1200" b="0">
                <a:solidFill>
                  <a:srgbClr val="0000FF"/>
                </a:solidFill>
                <a:effectLst/>
                <a:latin typeface="JetBrains Mono" panose="02000009000000000000" pitchFamily="49" charset="0"/>
              </a:rPr>
              <a:t>LOS_OK</a:t>
            </a:r>
            <a:r>
              <a:rPr lang="en-US" altLang="zh-CN" sz="1200" b="0">
                <a:solidFill>
                  <a:srgbClr val="000000"/>
                </a:solidFill>
                <a:effectLst/>
                <a:latin typeface="JetBrains Mono" panose="02000009000000000000" pitchFamily="49" charset="0"/>
              </a:rPr>
              <a:t>;</a:t>
            </a:r>
          </a:p>
          <a:p>
            <a:r>
              <a:rPr lang="en-US" altLang="zh-CN" sz="1200" b="0">
                <a:solidFill>
                  <a:srgbClr val="000000"/>
                </a:solidFill>
                <a:effectLst/>
                <a:latin typeface="JetBrains Mono" panose="02000009000000000000" pitchFamily="49" charset="0"/>
              </a:rPr>
              <a:t>        }</a:t>
            </a:r>
          </a:p>
          <a:p>
            <a:r>
              <a:rPr lang="en-US" altLang="zh-CN" sz="1200" b="0">
                <a:solidFill>
                  <a:srgbClr val="000000"/>
                </a:solidFill>
                <a:effectLst/>
                <a:latin typeface="JetBrains Mono" panose="02000009000000000000" pitchFamily="49" charset="0"/>
              </a:rPr>
              <a:t>    }</a:t>
            </a:r>
          </a:p>
          <a:p>
            <a:r>
              <a:rPr lang="en-US" altLang="zh-CN" sz="1200" b="0">
                <a:solidFill>
                  <a:srgbClr val="000000"/>
                </a:solidFill>
                <a:effectLst/>
                <a:latin typeface="JetBrains Mono" panose="02000009000000000000" pitchFamily="49" charset="0"/>
              </a:rPr>
              <a:t>    </a:t>
            </a:r>
            <a:r>
              <a:rPr lang="en-US" altLang="zh-CN" sz="1200" b="0">
                <a:solidFill>
                  <a:srgbClr val="AF00DB"/>
                </a:solidFill>
                <a:effectLst/>
                <a:latin typeface="JetBrains Mono" panose="02000009000000000000" pitchFamily="49" charset="0"/>
              </a:rPr>
              <a:t>return</a:t>
            </a:r>
            <a:r>
              <a:rPr lang="en-US" altLang="zh-CN" sz="1200" b="0">
                <a:solidFill>
                  <a:srgbClr val="000000"/>
                </a:solidFill>
                <a:effectLst/>
                <a:latin typeface="JetBrains Mono" panose="02000009000000000000" pitchFamily="49" charset="0"/>
              </a:rPr>
              <a:t> -ENOENT;</a:t>
            </a:r>
          </a:p>
        </p:txBody>
      </p:sp>
      <p:cxnSp>
        <p:nvCxnSpPr>
          <p:cNvPr id="19" name="直接连接符 18"/>
          <p:cNvCxnSpPr/>
          <p:nvPr/>
        </p:nvCxnSpPr>
        <p:spPr>
          <a:xfrm>
            <a:off x="315310" y="3968951"/>
            <a:ext cx="642602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矩形 19"/>
          <p:cNvSpPr/>
          <p:nvPr/>
        </p:nvSpPr>
        <p:spPr>
          <a:xfrm>
            <a:off x="3916154" y="5675586"/>
            <a:ext cx="7643123" cy="6117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cxnSp>
        <p:nvCxnSpPr>
          <p:cNvPr id="24" name="直接箭头连接符 23"/>
          <p:cNvCxnSpPr/>
          <p:nvPr/>
        </p:nvCxnSpPr>
        <p:spPr>
          <a:xfrm flipH="1" flipV="1">
            <a:off x="6028734" y="4414345"/>
            <a:ext cx="3525169" cy="126124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直接箭头连接符 24"/>
          <p:cNvCxnSpPr/>
          <p:nvPr/>
        </p:nvCxnSpPr>
        <p:spPr>
          <a:xfrm flipH="1" flipV="1">
            <a:off x="3286060" y="4575956"/>
            <a:ext cx="674238" cy="150718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文本框 26"/>
          <p:cNvSpPr txBox="1"/>
          <p:nvPr/>
        </p:nvSpPr>
        <p:spPr>
          <a:xfrm>
            <a:off x="6741335" y="1693491"/>
            <a:ext cx="1381059" cy="369332"/>
          </a:xfrm>
          <a:prstGeom prst="rect">
            <a:avLst/>
          </a:prstGeom>
          <a:noFill/>
        </p:spPr>
        <p:txBody>
          <a:bodyPr wrap="square" rtlCol="0">
            <a:spAutoFit/>
          </a:bodyPr>
          <a:lstStyle/>
          <a:p>
            <a:r>
              <a:rPr lang="zh-CN" altLang="en-US" b="1">
                <a:solidFill>
                  <a:schemeClr val="tx1">
                    <a:lumMod val="65000"/>
                    <a:lumOff val="35000"/>
                  </a:schemeClr>
                </a:solidFill>
                <a:latin typeface="黑体" panose="02010609060101010101" charset="-122"/>
                <a:ea typeface="黑体" panose="02010609060101010101" charset="-122"/>
              </a:rPr>
              <a:t>结构体</a:t>
            </a:r>
            <a:r>
              <a:rPr lang="zh-CN" altLang="en-US" b="1">
                <a:solidFill>
                  <a:schemeClr val="tx1">
                    <a:lumMod val="65000"/>
                    <a:lumOff val="35000"/>
                  </a:schemeClr>
                </a:solidFill>
                <a:ea typeface="黑体" panose="02010609060101010101" charset="-122"/>
              </a:rPr>
              <a:t>定义</a:t>
            </a:r>
          </a:p>
        </p:txBody>
      </p:sp>
      <p:sp>
        <p:nvSpPr>
          <p:cNvPr id="29" name="文本框 28"/>
          <p:cNvSpPr txBox="1"/>
          <p:nvPr/>
        </p:nvSpPr>
        <p:spPr>
          <a:xfrm>
            <a:off x="7570600" y="3040021"/>
            <a:ext cx="3966606" cy="1477328"/>
          </a:xfrm>
          <a:prstGeom prst="rect">
            <a:avLst/>
          </a:prstGeom>
          <a:noFill/>
        </p:spPr>
        <p:txBody>
          <a:bodyPr wrap="square" rtlCol="0">
            <a:spAutoFit/>
          </a:bodyPr>
          <a:lstStyle/>
          <a:p>
            <a:r>
              <a:rPr lang="zh-CN" altLang="en-US" b="1">
                <a:solidFill>
                  <a:schemeClr val="accent2"/>
                </a:solidFill>
              </a:rPr>
              <a:t>当前</a:t>
            </a:r>
            <a:r>
              <a:rPr lang="en-US" altLang="zh-CN" b="1">
                <a:solidFill>
                  <a:schemeClr val="accent2"/>
                </a:solidFill>
              </a:rPr>
              <a:t>PageCache</a:t>
            </a:r>
            <a:r>
              <a:rPr lang="zh-CN" altLang="en-US" b="1">
                <a:solidFill>
                  <a:schemeClr val="accent2"/>
                </a:solidFill>
              </a:rPr>
              <a:t>仅支持缓存二进制文件，在初次访问文件时通过</a:t>
            </a:r>
            <a:r>
              <a:rPr lang="en-US" altLang="zh-CN" b="1">
                <a:solidFill>
                  <a:schemeClr val="accent2"/>
                </a:solidFill>
              </a:rPr>
              <a:t>mmap</a:t>
            </a:r>
            <a:r>
              <a:rPr lang="zh-CN" altLang="en-US" b="1">
                <a:solidFill>
                  <a:schemeClr val="accent2"/>
                </a:solidFill>
              </a:rPr>
              <a:t>映射到内存中，下次再访问时，直接从</a:t>
            </a:r>
            <a:r>
              <a:rPr lang="en-US" altLang="zh-CN" b="1">
                <a:solidFill>
                  <a:schemeClr val="accent2"/>
                </a:solidFill>
              </a:rPr>
              <a:t>PageCache</a:t>
            </a:r>
            <a:r>
              <a:rPr lang="zh-CN" altLang="en-US" b="1">
                <a:solidFill>
                  <a:schemeClr val="accent2"/>
                </a:solidFill>
              </a:rPr>
              <a:t>中读取，可以提升对同一个文件的读写速度。</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4775"/>
          </a:xfrm>
          <a:prstGeom prst="rect">
            <a:avLst/>
          </a:prstGeom>
          <a:noFill/>
        </p:spPr>
        <p:txBody>
          <a:bodyPr wrap="square" rtlCol="0">
            <a:spAutoFit/>
          </a:bodyPr>
          <a:lstStyle/>
          <a:p>
            <a:r>
              <a:rPr lang="en-US" altLang="zh-CN" sz="3200">
                <a:latin typeface="得意黑" pitchFamily="2" charset="-122"/>
                <a:ea typeface="得意黑" pitchFamily="2" charset="-122"/>
              </a:rPr>
              <a:t>PathCache</a:t>
            </a:r>
            <a:r>
              <a:rPr lang="zh-CN" altLang="en-US" sz="3200">
                <a:latin typeface="得意黑" pitchFamily="2" charset="-122"/>
                <a:ea typeface="得意黑" pitchFamily="2" charset="-122"/>
              </a:rPr>
              <a:t>：路径缓存</a:t>
            </a:r>
          </a:p>
        </p:txBody>
      </p:sp>
      <p:sp>
        <p:nvSpPr>
          <p:cNvPr id="13" name="文本框 12"/>
          <p:cNvSpPr txBox="1"/>
          <p:nvPr/>
        </p:nvSpPr>
        <p:spPr>
          <a:xfrm>
            <a:off x="315310" y="718242"/>
            <a:ext cx="11393170" cy="338554"/>
          </a:xfrm>
          <a:prstGeom prst="rect">
            <a:avLst/>
          </a:prstGeom>
          <a:noFill/>
        </p:spPr>
        <p:txBody>
          <a:bodyPr wrap="square">
            <a:spAutoFit/>
          </a:bodyPr>
          <a:lstStyle/>
          <a:p>
            <a:r>
              <a:rPr lang="zh-CN" altLang="en-US" sz="1600" b="1">
                <a:solidFill>
                  <a:schemeClr val="accent1"/>
                </a:solidFill>
                <a:latin typeface="JetBrains Mono" panose="02000009000000000000" pitchFamily="49" charset="0"/>
              </a:rPr>
              <a:t>将</a:t>
            </a:r>
            <a:r>
              <a:rPr lang="en-US" altLang="zh-CN" sz="1600" b="1">
                <a:solidFill>
                  <a:schemeClr val="accent1"/>
                </a:solidFill>
                <a:latin typeface="JetBrains Mono" panose="02000009000000000000" pitchFamily="49" charset="0"/>
              </a:rPr>
              <a:t>parent</a:t>
            </a:r>
            <a:r>
              <a:rPr lang="zh-CN" altLang="en-US" sz="1600" b="1">
                <a:solidFill>
                  <a:schemeClr val="accent1"/>
                </a:solidFill>
                <a:latin typeface="JetBrains Mono" panose="02000009000000000000" pitchFamily="49" charset="0"/>
              </a:rPr>
              <a:t>和</a:t>
            </a:r>
            <a:r>
              <a:rPr lang="en-US" altLang="zh-CN" sz="1600" b="1">
                <a:solidFill>
                  <a:schemeClr val="accent1"/>
                </a:solidFill>
                <a:latin typeface="JetBrains Mono" panose="02000009000000000000" pitchFamily="49" charset="0"/>
              </a:rPr>
              <a:t>vnode</a:t>
            </a:r>
            <a:r>
              <a:rPr lang="zh-CN" altLang="en-US" sz="1600" b="1">
                <a:solidFill>
                  <a:schemeClr val="accent1"/>
                </a:solidFill>
                <a:latin typeface="JetBrains Mono" panose="02000009000000000000" pitchFamily="49" charset="0"/>
              </a:rPr>
              <a:t>之间的</a:t>
            </a:r>
            <a:r>
              <a:rPr lang="en-US" altLang="zh-CN" sz="1600" b="1">
                <a:solidFill>
                  <a:schemeClr val="accent1"/>
                </a:solidFill>
                <a:latin typeface="JetBrains Mono" panose="02000009000000000000" pitchFamily="49" charset="0"/>
              </a:rPr>
              <a:t>PathCache</a:t>
            </a:r>
            <a:r>
              <a:rPr lang="zh-CN" altLang="en-US" sz="1600" b="1">
                <a:solidFill>
                  <a:schemeClr val="accent1"/>
                </a:solidFill>
                <a:latin typeface="JetBrains Mono" panose="02000009000000000000" pitchFamily="49" charset="0"/>
              </a:rPr>
              <a:t>加入</a:t>
            </a:r>
            <a:r>
              <a:rPr lang="en-US" altLang="zh-CN" sz="1600" b="1">
                <a:solidFill>
                  <a:schemeClr val="accent1"/>
                </a:solidFill>
                <a:latin typeface="JetBrains Mono" panose="02000009000000000000" pitchFamily="49" charset="0"/>
              </a:rPr>
              <a:t>Hash</a:t>
            </a:r>
            <a:r>
              <a:rPr lang="zh-CN" altLang="en-US" sz="1600" b="1">
                <a:solidFill>
                  <a:schemeClr val="accent1"/>
                </a:solidFill>
                <a:latin typeface="JetBrains Mono" panose="02000009000000000000" pitchFamily="49" charset="0"/>
              </a:rPr>
              <a:t>表存储（内存中），提升同一个文件的读写速度</a:t>
            </a:r>
            <a:endParaRPr lang="en-US" altLang="zh-CN" sz="1600" b="1">
              <a:solidFill>
                <a:schemeClr val="accent1"/>
              </a:solidFill>
              <a:latin typeface="JetBrains Mono" panose="02000009000000000000" pitchFamily="49" charset="0"/>
            </a:endParaRPr>
          </a:p>
        </p:txBody>
      </p:sp>
      <p:pic>
        <p:nvPicPr>
          <p:cNvPr id="2" name="内容占位符 4"/>
          <p:cNvPicPr>
            <a:picLocks noChangeAspect="1"/>
          </p:cNvPicPr>
          <p:nvPr/>
        </p:nvPicPr>
        <p:blipFill>
          <a:blip r:embed="rId3"/>
          <a:stretch>
            <a:fillRect/>
          </a:stretch>
        </p:blipFill>
        <p:spPr>
          <a:xfrm>
            <a:off x="264860" y="1097110"/>
            <a:ext cx="8214349" cy="5042648"/>
          </a:xfrm>
          <a:prstGeom prst="rect">
            <a:avLst/>
          </a:prstGeom>
        </p:spPr>
      </p:pic>
      <p:sp>
        <p:nvSpPr>
          <p:cNvPr id="5" name="文本框 4"/>
          <p:cNvSpPr txBox="1"/>
          <p:nvPr/>
        </p:nvSpPr>
        <p:spPr>
          <a:xfrm>
            <a:off x="5734175" y="5094814"/>
            <a:ext cx="6146719" cy="430887"/>
          </a:xfrm>
          <a:prstGeom prst="rect">
            <a:avLst/>
          </a:prstGeom>
          <a:noFill/>
        </p:spPr>
        <p:txBody>
          <a:bodyPr wrap="square">
            <a:spAutoFit/>
          </a:bodyPr>
          <a:lstStyle/>
          <a:p>
            <a:r>
              <a:rPr lang="en-US" altLang="zh-CN" sz="1100" b="0">
                <a:solidFill>
                  <a:srgbClr val="267F99"/>
                </a:solidFill>
                <a:effectLst/>
                <a:latin typeface="JetBrains Mono" panose="02000009000000000000" pitchFamily="49" charset="0"/>
              </a:rPr>
              <a:t>LIST_HEAD</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parentPathCaches</a:t>
            </a:r>
            <a:r>
              <a:rPr lang="en-US" altLang="zh-CN" sz="1100" b="0">
                <a:solidFill>
                  <a:srgbClr val="000000"/>
                </a:solidFill>
                <a:effectLst/>
                <a:latin typeface="JetBrains Mono" panose="02000009000000000000" pitchFamily="49" charset="0"/>
              </a:rPr>
              <a:t>;</a:t>
            </a:r>
            <a:r>
              <a:rPr lang="en-US" altLang="zh-CN" sz="1100" b="0">
                <a:solidFill>
                  <a:srgbClr val="008000"/>
                </a:solidFill>
                <a:effectLst/>
                <a:latin typeface="JetBrains Mono" panose="02000009000000000000" pitchFamily="49" charset="0"/>
              </a:rPr>
              <a:t> </a:t>
            </a:r>
            <a:r>
              <a:rPr lang="en-US" altLang="zh-CN" sz="1100">
                <a:solidFill>
                  <a:srgbClr val="008000"/>
                </a:solidFill>
                <a:latin typeface="JetBrains Mono" panose="02000009000000000000" pitchFamily="49" charset="0"/>
              </a:rPr>
              <a:t>//</a:t>
            </a:r>
            <a:r>
              <a:rPr lang="zh-CN" altLang="en-US" sz="1100">
                <a:solidFill>
                  <a:srgbClr val="008000"/>
                </a:solidFill>
                <a:latin typeface="JetBrains Mono" panose="02000009000000000000" pitchFamily="49" charset="0"/>
              </a:rPr>
              <a:t> </a:t>
            </a:r>
            <a:r>
              <a:rPr lang="zh-CN" altLang="en-US" sz="1100" b="0">
                <a:solidFill>
                  <a:srgbClr val="008000"/>
                </a:solidFill>
                <a:effectLst/>
                <a:latin typeface="JetBrains Mono" panose="02000009000000000000" pitchFamily="49" charset="0"/>
              </a:rPr>
              <a:t>指向父级路径缓存</a:t>
            </a:r>
            <a:r>
              <a:rPr lang="en-US" altLang="zh-CN" sz="1100" b="0">
                <a:solidFill>
                  <a:srgbClr val="008000"/>
                </a:solidFill>
                <a:effectLst/>
                <a:latin typeface="JetBrains Mono" panose="02000009000000000000" pitchFamily="49" charset="0"/>
              </a:rPr>
              <a:t>,</a:t>
            </a:r>
            <a:r>
              <a:rPr lang="zh-CN" altLang="en-US" sz="1100" b="0">
                <a:solidFill>
                  <a:srgbClr val="008000"/>
                </a:solidFill>
                <a:effectLst/>
                <a:latin typeface="JetBrains Mono" panose="02000009000000000000" pitchFamily="49" charset="0"/>
              </a:rPr>
              <a:t>上面的都是当了爸爸节点*</a:t>
            </a:r>
            <a:r>
              <a:rPr lang="en-US" altLang="zh-CN" sz="1100" b="0">
                <a:solidFill>
                  <a:srgbClr val="008000"/>
                </a:solidFill>
                <a:effectLst/>
                <a:latin typeface="JetBrains Mono" panose="02000009000000000000" pitchFamily="49" charset="0"/>
              </a:rPr>
              <a:t>/</a:t>
            </a:r>
            <a:endParaRPr lang="zh-CN" altLang="en-US" sz="1100" b="0">
              <a:solidFill>
                <a:srgbClr val="000000"/>
              </a:solidFill>
              <a:effectLst/>
              <a:latin typeface="JetBrains Mono" panose="02000009000000000000" pitchFamily="49" charset="0"/>
            </a:endParaRPr>
          </a:p>
          <a:p>
            <a:r>
              <a:rPr lang="en-US" altLang="zh-CN" sz="1100" b="0">
                <a:solidFill>
                  <a:srgbClr val="267F99"/>
                </a:solidFill>
                <a:effectLst/>
                <a:latin typeface="JetBrains Mono" panose="02000009000000000000" pitchFamily="49" charset="0"/>
              </a:rPr>
              <a:t>LIST_HEAD</a:t>
            </a:r>
            <a:r>
              <a:rPr lang="en-US" altLang="zh-CN" sz="1100" b="0">
                <a:solidFill>
                  <a:srgbClr val="000000"/>
                </a:solidFill>
                <a:effectLst/>
                <a:latin typeface="JetBrains Mono" panose="02000009000000000000" pitchFamily="49" charset="0"/>
              </a:rPr>
              <a:t> </a:t>
            </a:r>
            <a:r>
              <a:rPr lang="en-US" altLang="zh-CN" sz="1100" b="0">
                <a:solidFill>
                  <a:srgbClr val="001080"/>
                </a:solidFill>
                <a:effectLst/>
                <a:latin typeface="JetBrains Mono" panose="02000009000000000000" pitchFamily="49" charset="0"/>
              </a:rPr>
              <a:t>childPathCaches</a:t>
            </a:r>
            <a:r>
              <a:rPr lang="en-US" altLang="zh-CN" sz="1100" b="0">
                <a:solidFill>
                  <a:srgbClr val="000000"/>
                </a:solidFill>
                <a:effectLst/>
                <a:latin typeface="JetBrains Mono" panose="02000009000000000000" pitchFamily="49" charset="0"/>
              </a:rPr>
              <a:t>;</a:t>
            </a:r>
            <a:r>
              <a:rPr lang="en-US" altLang="zh-CN" sz="1100" b="0">
                <a:solidFill>
                  <a:srgbClr val="008000"/>
                </a:solidFill>
                <a:effectLst/>
                <a:latin typeface="JetBrains Mono" panose="02000009000000000000" pitchFamily="49" charset="0"/>
              </a:rPr>
              <a:t>  // </a:t>
            </a:r>
            <a:r>
              <a:rPr lang="zh-CN" altLang="en-US" sz="1100" b="0">
                <a:solidFill>
                  <a:srgbClr val="008000"/>
                </a:solidFill>
                <a:effectLst/>
                <a:latin typeface="JetBrains Mono" panose="02000009000000000000" pitchFamily="49" charset="0"/>
              </a:rPr>
              <a:t>指向子级路径缓存</a:t>
            </a:r>
            <a:r>
              <a:rPr lang="en-US" altLang="zh-CN" sz="1100" b="0">
                <a:solidFill>
                  <a:srgbClr val="008000"/>
                </a:solidFill>
                <a:effectLst/>
                <a:latin typeface="JetBrains Mono" panose="02000009000000000000" pitchFamily="49" charset="0"/>
              </a:rPr>
              <a:t>,</a:t>
            </a:r>
            <a:r>
              <a:rPr lang="zh-CN" altLang="en-US" sz="1100" b="0">
                <a:solidFill>
                  <a:srgbClr val="008000"/>
                </a:solidFill>
                <a:effectLst/>
                <a:latin typeface="JetBrains Mono" panose="02000009000000000000" pitchFamily="49" charset="0"/>
              </a:rPr>
              <a:t>上面都是当了别人儿子的节点*</a:t>
            </a:r>
            <a:r>
              <a:rPr lang="en-US" altLang="zh-CN" sz="1100" b="0">
                <a:solidFill>
                  <a:srgbClr val="008000"/>
                </a:solidFill>
                <a:effectLst/>
                <a:latin typeface="JetBrains Mono" panose="02000009000000000000" pitchFamily="49" charset="0"/>
              </a:rPr>
              <a:t>/</a:t>
            </a:r>
            <a:r>
              <a:rPr lang="zh-CN" altLang="en-US" sz="1100" b="0">
                <a:solidFill>
                  <a:srgbClr val="000000"/>
                </a:solidFill>
                <a:effectLst/>
                <a:latin typeface="JetBrains Mono" panose="02000009000000000000" pitchFamily="49" charset="0"/>
              </a:rPr>
              <a:t>  </a:t>
            </a:r>
          </a:p>
        </p:txBody>
      </p:sp>
      <p:sp>
        <p:nvSpPr>
          <p:cNvPr id="6" name="矩形 5"/>
          <p:cNvSpPr/>
          <p:nvPr/>
        </p:nvSpPr>
        <p:spPr>
          <a:xfrm>
            <a:off x="5734175" y="5026047"/>
            <a:ext cx="5974305" cy="49965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076623" y="2712545"/>
            <a:ext cx="6985766" cy="726520"/>
          </a:xfrm>
          <a:prstGeom prst="rect">
            <a:avLst/>
          </a:prstGeom>
        </p:spPr>
      </p:pic>
      <p:sp>
        <p:nvSpPr>
          <p:cNvPr id="8" name="文本框 7"/>
          <p:cNvSpPr txBox="1"/>
          <p:nvPr/>
        </p:nvSpPr>
        <p:spPr>
          <a:xfrm>
            <a:off x="5820629" y="3429000"/>
            <a:ext cx="5669154" cy="338554"/>
          </a:xfrm>
          <a:prstGeom prst="rect">
            <a:avLst/>
          </a:prstGeom>
          <a:noFill/>
        </p:spPr>
        <p:txBody>
          <a:bodyPr wrap="square" rtlCol="0">
            <a:spAutoFit/>
          </a:bodyPr>
          <a:lstStyle/>
          <a:p>
            <a:r>
              <a:rPr lang="zh-CN" altLang="en-US" sz="1600" b="1">
                <a:solidFill>
                  <a:schemeClr val="accent1"/>
                </a:solidFill>
                <a:latin typeface="JetBrains Mono" panose="02000009000000000000" pitchFamily="49" charset="0"/>
              </a:rPr>
              <a:t>将该</a:t>
            </a:r>
            <a:r>
              <a:rPr lang="en-US" altLang="zh-CN" sz="1600" b="1">
                <a:solidFill>
                  <a:schemeClr val="accent1"/>
                </a:solidFill>
                <a:latin typeface="JetBrains Mono" panose="02000009000000000000" pitchFamily="49" charset="0"/>
              </a:rPr>
              <a:t>PathCache</a:t>
            </a:r>
            <a:r>
              <a:rPr lang="zh-CN" altLang="en-US" sz="1600" b="1">
                <a:solidFill>
                  <a:schemeClr val="accent1"/>
                </a:solidFill>
                <a:latin typeface="JetBrains Mono" panose="02000009000000000000" pitchFamily="49" charset="0"/>
              </a:rPr>
              <a:t>加入到</a:t>
            </a:r>
            <a:r>
              <a:rPr lang="en-US" altLang="zh-CN" sz="1600" b="1">
                <a:solidFill>
                  <a:schemeClr val="accent1"/>
                </a:solidFill>
                <a:latin typeface="JetBrains Mono" panose="02000009000000000000" pitchFamily="49" charset="0"/>
              </a:rPr>
              <a:t>g_pathCacheHashEntrys</a:t>
            </a:r>
            <a:r>
              <a:rPr lang="zh-CN" altLang="en-US" sz="1600" b="1">
                <a:solidFill>
                  <a:schemeClr val="accent1"/>
                </a:solidFill>
                <a:latin typeface="JetBrains Mono" panose="02000009000000000000" pitchFamily="49" charset="0"/>
              </a:rPr>
              <a:t>中</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4775"/>
          </a:xfrm>
          <a:prstGeom prst="rect">
            <a:avLst/>
          </a:prstGeom>
          <a:noFill/>
        </p:spPr>
        <p:txBody>
          <a:bodyPr wrap="square" rtlCol="0">
            <a:spAutoFit/>
          </a:bodyPr>
          <a:lstStyle/>
          <a:p>
            <a:r>
              <a:rPr lang="en-US" altLang="zh-CN" sz="3200">
                <a:latin typeface="得意黑" pitchFamily="2" charset="-122"/>
                <a:ea typeface="得意黑" pitchFamily="2" charset="-122"/>
              </a:rPr>
              <a:t>STEP_FINISH</a:t>
            </a:r>
            <a:endParaRPr lang="zh-CN" altLang="en-US" sz="3200">
              <a:latin typeface="得意黑" pitchFamily="2" charset="-122"/>
              <a:ea typeface="得意黑" pitchFamily="2" charset="-122"/>
            </a:endParaRPr>
          </a:p>
        </p:txBody>
      </p:sp>
      <p:sp>
        <p:nvSpPr>
          <p:cNvPr id="3" name="文本框 2"/>
          <p:cNvSpPr txBox="1"/>
          <p:nvPr/>
        </p:nvSpPr>
        <p:spPr>
          <a:xfrm>
            <a:off x="327921" y="792180"/>
            <a:ext cx="10392630" cy="1600438"/>
          </a:xfrm>
          <a:prstGeom prst="rect">
            <a:avLst/>
          </a:prstGeom>
          <a:noFill/>
        </p:spPr>
        <p:txBody>
          <a:bodyPr wrap="square">
            <a:spAutoFit/>
          </a:bodyPr>
          <a:lstStyle/>
          <a:p>
            <a:r>
              <a:rPr lang="en-US" altLang="zh-CN" sz="1400" b="0">
                <a:solidFill>
                  <a:srgbClr val="0000FF"/>
                </a:solidFill>
                <a:effectLst/>
                <a:latin typeface="JetBrains Mono" panose="02000009000000000000" pitchFamily="49" charset="0"/>
              </a:rPr>
              <a:t>static</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struct</a:t>
            </a:r>
            <a:r>
              <a:rPr lang="en-US" altLang="zh-CN" sz="1400" b="0">
                <a:solidFill>
                  <a:srgbClr val="000000"/>
                </a:solidFill>
                <a:effectLst/>
                <a:latin typeface="JetBrains Mono" panose="02000009000000000000" pitchFamily="49" charset="0"/>
              </a:rPr>
              <a:t> </a:t>
            </a:r>
            <a:r>
              <a:rPr lang="en-US" altLang="zh-CN" sz="1400" b="0">
                <a:solidFill>
                  <a:srgbClr val="267F99"/>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 *</a:t>
            </a:r>
            <a:r>
              <a:rPr lang="en-US" altLang="zh-CN" sz="1400" b="0">
                <a:solidFill>
                  <a:srgbClr val="795E26"/>
                </a:solidFill>
                <a:effectLst/>
                <a:latin typeface="JetBrains Mono" panose="02000009000000000000" pitchFamily="49" charset="0"/>
              </a:rPr>
              <a:t>ConvertVnodeIfMounted</a:t>
            </a:r>
            <a:r>
              <a:rPr lang="en-US" altLang="zh-CN" sz="1400" b="0">
                <a:solidFill>
                  <a:srgbClr val="000000"/>
                </a:solidFill>
                <a:effectLst/>
                <a:latin typeface="JetBrains Mono" panose="02000009000000000000" pitchFamily="49" charset="0"/>
              </a:rPr>
              <a:t>(</a:t>
            </a:r>
            <a:r>
              <a:rPr lang="en-US" altLang="zh-CN" sz="1400" b="0">
                <a:solidFill>
                  <a:srgbClr val="0000FF"/>
                </a:solidFill>
                <a:effectLst/>
                <a:latin typeface="JetBrains Mono" panose="02000009000000000000" pitchFamily="49" charset="0"/>
              </a:rPr>
              <a:t>struct</a:t>
            </a:r>
            <a:r>
              <a:rPr lang="en-US" altLang="zh-CN" sz="1400" b="0">
                <a:solidFill>
                  <a:srgbClr val="000000"/>
                </a:solidFill>
                <a:effectLst/>
                <a:latin typeface="JetBrains Mono" panose="02000009000000000000" pitchFamily="49" charset="0"/>
              </a:rPr>
              <a:t> </a:t>
            </a:r>
            <a:r>
              <a:rPr lang="en-US" altLang="zh-CN" sz="1400" b="0">
                <a:solidFill>
                  <a:srgbClr val="267F99"/>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a:t>
            </a:r>
          </a:p>
          <a:p>
            <a:r>
              <a:rPr lang="en-US" altLang="zh-CN" sz="1400" b="0">
                <a:solidFill>
                  <a:srgbClr val="000000"/>
                </a:solidFill>
                <a:effectLst/>
                <a:latin typeface="JetBrains Mono" panose="02000009000000000000" pitchFamily="49" charset="0"/>
              </a:rPr>
              <a:t>{</a:t>
            </a:r>
          </a:p>
          <a:p>
            <a:r>
              <a:rPr lang="en-US" altLang="zh-CN" sz="1400" b="0">
                <a:solidFill>
                  <a:srgbClr val="000000"/>
                </a:solidFill>
                <a:effectLst/>
                <a:latin typeface="JetBrains Mono" panose="02000009000000000000" pitchFamily="49" charset="0"/>
              </a:rPr>
              <a:t>    </a:t>
            </a:r>
            <a:r>
              <a:rPr lang="en-US" altLang="zh-CN" sz="1400" b="0">
                <a:solidFill>
                  <a:srgbClr val="AF00DB"/>
                </a:solidFill>
                <a:effectLst/>
                <a:latin typeface="JetBrains Mono" panose="02000009000000000000" pitchFamily="49" charset="0"/>
              </a:rPr>
              <a:t>if</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 == </a:t>
            </a:r>
            <a:r>
              <a:rPr lang="en-US" altLang="zh-CN" sz="1400" b="0">
                <a:solidFill>
                  <a:srgbClr val="0000FF"/>
                </a:solidFill>
                <a:effectLst/>
                <a:latin typeface="JetBrains Mono" panose="02000009000000000000" pitchFamily="49" charset="0"/>
              </a:rPr>
              <a:t>NULL</a:t>
            </a:r>
            <a:r>
              <a:rPr lang="en-US" altLang="zh-CN" sz="1400" b="0">
                <a:solidFill>
                  <a:srgbClr val="000000"/>
                </a:solidFill>
                <a:effectLst/>
                <a:latin typeface="JetBrains Mono" panose="02000009000000000000" pitchFamily="49" charset="0"/>
              </a:rPr>
              <a:t>) ||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flag</a:t>
            </a:r>
            <a:r>
              <a:rPr lang="en-US" altLang="zh-CN" sz="1400" b="0">
                <a:solidFill>
                  <a:srgbClr val="000000"/>
                </a:solidFill>
                <a:effectLst/>
                <a:latin typeface="JetBrains Mono" panose="02000009000000000000" pitchFamily="49" charset="0"/>
              </a:rPr>
              <a:t> &amp; </a:t>
            </a:r>
            <a:r>
              <a:rPr lang="en-US" altLang="zh-CN" sz="1400" b="0">
                <a:solidFill>
                  <a:srgbClr val="0000FF"/>
                </a:solidFill>
                <a:effectLst/>
                <a:latin typeface="JetBrains Mono" panose="02000009000000000000" pitchFamily="49" charset="0"/>
              </a:rPr>
              <a:t>VNODE_FLAG_MOUNT_ORIGIN</a:t>
            </a:r>
            <a:r>
              <a:rPr lang="en-US" altLang="zh-CN" sz="1400" b="0">
                <a:solidFill>
                  <a:srgbClr val="000000"/>
                </a:solidFill>
                <a:effectLst/>
                <a:latin typeface="JetBrains Mono" panose="02000009000000000000" pitchFamily="49" charset="0"/>
              </a:rPr>
              <a:t>)) {</a:t>
            </a:r>
          </a:p>
          <a:p>
            <a:r>
              <a:rPr lang="en-US" altLang="zh-CN" sz="1400" b="0">
                <a:solidFill>
                  <a:srgbClr val="000000"/>
                </a:solidFill>
                <a:effectLst/>
                <a:latin typeface="JetBrains Mono" panose="02000009000000000000" pitchFamily="49" charset="0"/>
              </a:rPr>
              <a:t>        </a:t>
            </a:r>
            <a:r>
              <a:rPr lang="en-US" altLang="zh-CN" sz="1400" b="0">
                <a:solidFill>
                  <a:srgbClr val="AF00DB"/>
                </a:solidFill>
                <a:effectLst/>
                <a:latin typeface="JetBrains Mono" panose="02000009000000000000" pitchFamily="49" charset="0"/>
              </a:rPr>
              <a:t>return</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a:t>
            </a:r>
          </a:p>
          <a:p>
            <a:r>
              <a:rPr lang="en-US" altLang="zh-CN" sz="1400" b="0">
                <a:solidFill>
                  <a:srgbClr val="000000"/>
                </a:solidFill>
                <a:effectLst/>
                <a:latin typeface="JetBrains Mono" panose="02000009000000000000" pitchFamily="49" charset="0"/>
              </a:rPr>
              <a:t>    }</a:t>
            </a:r>
          </a:p>
          <a:p>
            <a:r>
              <a:rPr lang="en-US" altLang="zh-CN" sz="1400" b="0">
                <a:solidFill>
                  <a:srgbClr val="000000"/>
                </a:solidFill>
                <a:effectLst/>
                <a:latin typeface="JetBrains Mono" panose="02000009000000000000" pitchFamily="49" charset="0"/>
              </a:rPr>
              <a:t>    </a:t>
            </a:r>
            <a:r>
              <a:rPr lang="en-US" altLang="zh-CN" sz="1400" b="0">
                <a:solidFill>
                  <a:srgbClr val="AF00DB"/>
                </a:solidFill>
                <a:effectLst/>
                <a:latin typeface="JetBrains Mono" panose="02000009000000000000" pitchFamily="49" charset="0"/>
              </a:rPr>
              <a:t>return</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newMount</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vnodeCovered</a:t>
            </a:r>
            <a:r>
              <a:rPr lang="en-US" altLang="zh-CN" sz="1400" b="0">
                <a:solidFill>
                  <a:srgbClr val="000000"/>
                </a:solidFill>
                <a:effectLst/>
                <a:latin typeface="JetBrains Mono" panose="02000009000000000000" pitchFamily="49" charset="0"/>
              </a:rPr>
              <a:t>;</a:t>
            </a:r>
          </a:p>
          <a:p>
            <a:r>
              <a:rPr lang="en-US" altLang="zh-CN" sz="1400" b="0">
                <a:solidFill>
                  <a:srgbClr val="000000"/>
                </a:solidFill>
                <a:effectLst/>
                <a:latin typeface="JetBrains Mono" panose="02000009000000000000" pitchFamily="49" charset="0"/>
              </a:rPr>
              <a:t>}</a:t>
            </a:r>
          </a:p>
        </p:txBody>
      </p:sp>
      <p:sp>
        <p:nvSpPr>
          <p:cNvPr id="5" name="文本框 4"/>
          <p:cNvSpPr txBox="1"/>
          <p:nvPr/>
        </p:nvSpPr>
        <p:spPr>
          <a:xfrm>
            <a:off x="5524236" y="1638038"/>
            <a:ext cx="5669154" cy="338554"/>
          </a:xfrm>
          <a:prstGeom prst="rect">
            <a:avLst/>
          </a:prstGeom>
          <a:noFill/>
        </p:spPr>
        <p:txBody>
          <a:bodyPr wrap="square" rtlCol="0">
            <a:spAutoFit/>
          </a:bodyPr>
          <a:lstStyle/>
          <a:p>
            <a:r>
              <a:rPr lang="zh-CN" altLang="en-US" sz="1600" b="1">
                <a:solidFill>
                  <a:schemeClr val="accent1"/>
                </a:solidFill>
                <a:latin typeface="JetBrains Mono" panose="02000009000000000000" pitchFamily="49" charset="0"/>
              </a:rPr>
              <a:t>若节点已挂载，转换为挂载后的节点</a:t>
            </a:r>
          </a:p>
        </p:txBody>
      </p:sp>
      <p:sp>
        <p:nvSpPr>
          <p:cNvPr id="10" name="文本框 9"/>
          <p:cNvSpPr txBox="1"/>
          <p:nvPr/>
        </p:nvSpPr>
        <p:spPr>
          <a:xfrm>
            <a:off x="327921" y="3188637"/>
            <a:ext cx="10928214" cy="2031325"/>
          </a:xfrm>
          <a:prstGeom prst="rect">
            <a:avLst/>
          </a:prstGeom>
          <a:noFill/>
        </p:spPr>
        <p:txBody>
          <a:bodyPr wrap="square">
            <a:spAutoFit/>
          </a:bodyPr>
          <a:lstStyle/>
          <a:p>
            <a:r>
              <a:rPr lang="en-US" altLang="zh-CN" sz="1400" b="0">
                <a:solidFill>
                  <a:srgbClr val="0000FF"/>
                </a:solidFill>
                <a:effectLst/>
                <a:latin typeface="JetBrains Mono" panose="02000009000000000000" pitchFamily="49" charset="0"/>
              </a:rPr>
              <a:t>static</a:t>
            </a:r>
            <a:r>
              <a:rPr lang="en-US" altLang="zh-CN" sz="1400" b="0">
                <a:solidFill>
                  <a:srgbClr val="000000"/>
                </a:solidFill>
                <a:effectLst/>
                <a:latin typeface="JetBrains Mono" panose="02000009000000000000" pitchFamily="49" charset="0"/>
              </a:rPr>
              <a:t> </a:t>
            </a:r>
            <a:r>
              <a:rPr lang="en-US" altLang="zh-CN" sz="1400" b="0">
                <a:solidFill>
                  <a:srgbClr val="0000FF"/>
                </a:solidFill>
                <a:effectLst/>
                <a:latin typeface="JetBrains Mono" panose="02000009000000000000" pitchFamily="49" charset="0"/>
              </a:rPr>
              <a:t>void</a:t>
            </a:r>
            <a:r>
              <a:rPr lang="en-US" altLang="zh-CN" sz="1400" b="0">
                <a:solidFill>
                  <a:srgbClr val="000000"/>
                </a:solidFill>
                <a:effectLst/>
                <a:latin typeface="JetBrains Mono" panose="02000009000000000000" pitchFamily="49" charset="0"/>
              </a:rPr>
              <a:t> </a:t>
            </a:r>
            <a:r>
              <a:rPr lang="en-US" altLang="zh-CN" sz="1400" b="0">
                <a:solidFill>
                  <a:srgbClr val="795E26"/>
                </a:solidFill>
                <a:effectLst/>
                <a:latin typeface="JetBrains Mono" panose="02000009000000000000" pitchFamily="49" charset="0"/>
              </a:rPr>
              <a:t>RefreshLRU</a:t>
            </a:r>
            <a:r>
              <a:rPr lang="en-US" altLang="zh-CN" sz="1400" b="0">
                <a:solidFill>
                  <a:srgbClr val="000000"/>
                </a:solidFill>
                <a:effectLst/>
                <a:latin typeface="JetBrains Mono" panose="02000009000000000000" pitchFamily="49" charset="0"/>
              </a:rPr>
              <a:t>(</a:t>
            </a:r>
            <a:r>
              <a:rPr lang="en-US" altLang="zh-CN" sz="1400" b="0">
                <a:solidFill>
                  <a:srgbClr val="0000FF"/>
                </a:solidFill>
                <a:effectLst/>
                <a:latin typeface="JetBrains Mono" panose="02000009000000000000" pitchFamily="49" charset="0"/>
              </a:rPr>
              <a:t>struct</a:t>
            </a:r>
            <a:r>
              <a:rPr lang="en-US" altLang="zh-CN" sz="1400" b="0">
                <a:solidFill>
                  <a:srgbClr val="000000"/>
                </a:solidFill>
                <a:effectLst/>
                <a:latin typeface="JetBrains Mono" panose="02000009000000000000" pitchFamily="49" charset="0"/>
              </a:rPr>
              <a:t> </a:t>
            </a:r>
            <a:r>
              <a:rPr lang="en-US" altLang="zh-CN" sz="1400" b="0">
                <a:solidFill>
                  <a:srgbClr val="267F99"/>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a:t>
            </a:r>
          </a:p>
          <a:p>
            <a:r>
              <a:rPr lang="en-US" altLang="zh-CN" sz="1400" b="0">
                <a:solidFill>
                  <a:srgbClr val="000000"/>
                </a:solidFill>
                <a:effectLst/>
                <a:latin typeface="JetBrains Mono" panose="02000009000000000000" pitchFamily="49" charset="0"/>
              </a:rPr>
              <a:t>{</a:t>
            </a:r>
          </a:p>
          <a:p>
            <a:r>
              <a:rPr lang="en-US" altLang="zh-CN" sz="1400" b="0">
                <a:solidFill>
                  <a:srgbClr val="000000"/>
                </a:solidFill>
                <a:effectLst/>
                <a:latin typeface="JetBrains Mono" panose="02000009000000000000" pitchFamily="49" charset="0"/>
              </a:rPr>
              <a:t>    </a:t>
            </a:r>
            <a:r>
              <a:rPr lang="en-US" altLang="zh-CN" sz="1400" b="0">
                <a:solidFill>
                  <a:srgbClr val="AF00DB"/>
                </a:solidFill>
                <a:effectLst/>
                <a:latin typeface="JetBrains Mono" panose="02000009000000000000" pitchFamily="49" charset="0"/>
              </a:rPr>
              <a:t>if</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 == </a:t>
            </a:r>
            <a:r>
              <a:rPr lang="en-US" altLang="zh-CN" sz="1400" b="0">
                <a:solidFill>
                  <a:srgbClr val="0000FF"/>
                </a:solidFill>
                <a:effectLst/>
                <a:latin typeface="JetBrains Mono" panose="02000009000000000000" pitchFamily="49" charset="0"/>
              </a:rPr>
              <a:t>NULL</a:t>
            </a:r>
            <a:r>
              <a:rPr lang="en-US" altLang="zh-CN" sz="1400" b="0">
                <a:solidFill>
                  <a:srgbClr val="000000"/>
                </a:solidFill>
                <a:effectLst/>
                <a:latin typeface="JetBrains Mono" panose="02000009000000000000" pitchFamily="49" charset="0"/>
              </a:rPr>
              <a:t> ||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type</a:t>
            </a:r>
            <a:r>
              <a:rPr lang="en-US" altLang="zh-CN" sz="1400" b="0">
                <a:solidFill>
                  <a:srgbClr val="000000"/>
                </a:solidFill>
                <a:effectLst/>
                <a:latin typeface="JetBrains Mono" panose="02000009000000000000" pitchFamily="49" charset="0"/>
              </a:rPr>
              <a:t> != </a:t>
            </a:r>
            <a:r>
              <a:rPr lang="en-US" altLang="zh-CN" sz="1400" b="0">
                <a:solidFill>
                  <a:srgbClr val="0070C1"/>
                </a:solidFill>
                <a:effectLst/>
                <a:latin typeface="JetBrains Mono" panose="02000009000000000000" pitchFamily="49" charset="0"/>
              </a:rPr>
              <a:t>VNODE_TYPE_REG</a:t>
            </a:r>
            <a:r>
              <a:rPr lang="en-US" altLang="zh-CN" sz="1400" b="0">
                <a:solidFill>
                  <a:srgbClr val="000000"/>
                </a:solidFill>
                <a:effectLst/>
                <a:latin typeface="JetBrains Mono" panose="02000009000000000000" pitchFamily="49" charset="0"/>
              </a:rPr>
              <a:t> &amp;&amp;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type</a:t>
            </a:r>
            <a:r>
              <a:rPr lang="en-US" altLang="zh-CN" sz="1400" b="0">
                <a:solidFill>
                  <a:srgbClr val="000000"/>
                </a:solidFill>
                <a:effectLst/>
                <a:latin typeface="JetBrains Mono" panose="02000009000000000000" pitchFamily="49" charset="0"/>
              </a:rPr>
              <a:t> != </a:t>
            </a:r>
            <a:r>
              <a:rPr lang="en-US" altLang="zh-CN" sz="1400" b="0">
                <a:solidFill>
                  <a:srgbClr val="0070C1"/>
                </a:solidFill>
                <a:effectLst/>
                <a:latin typeface="JetBrains Mono" panose="02000009000000000000" pitchFamily="49" charset="0"/>
              </a:rPr>
              <a:t>VNODE_TYPE_DIR</a:t>
            </a:r>
            <a:r>
              <a:rPr lang="en-US" altLang="zh-CN" sz="1400" b="0">
                <a:solidFill>
                  <a:srgbClr val="000000"/>
                </a:solidFill>
                <a:effectLst/>
                <a:latin typeface="JetBrains Mono" panose="02000009000000000000" pitchFamily="49" charset="0"/>
              </a:rPr>
              <a:t>) ||</a:t>
            </a:r>
          </a:p>
          <a:p>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vop</a:t>
            </a:r>
            <a:r>
              <a:rPr lang="en-US" altLang="zh-CN" sz="1400" b="0">
                <a:solidFill>
                  <a:srgbClr val="000000"/>
                </a:solidFill>
                <a:effectLst/>
                <a:latin typeface="JetBrains Mono" panose="02000009000000000000" pitchFamily="49" charset="0"/>
              </a:rPr>
              <a:t> == &amp;</a:t>
            </a:r>
            <a:r>
              <a:rPr lang="en-US" altLang="zh-CN" sz="1400" b="0">
                <a:solidFill>
                  <a:srgbClr val="001080"/>
                </a:solidFill>
                <a:effectLst/>
                <a:latin typeface="JetBrains Mono" panose="02000009000000000000" pitchFamily="49" charset="0"/>
              </a:rPr>
              <a:t>g_devfsOps</a:t>
            </a:r>
            <a:r>
              <a:rPr lang="en-US" altLang="zh-CN" sz="1400" b="0">
                <a:solidFill>
                  <a:srgbClr val="000000"/>
                </a:solidFill>
                <a:effectLst/>
                <a:latin typeface="JetBrains Mono" panose="02000009000000000000" pitchFamily="49" charset="0"/>
              </a:rPr>
              <a:t> || </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vop</a:t>
            </a:r>
            <a:r>
              <a:rPr lang="en-US" altLang="zh-CN" sz="1400" b="0">
                <a:solidFill>
                  <a:srgbClr val="000000"/>
                </a:solidFill>
                <a:effectLst/>
                <a:latin typeface="JetBrains Mono" panose="02000009000000000000" pitchFamily="49" charset="0"/>
              </a:rPr>
              <a:t> == </a:t>
            </a:r>
            <a:r>
              <a:rPr lang="en-US" altLang="zh-CN" sz="1400" b="0">
                <a:solidFill>
                  <a:srgbClr val="0000FF"/>
                </a:solidFill>
                <a:effectLst/>
                <a:latin typeface="JetBrains Mono" panose="02000009000000000000" pitchFamily="49" charset="0"/>
              </a:rPr>
              <a:t>NULL</a:t>
            </a:r>
            <a:r>
              <a:rPr lang="en-US" altLang="zh-CN" sz="1400" b="0">
                <a:solidFill>
                  <a:srgbClr val="000000"/>
                </a:solidFill>
                <a:effectLst/>
                <a:latin typeface="JetBrains Mono" panose="02000009000000000000" pitchFamily="49" charset="0"/>
              </a:rPr>
              <a:t>) {</a:t>
            </a:r>
          </a:p>
          <a:p>
            <a:r>
              <a:rPr lang="en-US" altLang="zh-CN" sz="1400" b="0">
                <a:solidFill>
                  <a:srgbClr val="000000"/>
                </a:solidFill>
                <a:effectLst/>
                <a:latin typeface="JetBrains Mono" panose="02000009000000000000" pitchFamily="49" charset="0"/>
              </a:rPr>
              <a:t>        </a:t>
            </a:r>
            <a:r>
              <a:rPr lang="en-US" altLang="zh-CN" sz="1400" b="0">
                <a:solidFill>
                  <a:srgbClr val="AF00DB"/>
                </a:solidFill>
                <a:effectLst/>
                <a:latin typeface="JetBrains Mono" panose="02000009000000000000" pitchFamily="49" charset="0"/>
              </a:rPr>
              <a:t>return</a:t>
            </a:r>
            <a:r>
              <a:rPr lang="en-US" altLang="zh-CN" sz="1400" b="0">
                <a:solidFill>
                  <a:srgbClr val="000000"/>
                </a:solidFill>
                <a:effectLst/>
                <a:latin typeface="JetBrains Mono" panose="02000009000000000000" pitchFamily="49" charset="0"/>
              </a:rPr>
              <a:t>;</a:t>
            </a:r>
          </a:p>
          <a:p>
            <a:r>
              <a:rPr lang="en-US" altLang="zh-CN" sz="1400" b="0">
                <a:solidFill>
                  <a:srgbClr val="000000"/>
                </a:solidFill>
                <a:effectLst/>
                <a:latin typeface="JetBrains Mono" panose="02000009000000000000" pitchFamily="49" charset="0"/>
              </a:rPr>
              <a:t>    }</a:t>
            </a:r>
          </a:p>
          <a:p>
            <a:r>
              <a:rPr lang="en-US" altLang="zh-CN" sz="1400" b="0">
                <a:solidFill>
                  <a:srgbClr val="000000"/>
                </a:solidFill>
                <a:effectLst/>
                <a:latin typeface="JetBrains Mono" panose="02000009000000000000" pitchFamily="49" charset="0"/>
              </a:rPr>
              <a:t>    </a:t>
            </a:r>
            <a:r>
              <a:rPr lang="en-US" altLang="zh-CN" sz="1400" b="0">
                <a:solidFill>
                  <a:srgbClr val="795E26"/>
                </a:solidFill>
                <a:effectLst/>
                <a:latin typeface="JetBrains Mono" panose="02000009000000000000" pitchFamily="49" charset="0"/>
              </a:rPr>
              <a:t>LOS_ListDelete</a:t>
            </a:r>
            <a:r>
              <a:rPr lang="en-US" altLang="zh-CN" sz="1400" b="0">
                <a:solidFill>
                  <a:srgbClr val="000000"/>
                </a:solidFill>
                <a:effectLst/>
                <a:latin typeface="JetBrains Mono" panose="02000009000000000000" pitchFamily="49" charset="0"/>
              </a:rPr>
              <a:t>(&amp;(</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actFreeEntry</a:t>
            </a:r>
            <a:r>
              <a:rPr lang="en-US" altLang="zh-CN" sz="1400" b="0">
                <a:solidFill>
                  <a:srgbClr val="000000"/>
                </a:solidFill>
                <a:effectLst/>
                <a:latin typeface="JetBrains Mono" panose="02000009000000000000" pitchFamily="49" charset="0"/>
              </a:rPr>
              <a:t>)); </a:t>
            </a:r>
            <a:r>
              <a:rPr lang="en-US" altLang="zh-CN" sz="1400">
                <a:solidFill>
                  <a:srgbClr val="000000"/>
                </a:solidFill>
                <a:latin typeface="JetBrains Mono" panose="02000009000000000000" pitchFamily="49" charset="0"/>
              </a:rPr>
              <a:t>//</a:t>
            </a:r>
            <a:r>
              <a:rPr lang="zh-CN" altLang="en-US" sz="1400">
                <a:solidFill>
                  <a:srgbClr val="000000"/>
                </a:solidFill>
                <a:latin typeface="JetBrains Mono" panose="02000009000000000000" pitchFamily="49" charset="0"/>
              </a:rPr>
              <a:t> 从</a:t>
            </a:r>
            <a:r>
              <a:rPr lang="en-US" altLang="zh-CN" sz="1400">
                <a:solidFill>
                  <a:srgbClr val="000000"/>
                </a:solidFill>
                <a:latin typeface="JetBrains Mono" panose="02000009000000000000" pitchFamily="49" charset="0"/>
              </a:rPr>
              <a:t>list</a:t>
            </a:r>
            <a:r>
              <a:rPr lang="zh-CN" altLang="en-US" sz="1400">
                <a:solidFill>
                  <a:srgbClr val="000000"/>
                </a:solidFill>
                <a:latin typeface="JetBrains Mono" panose="02000009000000000000" pitchFamily="49" charset="0"/>
              </a:rPr>
              <a:t>中删除自身</a:t>
            </a:r>
            <a:endParaRPr lang="en-US" altLang="zh-CN" sz="1400" b="0">
              <a:solidFill>
                <a:srgbClr val="000000"/>
              </a:solidFill>
              <a:effectLst/>
              <a:latin typeface="JetBrains Mono" panose="02000009000000000000" pitchFamily="49" charset="0"/>
            </a:endParaRPr>
          </a:p>
          <a:p>
            <a:r>
              <a:rPr lang="en-US" altLang="zh-CN" sz="1400" b="0">
                <a:solidFill>
                  <a:srgbClr val="000000"/>
                </a:solidFill>
                <a:effectLst/>
                <a:latin typeface="JetBrains Mono" panose="02000009000000000000" pitchFamily="49" charset="0"/>
              </a:rPr>
              <a:t>    </a:t>
            </a:r>
            <a:r>
              <a:rPr lang="en-US" altLang="zh-CN" sz="1400" b="0">
                <a:solidFill>
                  <a:srgbClr val="795E26"/>
                </a:solidFill>
                <a:effectLst/>
                <a:latin typeface="JetBrains Mono" panose="02000009000000000000" pitchFamily="49" charset="0"/>
              </a:rPr>
              <a:t>LOS_ListTailInsert</a:t>
            </a:r>
            <a:r>
              <a:rPr lang="en-US" altLang="zh-CN" sz="1400" b="0">
                <a:solidFill>
                  <a:srgbClr val="000000"/>
                </a:solidFill>
                <a:effectLst/>
                <a:latin typeface="JetBrains Mono" panose="02000009000000000000" pitchFamily="49" charset="0"/>
              </a:rPr>
              <a:t>(&amp;</a:t>
            </a:r>
            <a:r>
              <a:rPr lang="en-US" altLang="zh-CN" sz="1400" b="0">
                <a:solidFill>
                  <a:srgbClr val="001080"/>
                </a:solidFill>
                <a:effectLst/>
                <a:latin typeface="JetBrains Mono" panose="02000009000000000000" pitchFamily="49" charset="0"/>
              </a:rPr>
              <a:t>g_vnodeActiveList</a:t>
            </a:r>
            <a:r>
              <a:rPr lang="en-US" altLang="zh-CN" sz="1400" b="0">
                <a:solidFill>
                  <a:srgbClr val="000000"/>
                </a:solidFill>
                <a:effectLst/>
                <a:latin typeface="JetBrains Mono" panose="02000009000000000000" pitchFamily="49" charset="0"/>
              </a:rPr>
              <a:t>, &amp;(</a:t>
            </a:r>
            <a:r>
              <a:rPr lang="en-US" altLang="zh-CN" sz="1400" b="0">
                <a:solidFill>
                  <a:srgbClr val="001080"/>
                </a:solidFill>
                <a:effectLst/>
                <a:latin typeface="JetBrains Mono" panose="02000009000000000000" pitchFamily="49" charset="0"/>
              </a:rPr>
              <a:t>vnode</a:t>
            </a:r>
            <a:r>
              <a:rPr lang="en-US" altLang="zh-CN" sz="1400" b="0">
                <a:solidFill>
                  <a:srgbClr val="000000"/>
                </a:solidFill>
                <a:effectLst/>
                <a:latin typeface="JetBrains Mono" panose="02000009000000000000" pitchFamily="49" charset="0"/>
              </a:rPr>
              <a:t>-&gt;</a:t>
            </a:r>
            <a:r>
              <a:rPr lang="en-US" altLang="zh-CN" sz="1400" b="0">
                <a:solidFill>
                  <a:srgbClr val="001080"/>
                </a:solidFill>
                <a:effectLst/>
                <a:latin typeface="JetBrains Mono" panose="02000009000000000000" pitchFamily="49" charset="0"/>
              </a:rPr>
              <a:t>actFreeEntry</a:t>
            </a:r>
            <a:r>
              <a:rPr lang="en-US" altLang="zh-CN" sz="1400" b="0">
                <a:solidFill>
                  <a:srgbClr val="000000"/>
                </a:solidFill>
                <a:effectLst/>
                <a:latin typeface="JetBrains Mono" panose="02000009000000000000" pitchFamily="49" charset="0"/>
              </a:rPr>
              <a:t>)); </a:t>
            </a:r>
            <a:r>
              <a:rPr lang="en-US" altLang="zh-CN" sz="1400">
                <a:solidFill>
                  <a:srgbClr val="000000"/>
                </a:solidFill>
                <a:latin typeface="JetBrains Mono" panose="02000009000000000000" pitchFamily="49" charset="0"/>
              </a:rPr>
              <a:t>//</a:t>
            </a:r>
            <a:r>
              <a:rPr lang="zh-CN" altLang="en-US" sz="1400">
                <a:solidFill>
                  <a:srgbClr val="000000"/>
                </a:solidFill>
                <a:latin typeface="JetBrains Mono" panose="02000009000000000000" pitchFamily="49" charset="0"/>
              </a:rPr>
              <a:t> 加入到正在使用的虚拟节点链表</a:t>
            </a:r>
            <a:endParaRPr lang="en-US" altLang="zh-CN" sz="1400" b="0">
              <a:solidFill>
                <a:srgbClr val="000000"/>
              </a:solidFill>
              <a:effectLst/>
              <a:latin typeface="JetBrains Mono" panose="02000009000000000000" pitchFamily="49" charset="0"/>
            </a:endParaRPr>
          </a:p>
          <a:p>
            <a:r>
              <a:rPr lang="en-US" altLang="zh-CN" sz="1400" b="0">
                <a:solidFill>
                  <a:srgbClr val="000000"/>
                </a:solidFill>
                <a:effectLst/>
                <a:latin typeface="JetBrains Mono" panose="02000009000000000000" pitchFamily="49" charset="0"/>
              </a:rPr>
              <a:t>}</a:t>
            </a:r>
          </a:p>
        </p:txBody>
      </p:sp>
      <p:sp>
        <p:nvSpPr>
          <p:cNvPr id="11" name="文本框 10"/>
          <p:cNvSpPr txBox="1"/>
          <p:nvPr/>
        </p:nvSpPr>
        <p:spPr>
          <a:xfrm>
            <a:off x="327921" y="2850083"/>
            <a:ext cx="5669154" cy="338554"/>
          </a:xfrm>
          <a:prstGeom prst="rect">
            <a:avLst/>
          </a:prstGeom>
          <a:noFill/>
        </p:spPr>
        <p:txBody>
          <a:bodyPr wrap="square" rtlCol="0">
            <a:spAutoFit/>
          </a:bodyPr>
          <a:lstStyle/>
          <a:p>
            <a:r>
              <a:rPr lang="zh-CN" altLang="en-US" sz="1600" b="1">
                <a:solidFill>
                  <a:schemeClr val="accent1"/>
                </a:solidFill>
                <a:latin typeface="JetBrains Mono" panose="02000009000000000000" pitchFamily="49" charset="0"/>
              </a:rPr>
              <a:t>刷新虚拟节点</a:t>
            </a:r>
          </a:p>
        </p:txBody>
      </p:sp>
      <p:pic>
        <p:nvPicPr>
          <p:cNvPr id="7" name="图片 6"/>
          <p:cNvPicPr>
            <a:picLocks noChangeAspect="1"/>
          </p:cNvPicPr>
          <p:nvPr/>
        </p:nvPicPr>
        <p:blipFill>
          <a:blip r:embed="rId3"/>
          <a:stretch>
            <a:fillRect/>
          </a:stretch>
        </p:blipFill>
        <p:spPr>
          <a:xfrm>
            <a:off x="327921" y="681627"/>
            <a:ext cx="5669282" cy="6073823"/>
          </a:xfrm>
          <a:prstGeom prst="rect">
            <a:avLst/>
          </a:prstGeom>
        </p:spPr>
      </p:pic>
      <p:pic>
        <p:nvPicPr>
          <p:cNvPr id="8" name="图片 7"/>
          <p:cNvPicPr>
            <a:picLocks noChangeAspect="1"/>
          </p:cNvPicPr>
          <p:nvPr/>
        </p:nvPicPr>
        <p:blipFill>
          <a:blip r:embed="rId4"/>
          <a:stretch>
            <a:fillRect/>
          </a:stretch>
        </p:blipFill>
        <p:spPr>
          <a:xfrm>
            <a:off x="6312386" y="736361"/>
            <a:ext cx="3735245" cy="50262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en-US" sz="3200">
                <a:latin typeface="得意黑" pitchFamily="2" charset="-122"/>
                <a:ea typeface="得意黑" pitchFamily="2" charset="-122"/>
              </a:rPr>
              <a:t>AddEmmcParts</a:t>
            </a:r>
            <a:r>
              <a:rPr lang="zh-CN" altLang="en-US" sz="3200">
                <a:latin typeface="得意黑" pitchFamily="2" charset="-122"/>
                <a:ea typeface="得意黑" pitchFamily="2" charset="-122"/>
              </a:rPr>
              <a:t>：添加</a:t>
            </a:r>
            <a:r>
              <a:rPr lang="en-US" altLang="zh-CN" sz="3200">
                <a:latin typeface="得意黑" pitchFamily="2" charset="-122"/>
                <a:ea typeface="得意黑" pitchFamily="2" charset="-122"/>
              </a:rPr>
              <a:t>EMMC</a:t>
            </a:r>
            <a:r>
              <a:rPr lang="zh-CN" altLang="en-US" sz="3200">
                <a:latin typeface="得意黑" pitchFamily="2" charset="-122"/>
                <a:ea typeface="得意黑" pitchFamily="2" charset="-122"/>
              </a:rPr>
              <a:t>分区</a:t>
            </a:r>
          </a:p>
        </p:txBody>
      </p:sp>
      <p:pic>
        <p:nvPicPr>
          <p:cNvPr id="100" name="图片 99"/>
          <p:cNvPicPr/>
          <p:nvPr>
            <p:custDataLst>
              <p:tags r:id="rId1"/>
            </p:custDataLst>
          </p:nvPr>
        </p:nvPicPr>
        <p:blipFill>
          <a:blip r:embed="rId4"/>
          <a:stretch>
            <a:fillRect/>
          </a:stretch>
        </p:blipFill>
        <p:spPr>
          <a:xfrm>
            <a:off x="202565" y="584200"/>
            <a:ext cx="10995660" cy="6273165"/>
          </a:xfrm>
          <a:prstGeom prst="rect">
            <a:avLst/>
          </a:prstGeom>
          <a:noFill/>
          <a:ln w="9525">
            <a:no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en-US" sz="3200">
                <a:latin typeface="得意黑" pitchFamily="2" charset="-122"/>
                <a:ea typeface="得意黑" pitchFamily="2" charset="-122"/>
              </a:rPr>
              <a:t>AddEmmcParts</a:t>
            </a:r>
            <a:r>
              <a:rPr lang="zh-CN" altLang="en-US" sz="3200">
                <a:latin typeface="得意黑" pitchFamily="2" charset="-122"/>
                <a:ea typeface="得意黑" pitchFamily="2" charset="-122"/>
              </a:rPr>
              <a:t>：添加</a:t>
            </a:r>
            <a:r>
              <a:rPr lang="en-US" altLang="zh-CN" sz="3200">
                <a:latin typeface="得意黑" pitchFamily="2" charset="-122"/>
                <a:ea typeface="得意黑" pitchFamily="2" charset="-122"/>
              </a:rPr>
              <a:t>EMMC</a:t>
            </a:r>
            <a:r>
              <a:rPr lang="zh-CN" altLang="en-US" sz="3200">
                <a:latin typeface="得意黑" pitchFamily="2" charset="-122"/>
                <a:ea typeface="得意黑" pitchFamily="2" charset="-122"/>
              </a:rPr>
              <a:t>分区</a:t>
            </a:r>
          </a:p>
        </p:txBody>
      </p:sp>
      <p:pic>
        <p:nvPicPr>
          <p:cNvPr id="6" name="内容占位符 5"/>
          <p:cNvPicPr>
            <a:picLocks noGrp="1" noChangeAspect="1"/>
          </p:cNvPicPr>
          <p:nvPr>
            <p:ph idx="4294967295"/>
            <p:custDataLst>
              <p:tags r:id="rId1"/>
            </p:custDataLst>
          </p:nvPr>
        </p:nvPicPr>
        <p:blipFill>
          <a:blip r:embed="rId5"/>
          <a:srcRect r="2228"/>
          <a:stretch>
            <a:fillRect/>
          </a:stretch>
        </p:blipFill>
        <p:spPr>
          <a:xfrm>
            <a:off x="0" y="820738"/>
            <a:ext cx="9810750" cy="5216525"/>
          </a:xfrm>
        </p:spPr>
      </p:pic>
      <p:pic>
        <p:nvPicPr>
          <p:cNvPr id="128" name="图片 8"/>
          <p:cNvPicPr>
            <a:picLocks noChangeAspect="1"/>
          </p:cNvPicPr>
          <p:nvPr>
            <p:custDataLst>
              <p:tags r:id="rId2"/>
            </p:custDataLst>
          </p:nvPr>
        </p:nvPicPr>
        <p:blipFill>
          <a:blip r:embed="rId6"/>
          <a:srcRect l="10133" r="5664"/>
          <a:stretch>
            <a:fillRect/>
          </a:stretch>
        </p:blipFill>
        <p:spPr>
          <a:xfrm>
            <a:off x="8061960" y="102235"/>
            <a:ext cx="4000500" cy="6672580"/>
          </a:xfrm>
          <a:prstGeom prst="rect">
            <a:avLst/>
          </a:prstGeom>
          <a:noFill/>
          <a:ln>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en-US" sz="3200">
                <a:latin typeface="得意黑" pitchFamily="2" charset="-122"/>
                <a:ea typeface="得意黑" pitchFamily="2" charset="-122"/>
              </a:rPr>
              <a:t>AddEmmcParts</a:t>
            </a:r>
            <a:r>
              <a:rPr lang="zh-CN" altLang="en-US" sz="3200">
                <a:latin typeface="得意黑" pitchFamily="2" charset="-122"/>
                <a:ea typeface="得意黑" pitchFamily="2" charset="-122"/>
              </a:rPr>
              <a:t>：添加</a:t>
            </a:r>
            <a:r>
              <a:rPr lang="en-US" altLang="zh-CN" sz="3200">
                <a:latin typeface="得意黑" pitchFamily="2" charset="-122"/>
                <a:ea typeface="得意黑" pitchFamily="2" charset="-122"/>
              </a:rPr>
              <a:t>EMMC</a:t>
            </a:r>
            <a:r>
              <a:rPr lang="zh-CN" altLang="en-US" sz="3200">
                <a:latin typeface="得意黑" pitchFamily="2" charset="-122"/>
                <a:ea typeface="得意黑" pitchFamily="2" charset="-122"/>
              </a:rPr>
              <a:t>分区</a:t>
            </a:r>
          </a:p>
        </p:txBody>
      </p:sp>
      <p:pic>
        <p:nvPicPr>
          <p:cNvPr id="3" name="内容占位符 2"/>
          <p:cNvPicPr>
            <a:picLocks noGrp="1" noChangeAspect="1"/>
          </p:cNvPicPr>
          <p:nvPr>
            <p:ph idx="4294967295"/>
            <p:custDataLst>
              <p:tags r:id="rId1"/>
            </p:custDataLst>
          </p:nvPr>
        </p:nvPicPr>
        <p:blipFill>
          <a:blip r:embed="rId5"/>
          <a:srcRect t="22284"/>
          <a:stretch>
            <a:fillRect/>
          </a:stretch>
        </p:blipFill>
        <p:spPr>
          <a:xfrm>
            <a:off x="0" y="914400"/>
            <a:ext cx="8267700" cy="5641975"/>
          </a:xfrm>
          <a:prstGeom prst="rect">
            <a:avLst/>
          </a:prstGeom>
        </p:spPr>
      </p:pic>
      <p:pic>
        <p:nvPicPr>
          <p:cNvPr id="2" name="图片 1"/>
          <p:cNvPicPr>
            <a:picLocks noChangeAspect="1"/>
          </p:cNvPicPr>
          <p:nvPr>
            <p:custDataLst>
              <p:tags r:id="rId2"/>
            </p:custDataLst>
          </p:nvPr>
        </p:nvPicPr>
        <p:blipFill>
          <a:blip r:embed="rId6"/>
          <a:stretch>
            <a:fillRect/>
          </a:stretch>
        </p:blipFill>
        <p:spPr>
          <a:xfrm>
            <a:off x="8442325" y="445770"/>
            <a:ext cx="2987040" cy="4282440"/>
          </a:xfrm>
          <a:prstGeom prst="rect">
            <a:avLst/>
          </a:prstGeom>
        </p:spPr>
      </p:pic>
      <p:sp>
        <p:nvSpPr>
          <p:cNvPr id="5" name="文本框 4"/>
          <p:cNvSpPr txBox="1"/>
          <p:nvPr/>
        </p:nvSpPr>
        <p:spPr>
          <a:xfrm>
            <a:off x="8691245" y="4869815"/>
            <a:ext cx="2738120" cy="1482090"/>
          </a:xfrm>
          <a:prstGeom prst="rect">
            <a:avLst/>
          </a:prstGeom>
          <a:noFill/>
        </p:spPr>
        <p:txBody>
          <a:bodyPr wrap="square" rtlCol="0">
            <a:noAutofit/>
          </a:bodyPr>
          <a:lstStyle/>
          <a:p>
            <a:r>
              <a:rPr lang="en-US" altLang="zh-CN" sz="1500">
                <a:solidFill>
                  <a:schemeClr val="accent1"/>
                </a:solidFill>
                <a:latin typeface="思源黑体" panose="020B0500000000090000" charset="-122"/>
                <a:ea typeface="思源黑体" panose="020B0500000000090000" charset="-122"/>
                <a:cs typeface="思源黑体" panose="020B0500000000090000" charset="-122"/>
              </a:rPr>
              <a:t>//</a:t>
            </a:r>
            <a:r>
              <a:rPr lang="zh-CN" altLang="en-US" sz="1500">
                <a:solidFill>
                  <a:schemeClr val="accent1"/>
                </a:solidFill>
                <a:latin typeface="思源黑体" panose="020B0500000000090000" charset="-122"/>
                <a:ea typeface="思源黑体" panose="020B0500000000090000" charset="-122"/>
                <a:cs typeface="思源黑体" panose="020B0500000000090000" charset="-122"/>
              </a:rPr>
              <a:t>其中node_name用于创建与之对应的vnode</a:t>
            </a:r>
          </a:p>
          <a:p>
            <a:r>
              <a:rPr lang="zh-CN" altLang="en-US" sz="1500">
                <a:solidFill>
                  <a:schemeClr val="accent1"/>
                </a:solidFill>
                <a:latin typeface="思源黑体" panose="020B0500000000090000" charset="-122"/>
                <a:ea typeface="思源黑体" panose="020B0500000000090000" charset="-122"/>
                <a:cs typeface="思源黑体" panose="020B0500000000090000" charset="-122"/>
              </a:rPr>
              <a:t>//并将对该设备的驱动程序绑定在这个vnode节点上</a:t>
            </a:r>
          </a:p>
          <a:p>
            <a:r>
              <a:rPr lang="zh-CN" altLang="en-US" sz="1500">
                <a:solidFill>
                  <a:schemeClr val="accent1"/>
                </a:solidFill>
                <a:latin typeface="思源黑体" panose="020B0500000000090000" charset="-122"/>
                <a:ea typeface="思源黑体" panose="020B0500000000090000" charset="-122"/>
                <a:cs typeface="思源黑体" panose="020B0500000000090000" charset="-122"/>
              </a:rPr>
              <a:t>//block是与具体MMC相关的数据类型</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custDataLst>
              <p:tags r:id="rId1"/>
            </p:custDataLst>
          </p:nvPr>
        </p:nvPicPr>
        <p:blipFill>
          <a:blip r:embed="rId11"/>
          <a:stretch>
            <a:fillRect/>
          </a:stretch>
        </p:blipFill>
        <p:spPr>
          <a:xfrm>
            <a:off x="248285" y="1449070"/>
            <a:ext cx="7972425" cy="4758690"/>
          </a:xfrm>
        </p:spPr>
      </p:pic>
      <p:sp>
        <p:nvSpPr>
          <p:cNvPr id="4" name="文本框 3"/>
          <p:cNvSpPr txBox="1"/>
          <p:nvPr>
            <p:custDataLst>
              <p:tags r:id="rId2"/>
            </p:custDataLst>
          </p:nvPr>
        </p:nvSpPr>
        <p:spPr>
          <a:xfrm>
            <a:off x="347980" y="290195"/>
            <a:ext cx="8665845" cy="583565"/>
          </a:xfrm>
          <a:prstGeom prst="rect">
            <a:avLst/>
          </a:prstGeom>
          <a:noFill/>
        </p:spPr>
        <p:txBody>
          <a:bodyPr wrap="square" rtlCol="0">
            <a:spAutoFit/>
          </a:bodyPr>
          <a:lstStyle/>
          <a:p>
            <a:r>
              <a:rPr lang="en-US" sz="3200">
                <a:latin typeface="得意黑" pitchFamily="2" charset="-122"/>
                <a:ea typeface="得意黑" pitchFamily="2" charset="-122"/>
              </a:rPr>
              <a:t>add_mmc_partition</a:t>
            </a:r>
            <a:r>
              <a:rPr lang="zh-CN" altLang="en-US" sz="3200">
                <a:latin typeface="得意黑" pitchFamily="2" charset="-122"/>
                <a:ea typeface="得意黑" pitchFamily="2" charset="-122"/>
              </a:rPr>
              <a:t>：添加</a:t>
            </a:r>
            <a:r>
              <a:rPr lang="en-US" altLang="zh-CN" sz="3200">
                <a:latin typeface="得意黑" pitchFamily="2" charset="-122"/>
                <a:ea typeface="得意黑" pitchFamily="2" charset="-122"/>
              </a:rPr>
              <a:t>EMMC</a:t>
            </a:r>
            <a:r>
              <a:rPr lang="zh-CN" altLang="en-US" sz="3200">
                <a:latin typeface="得意黑" pitchFamily="2" charset="-122"/>
                <a:ea typeface="得意黑" pitchFamily="2" charset="-122"/>
              </a:rPr>
              <a:t>分区</a:t>
            </a:r>
          </a:p>
        </p:txBody>
      </p:sp>
      <p:pic>
        <p:nvPicPr>
          <p:cNvPr id="2" name="图片 1"/>
          <p:cNvPicPr>
            <a:picLocks noChangeAspect="1"/>
          </p:cNvPicPr>
          <p:nvPr>
            <p:custDataLst>
              <p:tags r:id="rId3"/>
            </p:custDataLst>
          </p:nvPr>
        </p:nvPicPr>
        <p:blipFill>
          <a:blip r:embed="rId12"/>
          <a:stretch>
            <a:fillRect/>
          </a:stretch>
        </p:blipFill>
        <p:spPr>
          <a:xfrm>
            <a:off x="8119110" y="720725"/>
            <a:ext cx="3826510" cy="5600065"/>
          </a:xfrm>
          <a:prstGeom prst="rect">
            <a:avLst/>
          </a:prstGeom>
        </p:spPr>
      </p:pic>
      <p:sp>
        <p:nvSpPr>
          <p:cNvPr id="3" name="矩形 2"/>
          <p:cNvSpPr/>
          <p:nvPr/>
        </p:nvSpPr>
        <p:spPr>
          <a:xfrm>
            <a:off x="516890" y="5071745"/>
            <a:ext cx="3519170" cy="192405"/>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a:stCxn id="3" idx="3"/>
          </p:cNvCxnSpPr>
          <p:nvPr/>
        </p:nvCxnSpPr>
        <p:spPr>
          <a:xfrm flipV="1">
            <a:off x="4036060" y="4939665"/>
            <a:ext cx="5031105" cy="228600"/>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4"/>
            </p:custDataLst>
          </p:nvPr>
        </p:nvSpPr>
        <p:spPr>
          <a:xfrm>
            <a:off x="516890" y="5264150"/>
            <a:ext cx="3519170" cy="162560"/>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5"/>
            </p:custDataLst>
          </p:nvPr>
        </p:nvSpPr>
        <p:spPr>
          <a:xfrm>
            <a:off x="516890" y="5426710"/>
            <a:ext cx="3519170" cy="127000"/>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custDataLst>
              <p:tags r:id="rId6"/>
            </p:custDataLst>
          </p:nvPr>
        </p:nvCxnSpPr>
        <p:spPr>
          <a:xfrm>
            <a:off x="4036060" y="5366385"/>
            <a:ext cx="5010785" cy="15176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custDataLst>
              <p:tags r:id="rId7"/>
            </p:custDataLst>
          </p:nvPr>
        </p:nvCxnSpPr>
        <p:spPr>
          <a:xfrm flipV="1">
            <a:off x="4036060" y="4361815"/>
            <a:ext cx="4939665" cy="1156335"/>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custDataLst>
              <p:tags r:id="rId8"/>
            </p:custDataLst>
          </p:nvPr>
        </p:nvCxnSpPr>
        <p:spPr>
          <a:xfrm flipV="1">
            <a:off x="5273675" y="2931160"/>
            <a:ext cx="3793490" cy="2724150"/>
          </a:xfrm>
          <a:prstGeom prst="straightConnector1">
            <a:avLst/>
          </a:prstGeom>
          <a:ln w="28575" cmpd="sng">
            <a:solidFill>
              <a:schemeClr val="accent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矩形 13"/>
          <p:cNvSpPr/>
          <p:nvPr>
            <p:custDataLst>
              <p:tags r:id="rId9"/>
            </p:custDataLst>
          </p:nvPr>
        </p:nvSpPr>
        <p:spPr>
          <a:xfrm>
            <a:off x="516890" y="5554345"/>
            <a:ext cx="4756785" cy="207645"/>
          </a:xfrm>
          <a:prstGeom prst="rect">
            <a:avLst/>
          </a:prstGeom>
          <a:noFill/>
          <a:ln w="28575"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2583" y="295275"/>
            <a:ext cx="12006701" cy="6267450"/>
            <a:chOff x="112583" y="295275"/>
            <a:chExt cx="12006701" cy="6267450"/>
          </a:xfrm>
        </p:grpSpPr>
        <p:sp>
          <p:nvSpPr>
            <p:cNvPr id="2" name="矩形 1"/>
            <p:cNvSpPr/>
            <p:nvPr/>
          </p:nvSpPr>
          <p:spPr>
            <a:xfrm>
              <a:off x="325529" y="295275"/>
              <a:ext cx="11534775" cy="626745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844320" y="980413"/>
              <a:ext cx="5274964" cy="275671"/>
              <a:chOff x="6404562" y="2125822"/>
              <a:chExt cx="5274964" cy="275671"/>
            </a:xfrm>
          </p:grpSpPr>
          <p:grpSp>
            <p:nvGrpSpPr>
              <p:cNvPr id="5" name="组合 4"/>
              <p:cNvGrpSpPr/>
              <p:nvPr/>
            </p:nvGrpSpPr>
            <p:grpSpPr>
              <a:xfrm>
                <a:off x="6404562" y="2125822"/>
                <a:ext cx="5274964" cy="275671"/>
                <a:chOff x="-57370" y="2710927"/>
                <a:chExt cx="10807846" cy="718073"/>
              </a:xfrm>
            </p:grpSpPr>
            <p:cxnSp>
              <p:nvCxnSpPr>
                <p:cNvPr id="9" name="直接连接符 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750704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786742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858819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894857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flipH="1">
                <a:off x="746352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63941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12583" y="980413"/>
              <a:ext cx="5978525" cy="275672"/>
              <a:chOff x="601928" y="2125822"/>
              <a:chExt cx="5978525" cy="275672"/>
            </a:xfrm>
          </p:grpSpPr>
          <p:grpSp>
            <p:nvGrpSpPr>
              <p:cNvPr id="35" name="组合 34"/>
              <p:cNvGrpSpPr/>
              <p:nvPr/>
            </p:nvGrpSpPr>
            <p:grpSpPr>
              <a:xfrm>
                <a:off x="601928" y="2125823"/>
                <a:ext cx="5978525" cy="275671"/>
                <a:chOff x="-57370" y="2710927"/>
                <a:chExt cx="12249370" cy="718073"/>
              </a:xfrm>
            </p:grpSpPr>
            <p:cxnSp>
              <p:nvCxnSpPr>
                <p:cNvPr id="39" name="直接连接符 3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userDrawn="1"/>
              </p:nvCxnSpPr>
              <p:spPr>
                <a:xfrm flipH="1">
                  <a:off x="1075047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H="1">
                  <a:off x="1111085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flipH="1">
                  <a:off x="1147123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userDrawn="1"/>
              </p:nvCxnSpPr>
              <p:spPr>
                <a:xfrm flipH="1">
                  <a:off x="66339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102377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138415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210491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246529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H="1">
                <a:off x="429749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47338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3901156" y="626235"/>
              <a:ext cx="4393642" cy="829945"/>
            </a:xfrm>
            <a:prstGeom prst="rect">
              <a:avLst/>
            </a:prstGeom>
            <a:solidFill>
              <a:schemeClr val="bg1"/>
            </a:solidFill>
          </p:spPr>
          <p:txBody>
            <a:bodyPr wrap="square" rtlCol="0">
              <a:spAutoFit/>
            </a:bodyPr>
            <a:lstStyle/>
            <a:p>
              <a:pPr algn="ctr"/>
              <a:r>
                <a:rPr lang="en-US" altLang="zh-CN" sz="4800">
                  <a:solidFill>
                    <a:schemeClr val="accent1"/>
                  </a:solidFill>
                  <a:effectLst/>
                  <a:latin typeface="得意黑" pitchFamily="2" charset="-122"/>
                  <a:ea typeface="得意黑" pitchFamily="2" charset="-122"/>
                  <a:cs typeface="得意黑" pitchFamily="2" charset="-122"/>
                  <a:sym typeface="+mn-ea"/>
                </a:rPr>
                <a:t>OsMountRootfs</a:t>
              </a:r>
              <a:endParaRPr lang="zh-CN" altLang="en-US" sz="4800" b="1" dirty="0">
                <a:solidFill>
                  <a:schemeClr val="accent1"/>
                </a:solidFill>
                <a:latin typeface="字魂59号-创粗黑" panose="00000500000000000000" pitchFamily="2" charset="-122"/>
                <a:ea typeface="字魂59号-创粗黑" panose="00000500000000000000" pitchFamily="2" charset="-122"/>
              </a:endParaRPr>
            </a:p>
          </p:txBody>
        </p:sp>
        <p:grpSp>
          <p:nvGrpSpPr>
            <p:cNvPr id="69" name="组合 68"/>
            <p:cNvGrpSpPr/>
            <p:nvPr/>
          </p:nvGrpSpPr>
          <p:grpSpPr>
            <a:xfrm>
              <a:off x="577788" y="1457589"/>
              <a:ext cx="1080350" cy="86207"/>
              <a:chOff x="-38038950" y="5057550"/>
              <a:chExt cx="8648359" cy="86207"/>
            </a:xfrm>
          </p:grpSpPr>
          <p:cxnSp>
            <p:nvCxnSpPr>
              <p:cNvPr id="70" name="直接连接符 69"/>
              <p:cNvCxnSpPr/>
              <p:nvPr userDrawn="1"/>
            </p:nvCxnSpPr>
            <p:spPr>
              <a:xfrm>
                <a:off x="-38038950" y="5057550"/>
                <a:ext cx="864556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38036151" y="5143757"/>
                <a:ext cx="864556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a:off x="876383" y="1457324"/>
            <a:ext cx="6588125" cy="4673937"/>
            <a:chOff x="5849068" y="1630044"/>
            <a:chExt cx="6588125" cy="4673937"/>
          </a:xfrm>
        </p:grpSpPr>
        <p:grpSp>
          <p:nvGrpSpPr>
            <p:cNvPr id="6" name="组合 5"/>
            <p:cNvGrpSpPr/>
            <p:nvPr/>
          </p:nvGrpSpPr>
          <p:grpSpPr>
            <a:xfrm>
              <a:off x="5849068" y="1630044"/>
              <a:ext cx="488971" cy="4673937"/>
              <a:chOff x="5849068" y="1630044"/>
              <a:chExt cx="488971" cy="4673937"/>
            </a:xfrm>
          </p:grpSpPr>
          <p:cxnSp>
            <p:nvCxnSpPr>
              <p:cNvPr id="73" name="直接连接符 72"/>
              <p:cNvCxnSpPr/>
              <p:nvPr/>
            </p:nvCxnSpPr>
            <p:spPr>
              <a:xfrm>
                <a:off x="6096000" y="1630044"/>
                <a:ext cx="0" cy="46739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853960" y="209521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1</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5" name="矩形 74"/>
              <p:cNvSpPr/>
              <p:nvPr/>
            </p:nvSpPr>
            <p:spPr>
              <a:xfrm>
                <a:off x="5849068" y="3101877"/>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2</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6" name="矩形 75"/>
              <p:cNvSpPr/>
              <p:nvPr/>
            </p:nvSpPr>
            <p:spPr>
              <a:xfrm>
                <a:off x="5853960" y="410854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3</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grpSp>
        <p:sp>
          <p:nvSpPr>
            <p:cNvPr id="78" name="文本框 77"/>
            <p:cNvSpPr txBox="1"/>
            <p:nvPr/>
          </p:nvSpPr>
          <p:spPr>
            <a:xfrm>
              <a:off x="6935553" y="2095499"/>
              <a:ext cx="5501640" cy="645160"/>
            </a:xfrm>
            <a:prstGeom prst="rect">
              <a:avLst/>
            </a:prstGeom>
            <a:noFill/>
          </p:spPr>
          <p:txBody>
            <a:bodyPr wrap="square" rtlCol="0">
              <a:spAutoFit/>
            </a:bodyPr>
            <a:lstStyle/>
            <a:p>
              <a:pPr algn="r"/>
              <a:r>
                <a:rPr lang="en-US" altLang="zh-CN" sz="3600" b="1" dirty="0">
                  <a:solidFill>
                    <a:schemeClr val="accent1"/>
                  </a:solidFill>
                  <a:latin typeface="得意黑" pitchFamily="2" charset="-122"/>
                  <a:ea typeface="得意黑" pitchFamily="2" charset="-122"/>
                </a:rPr>
                <a:t>ParseRootArgs</a:t>
              </a:r>
              <a:r>
                <a:rPr lang="zh-CN" altLang="en-US" sz="3600" b="1" dirty="0">
                  <a:solidFill>
                    <a:schemeClr val="accent1"/>
                  </a:solidFill>
                  <a:latin typeface="得意黑" pitchFamily="2" charset="-122"/>
                  <a:ea typeface="得意黑" pitchFamily="2" charset="-122"/>
                </a:rPr>
                <a:t>、</a:t>
              </a:r>
              <a:r>
                <a:rPr lang="en-US" altLang="zh-CN" sz="3600" b="1" dirty="0">
                  <a:solidFill>
                    <a:schemeClr val="accent1"/>
                  </a:solidFill>
                  <a:latin typeface="得意黑" pitchFamily="2" charset="-122"/>
                  <a:ea typeface="得意黑" pitchFamily="2" charset="-122"/>
                </a:rPr>
                <a:t>ParseUserArgs</a:t>
              </a:r>
            </a:p>
          </p:txBody>
        </p:sp>
      </p:grpSp>
      <p:sp>
        <p:nvSpPr>
          <p:cNvPr id="72" name="矩形 71"/>
          <p:cNvSpPr/>
          <p:nvPr/>
        </p:nvSpPr>
        <p:spPr>
          <a:xfrm>
            <a:off x="881275" y="499373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4</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38" name="文本框 37"/>
          <p:cNvSpPr txBox="1"/>
          <p:nvPr/>
        </p:nvSpPr>
        <p:spPr>
          <a:xfrm>
            <a:off x="1871345" y="2929255"/>
            <a:ext cx="3023870" cy="645160"/>
          </a:xfrm>
          <a:prstGeom prst="rect">
            <a:avLst/>
          </a:prstGeom>
          <a:noFill/>
        </p:spPr>
        <p:txBody>
          <a:bodyPr wrap="square" rtlCol="0" anchor="t">
            <a:spAutoFit/>
          </a:bodyPr>
          <a:lstStyle/>
          <a:p>
            <a:pPr algn="r"/>
            <a:r>
              <a:rPr lang="en-US" altLang="zh-CN" sz="3600" b="1" dirty="0">
                <a:solidFill>
                  <a:schemeClr val="accent1"/>
                </a:solidFill>
                <a:latin typeface="得意黑" pitchFamily="2" charset="-122"/>
                <a:ea typeface="得意黑" pitchFamily="2" charset="-122"/>
                <a:sym typeface="+mn-ea"/>
              </a:rPr>
              <a:t>CheckValidation</a:t>
            </a:r>
          </a:p>
        </p:txBody>
      </p:sp>
      <p:sp>
        <p:nvSpPr>
          <p:cNvPr id="77" name="文本框 76"/>
          <p:cNvSpPr txBox="1"/>
          <p:nvPr/>
        </p:nvSpPr>
        <p:spPr>
          <a:xfrm>
            <a:off x="1962785" y="3935730"/>
            <a:ext cx="2577465" cy="645160"/>
          </a:xfrm>
          <a:prstGeom prst="rect">
            <a:avLst/>
          </a:prstGeom>
          <a:noFill/>
        </p:spPr>
        <p:txBody>
          <a:bodyPr wrap="square" rtlCol="0" anchor="t">
            <a:spAutoFit/>
          </a:bodyPr>
          <a:lstStyle/>
          <a:p>
            <a:pPr algn="r"/>
            <a:r>
              <a:rPr lang="en-US" altLang="zh-CN" sz="3600" b="1" dirty="0">
                <a:solidFill>
                  <a:schemeClr val="accent1"/>
                </a:solidFill>
                <a:latin typeface="得意黑" pitchFamily="2" charset="-122"/>
                <a:ea typeface="得意黑" pitchFamily="2" charset="-122"/>
                <a:sym typeface="+mn-ea"/>
              </a:rPr>
              <a:t>AddPartitions</a:t>
            </a:r>
          </a:p>
        </p:txBody>
      </p:sp>
      <p:sp>
        <p:nvSpPr>
          <p:cNvPr id="79" name="文本框 78"/>
          <p:cNvSpPr txBox="1"/>
          <p:nvPr/>
        </p:nvSpPr>
        <p:spPr>
          <a:xfrm>
            <a:off x="2155190" y="4912995"/>
            <a:ext cx="6096000" cy="645160"/>
          </a:xfrm>
          <a:prstGeom prst="rect">
            <a:avLst/>
          </a:prstGeom>
          <a:noFill/>
        </p:spPr>
        <p:txBody>
          <a:bodyPr wrap="square" rtlCol="0" anchor="t">
            <a:spAutoFit/>
          </a:bodyPr>
          <a:lstStyle/>
          <a:p>
            <a:r>
              <a:rPr lang="en-US" altLang="zh-CN" sz="3600" b="1" dirty="0">
                <a:solidFill>
                  <a:schemeClr val="accent1"/>
                </a:solidFill>
                <a:latin typeface="得意黑" pitchFamily="2" charset="-122"/>
                <a:ea typeface="得意黑" pitchFamily="2" charset="-122"/>
                <a:sym typeface="+mn-ea"/>
              </a:rPr>
              <a:t>MountPartitions</a:t>
            </a:r>
          </a:p>
        </p:txBody>
      </p:sp>
      <p:pic>
        <p:nvPicPr>
          <p:cNvPr id="80" name="图片 79" descr="templates\docerresourceshop\icons\\343435383138323b333633373632353bbcfdcdb7"/>
          <p:cNvPicPr>
            <a:picLocks noChangeAspect="1"/>
          </p:cNvPicPr>
          <p:nvPr>
            <p:custDataLst>
              <p:tags r:id="rId1"/>
            </p:custDataLst>
          </p:nvPr>
        </p:nvPicPr>
        <p:blipFill>
          <a:blip r:embed="rId4"/>
          <a:stretch>
            <a:fillRect/>
          </a:stretch>
        </p:blipFill>
        <p:spPr>
          <a:xfrm rot="10800000">
            <a:off x="5035550" y="4685030"/>
            <a:ext cx="1014095" cy="1014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328612" y="1923644"/>
            <a:ext cx="11534775" cy="2705556"/>
            <a:chOff x="328612" y="1923644"/>
            <a:chExt cx="11534775" cy="2705556"/>
          </a:xfrm>
        </p:grpSpPr>
        <p:grpSp>
          <p:nvGrpSpPr>
            <p:cNvPr id="117" name="组合 116"/>
            <p:cNvGrpSpPr/>
            <p:nvPr/>
          </p:nvGrpSpPr>
          <p:grpSpPr>
            <a:xfrm>
              <a:off x="6404562" y="2125822"/>
              <a:ext cx="5450854" cy="275671"/>
              <a:chOff x="6404562" y="2125822"/>
              <a:chExt cx="5450854" cy="275671"/>
            </a:xfrm>
          </p:grpSpPr>
          <p:grpSp>
            <p:nvGrpSpPr>
              <p:cNvPr id="73" name="组合 72"/>
              <p:cNvGrpSpPr/>
              <p:nvPr/>
            </p:nvGrpSpPr>
            <p:grpSpPr>
              <a:xfrm>
                <a:off x="6404562" y="2125822"/>
                <a:ext cx="5450854" cy="275671"/>
                <a:chOff x="-57370" y="2710927"/>
                <a:chExt cx="11168227" cy="718073"/>
              </a:xfrm>
            </p:grpSpPr>
            <p:cxnSp>
              <p:nvCxnSpPr>
                <p:cNvPr id="74" name="直接连接符 73"/>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userDrawn="1"/>
              </p:nvCxnSpPr>
              <p:spPr>
                <a:xfrm flipH="1">
                  <a:off x="750704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userDrawn="1"/>
              </p:nvCxnSpPr>
              <p:spPr>
                <a:xfrm flipH="1">
                  <a:off x="786742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userDrawn="1"/>
              </p:nvCxnSpPr>
              <p:spPr>
                <a:xfrm flipH="1">
                  <a:off x="858819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flipH="1">
                  <a:off x="894857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113" name="直接连接符 112"/>
              <p:cNvCxnSpPr/>
              <p:nvPr/>
            </p:nvCxnSpPr>
            <p:spPr>
              <a:xfrm flipH="1">
                <a:off x="728763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746352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763941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601928" y="2125822"/>
              <a:ext cx="5978525" cy="275672"/>
              <a:chOff x="601928" y="2125822"/>
              <a:chExt cx="5978525" cy="275672"/>
            </a:xfrm>
          </p:grpSpPr>
          <p:grpSp>
            <p:nvGrpSpPr>
              <p:cNvPr id="37" name="组合 36"/>
              <p:cNvGrpSpPr/>
              <p:nvPr/>
            </p:nvGrpSpPr>
            <p:grpSpPr>
              <a:xfrm>
                <a:off x="601928" y="2125823"/>
                <a:ext cx="5978525" cy="275671"/>
                <a:chOff x="-57370" y="2710927"/>
                <a:chExt cx="12249370" cy="718073"/>
              </a:xfrm>
            </p:grpSpPr>
            <p:cxnSp>
              <p:nvCxnSpPr>
                <p:cNvPr id="38" name="直接连接符 37"/>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flipH="1">
                  <a:off x="1075047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1111085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userDrawn="1"/>
              </p:nvCxnSpPr>
              <p:spPr>
                <a:xfrm flipH="1">
                  <a:off x="1147123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339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102377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138415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userDrawn="1"/>
              </p:nvCxnSpPr>
              <p:spPr>
                <a:xfrm flipH="1">
                  <a:off x="210491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userDrawn="1"/>
              </p:nvCxnSpPr>
              <p:spPr>
                <a:xfrm flipH="1">
                  <a:off x="246529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110" name="直接连接符 109"/>
              <p:cNvCxnSpPr/>
              <p:nvPr/>
            </p:nvCxnSpPr>
            <p:spPr>
              <a:xfrm flipH="1">
                <a:off x="429749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447338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464927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28612" y="1923644"/>
              <a:ext cx="11534775" cy="2304111"/>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p:cNvSpPr/>
            <p:nvPr/>
          </p:nvSpPr>
          <p:spPr>
            <a:xfrm>
              <a:off x="328612" y="1923644"/>
              <a:ext cx="441235" cy="23041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1422150" y="1923644"/>
              <a:ext cx="441237" cy="23041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25140" y="1971269"/>
              <a:ext cx="1963236" cy="584775"/>
            </a:xfrm>
            <a:prstGeom prst="rect">
              <a:avLst/>
            </a:prstGeom>
            <a:solidFill>
              <a:schemeClr val="bg1"/>
            </a:solidFill>
          </p:spPr>
          <p:txBody>
            <a:bodyPr wrap="square" rtlCol="0">
              <a:spAutoFit/>
            </a:bodyPr>
            <a:lstStyle/>
            <a:p>
              <a:pPr algn="ctr"/>
              <a:r>
                <a:rPr lang="en-US" altLang="zh-CN" sz="3200" dirty="0">
                  <a:solidFill>
                    <a:schemeClr val="tx2"/>
                  </a:solidFill>
                  <a:latin typeface="字魂59号-创粗黑" panose="00000500000000000000" pitchFamily="2" charset="-122"/>
                  <a:ea typeface="字魂59号-创粗黑" panose="00000500000000000000" pitchFamily="2" charset="-122"/>
                </a:rPr>
                <a:t>PART ONE</a:t>
              </a:r>
              <a:endParaRPr lang="zh-CN" altLang="en-US" sz="3200" dirty="0">
                <a:solidFill>
                  <a:schemeClr val="tx2"/>
                </a:solidFill>
                <a:latin typeface="字魂59号-创粗黑" panose="00000500000000000000" pitchFamily="2" charset="-122"/>
                <a:ea typeface="字魂59号-创粗黑" panose="00000500000000000000" pitchFamily="2" charset="-122"/>
              </a:endParaRPr>
            </a:p>
          </p:txBody>
        </p:sp>
        <p:sp>
          <p:nvSpPr>
            <p:cNvPr id="109" name="文本框 108"/>
            <p:cNvSpPr txBox="1"/>
            <p:nvPr/>
          </p:nvSpPr>
          <p:spPr>
            <a:xfrm>
              <a:off x="954087" y="2874874"/>
              <a:ext cx="10279380" cy="1754326"/>
            </a:xfrm>
            <a:prstGeom prst="rect">
              <a:avLst/>
            </a:prstGeom>
            <a:noFill/>
          </p:spPr>
          <p:txBody>
            <a:bodyPr wrap="square" rtlCol="0">
              <a:spAutoFit/>
            </a:bodyPr>
            <a:lstStyle/>
            <a:p>
              <a:pPr algn="ctr"/>
              <a:r>
                <a:rPr lang="en-US" altLang="zh-CN" sz="5400" dirty="0" err="1">
                  <a:solidFill>
                    <a:schemeClr val="accent1"/>
                  </a:solidFill>
                  <a:effectLst/>
                  <a:latin typeface="得意黑" pitchFamily="2" charset="-122"/>
                  <a:ea typeface="得意黑" pitchFamily="2" charset="-122"/>
                  <a:cs typeface="得意黑" pitchFamily="2" charset="-122"/>
                  <a:sym typeface="+mn-ea"/>
                </a:rPr>
                <a:t>OsMountRootfs</a:t>
              </a:r>
              <a:r>
                <a:rPr lang="zh-CN" altLang="en-US" sz="5400" dirty="0">
                  <a:solidFill>
                    <a:schemeClr val="accent1"/>
                  </a:solidFill>
                  <a:effectLst/>
                  <a:latin typeface="得意黑" pitchFamily="2" charset="-122"/>
                  <a:ea typeface="得意黑" pitchFamily="2" charset="-122"/>
                  <a:cs typeface="得意黑" pitchFamily="2" charset="-122"/>
                  <a:sym typeface="+mn-ea"/>
                </a:rPr>
                <a:t>函数解析</a:t>
              </a:r>
            </a:p>
            <a:p>
              <a:pPr algn="ctr"/>
              <a:endParaRPr sz="5400" dirty="0">
                <a:solidFill>
                  <a:schemeClr val="accent1"/>
                </a:solidFill>
                <a:effectLst/>
                <a:latin typeface="得意黑" pitchFamily="2" charset="-122"/>
                <a:ea typeface="得意黑" pitchFamily="2" charset="-122"/>
                <a:cs typeface="得意黑" pitchFamily="2"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p:tgtEl>
                                          <p:spTgt spid="118"/>
                                        </p:tgtEl>
                                        <p:attrNameLst>
                                          <p:attrName>ppt_y</p:attrName>
                                        </p:attrNameLst>
                                      </p:cBhvr>
                                      <p:tavLst>
                                        <p:tav tm="0">
                                          <p:val>
                                            <p:strVal val="#ppt_y+#ppt_h*1.125000"/>
                                          </p:val>
                                        </p:tav>
                                        <p:tav tm="100000">
                                          <p:val>
                                            <p:strVal val="#ppt_y"/>
                                          </p:val>
                                        </p:tav>
                                      </p:tavLst>
                                    </p:anim>
                                    <p:animEffect transition="in" filter="wipe(up)">
                                      <p:cBhvr>
                                        <p:cTn id="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5"/>
          <a:stretch>
            <a:fillRect/>
          </a:stretch>
        </p:blipFill>
        <p:spPr>
          <a:xfrm>
            <a:off x="242570" y="737235"/>
            <a:ext cx="10043160" cy="5829300"/>
          </a:xfrm>
          <a:prstGeom prst="rect">
            <a:avLst/>
          </a:prstGeom>
        </p:spPr>
      </p:pic>
      <p:sp>
        <p:nvSpPr>
          <p:cNvPr id="4" name="文本框 3"/>
          <p:cNvSpPr txBox="1"/>
          <p:nvPr/>
        </p:nvSpPr>
        <p:spPr>
          <a:xfrm>
            <a:off x="111095" y="102550"/>
            <a:ext cx="11951294" cy="2061210"/>
          </a:xfrm>
          <a:prstGeom prst="rect">
            <a:avLst/>
          </a:prstGeom>
          <a:noFill/>
        </p:spPr>
        <p:txBody>
          <a:bodyPr wrap="square" rtlCol="0">
            <a:spAutoFit/>
          </a:bodyPr>
          <a:lstStyle/>
          <a:p>
            <a:r>
              <a:rPr lang="en-US" sz="3200">
                <a:latin typeface="得意黑" pitchFamily="2" charset="-122"/>
                <a:ea typeface="得意黑" pitchFamily="2" charset="-122"/>
              </a:rPr>
              <a:t>MountPartitions</a:t>
            </a:r>
          </a:p>
          <a:p>
            <a:endParaRPr lang="en-US" sz="3200">
              <a:latin typeface="得意黑" pitchFamily="2" charset="-122"/>
              <a:ea typeface="得意黑" pitchFamily="2" charset="-122"/>
            </a:endParaRPr>
          </a:p>
          <a:p>
            <a:endParaRPr lang="en-US" sz="3200">
              <a:latin typeface="得意黑" pitchFamily="2" charset="-122"/>
              <a:ea typeface="得意黑" pitchFamily="2" charset="-122"/>
            </a:endParaRPr>
          </a:p>
          <a:p>
            <a:endParaRPr lang="en-US" altLang="en-US" sz="3200">
              <a:latin typeface="得意黑" pitchFamily="2" charset="-122"/>
              <a:ea typeface="得意黑" pitchFamily="2" charset="-122"/>
            </a:endParaRPr>
          </a:p>
        </p:txBody>
      </p:sp>
      <p:sp>
        <p:nvSpPr>
          <p:cNvPr id="3" name="矩形 2"/>
          <p:cNvSpPr/>
          <p:nvPr/>
        </p:nvSpPr>
        <p:spPr>
          <a:xfrm>
            <a:off x="504825" y="2163445"/>
            <a:ext cx="7586345" cy="20320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2"/>
            </p:custDataLst>
          </p:nvPr>
        </p:nvSpPr>
        <p:spPr>
          <a:xfrm>
            <a:off x="504825" y="4876800"/>
            <a:ext cx="8498205" cy="21336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4"/>
          <a:stretch>
            <a:fillRect/>
          </a:stretch>
        </p:blipFill>
        <p:spPr>
          <a:xfrm>
            <a:off x="5581015" y="662485"/>
            <a:ext cx="6611620" cy="6224905"/>
          </a:xfrm>
          <a:prstGeom prst="rect">
            <a:avLst/>
          </a:prstGeom>
        </p:spPr>
      </p:pic>
      <p:sp>
        <p:nvSpPr>
          <p:cNvPr id="3" name="标题 2"/>
          <p:cNvSpPr>
            <a:spLocks noGrp="1"/>
          </p:cNvSpPr>
          <p:nvPr>
            <p:ph type="title"/>
          </p:nvPr>
        </p:nvSpPr>
        <p:spPr/>
        <p:txBody>
          <a:bodyPr>
            <a:normAutofit/>
          </a:bodyPr>
          <a:lstStyle/>
          <a:p>
            <a:r>
              <a:rPr lang="en-US" altLang="zh-CN" sz="3555" dirty="0">
                <a:latin typeface="得意黑" pitchFamily="2" charset="-122"/>
                <a:ea typeface="得意黑" pitchFamily="2" charset="-122"/>
                <a:cs typeface="得意黑" pitchFamily="2" charset="-122"/>
              </a:rPr>
              <a:t>mount</a:t>
            </a:r>
            <a:r>
              <a:rPr lang="zh-CN" altLang="en-US" sz="3555" dirty="0">
                <a:latin typeface="得意黑" pitchFamily="2" charset="-122"/>
                <a:ea typeface="得意黑" pitchFamily="2" charset="-122"/>
                <a:cs typeface="得意黑" pitchFamily="2" charset="-122"/>
              </a:rPr>
              <a:t>挂载函数</a:t>
            </a:r>
          </a:p>
        </p:txBody>
      </p:sp>
      <p:pic>
        <p:nvPicPr>
          <p:cNvPr id="6" name="图片 5"/>
          <p:cNvPicPr>
            <a:picLocks noChangeAspect="1"/>
          </p:cNvPicPr>
          <p:nvPr>
            <p:custDataLst>
              <p:tags r:id="rId1"/>
            </p:custDataLst>
          </p:nvPr>
        </p:nvPicPr>
        <p:blipFill>
          <a:blip r:embed="rId5"/>
          <a:stretch>
            <a:fillRect/>
          </a:stretch>
        </p:blipFill>
        <p:spPr>
          <a:xfrm>
            <a:off x="230505" y="824865"/>
            <a:ext cx="5651500" cy="3096260"/>
          </a:xfrm>
          <a:prstGeom prst="rect">
            <a:avLst/>
          </a:prstGeom>
          <a:ln>
            <a:solidFill>
              <a:schemeClr val="accent2"/>
            </a:solidFill>
          </a:ln>
        </p:spPr>
      </p:pic>
      <p:sp>
        <p:nvSpPr>
          <p:cNvPr id="12" name="文本框 11"/>
          <p:cNvSpPr txBox="1"/>
          <p:nvPr/>
        </p:nvSpPr>
        <p:spPr>
          <a:xfrm>
            <a:off x="230505" y="4452620"/>
            <a:ext cx="5445125" cy="1458595"/>
          </a:xfrm>
          <a:prstGeom prst="rect">
            <a:avLst/>
          </a:prstGeom>
          <a:noFill/>
        </p:spPr>
        <p:txBody>
          <a:bodyPr wrap="square" rtlCol="0" anchor="t">
            <a:no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source：设备文件的路径</a:t>
            </a:r>
          </a:p>
          <a:p>
            <a:r>
              <a:rPr lang="zh-CN" altLang="en-US">
                <a:latin typeface="微软雅黑" panose="020B0503020204020204" pitchFamily="34" charset="-122"/>
                <a:ea typeface="微软雅黑" panose="020B0503020204020204" pitchFamily="34" charset="-122"/>
                <a:cs typeface="微软雅黑" panose="020B0503020204020204" pitchFamily="34" charset="-122"/>
              </a:rPr>
              <a:t>target：普通路径</a:t>
            </a:r>
          </a:p>
          <a:p>
            <a:r>
              <a:rPr lang="zh-CN" altLang="en-US">
                <a:latin typeface="微软雅黑" panose="020B0503020204020204" pitchFamily="34" charset="-122"/>
                <a:ea typeface="微软雅黑" panose="020B0503020204020204" pitchFamily="34" charset="-122"/>
                <a:cs typeface="微软雅黑" panose="020B0503020204020204" pitchFamily="34" charset="-122"/>
              </a:rPr>
              <a:t>filesystemtype：文件系统格式。</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目标是将source挂载到target，即生成一个Mount结构体并添加到一个全局链表中</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5560695" y="0"/>
            <a:ext cx="6562725" cy="6858000"/>
          </a:xfrm>
          <a:prstGeom prst="rect">
            <a:avLst/>
          </a:prstGeom>
        </p:spPr>
      </p:pic>
      <p:pic>
        <p:nvPicPr>
          <p:cNvPr id="4" name="图片 3"/>
          <p:cNvPicPr>
            <a:picLocks noChangeAspect="1"/>
          </p:cNvPicPr>
          <p:nvPr/>
        </p:nvPicPr>
        <p:blipFill>
          <a:blip r:embed="rId4"/>
          <a:stretch>
            <a:fillRect/>
          </a:stretch>
        </p:blipFill>
        <p:spPr>
          <a:xfrm>
            <a:off x="0" y="1465580"/>
            <a:ext cx="5560695" cy="4736465"/>
          </a:xfrm>
          <a:prstGeom prst="rect">
            <a:avLst/>
          </a:prstGeom>
          <a:ln>
            <a:solidFill>
              <a:schemeClr val="accent2"/>
            </a:solidFill>
          </a:ln>
        </p:spPr>
      </p:pic>
      <p:sp>
        <p:nvSpPr>
          <p:cNvPr id="8" name="文本框 7"/>
          <p:cNvSpPr txBox="1"/>
          <p:nvPr/>
        </p:nvSpPr>
        <p:spPr>
          <a:xfrm>
            <a:off x="319405" y="267970"/>
            <a:ext cx="6802755" cy="368300"/>
          </a:xfrm>
          <a:prstGeom prst="rect">
            <a:avLst/>
          </a:prstGeom>
          <a:noFill/>
        </p:spPr>
        <p:txBody>
          <a:bodyPr wrap="square" rtlCol="0">
            <a:spAutoFit/>
          </a:bodyPr>
          <a:lstStyle/>
          <a:p>
            <a:endParaRPr lang="zh-CN" altLang="en-US"/>
          </a:p>
        </p:txBody>
      </p:sp>
      <p:sp>
        <p:nvSpPr>
          <p:cNvPr id="2" name="文本框 1"/>
          <p:cNvSpPr txBox="1"/>
          <p:nvPr/>
        </p:nvSpPr>
        <p:spPr>
          <a:xfrm>
            <a:off x="0" y="137160"/>
            <a:ext cx="5770880" cy="107632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通过</a:t>
            </a:r>
            <a:r>
              <a:rPr lang="en-US" altLang="zh-CN" sz="3200">
                <a:latin typeface="得意黑" pitchFamily="2" charset="-122"/>
                <a:ea typeface="得意黑" pitchFamily="2" charset="-122"/>
                <a:cs typeface="得意黑" pitchFamily="2" charset="-122"/>
              </a:rPr>
              <a:t>filesystemtype</a:t>
            </a:r>
            <a:r>
              <a:rPr lang="zh-CN" altLang="en-US" sz="3200">
                <a:latin typeface="得意黑" pitchFamily="2" charset="-122"/>
                <a:ea typeface="得意黑" pitchFamily="2" charset="-122"/>
                <a:cs typeface="得意黑" pitchFamily="2" charset="-122"/>
              </a:rPr>
              <a:t>文件系统类型获取相对应的</a:t>
            </a:r>
            <a:r>
              <a:rPr lang="en-US" altLang="zh-CN" sz="3200">
                <a:latin typeface="得意黑" pitchFamily="2" charset="-122"/>
                <a:ea typeface="得意黑" pitchFamily="2" charset="-122"/>
                <a:cs typeface="得意黑" pitchFamily="2" charset="-122"/>
              </a:rPr>
              <a:t>mount</a:t>
            </a:r>
            <a:r>
              <a:rPr lang="zh-CN" altLang="en-US" sz="3200">
                <a:latin typeface="得意黑" pitchFamily="2" charset="-122"/>
                <a:ea typeface="得意黑" pitchFamily="2" charset="-122"/>
                <a:cs typeface="得意黑" pitchFamily="2" charset="-122"/>
              </a:rPr>
              <a:t>操作函数集</a:t>
            </a:r>
          </a:p>
        </p:txBody>
      </p:sp>
      <p:cxnSp>
        <p:nvCxnSpPr>
          <p:cNvPr id="7" name="直接箭头连接符 6"/>
          <p:cNvCxnSpPr/>
          <p:nvPr/>
        </p:nvCxnSpPr>
        <p:spPr>
          <a:xfrm flipV="1">
            <a:off x="1822450" y="1003300"/>
            <a:ext cx="4318000" cy="1132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2644140" y="2135505"/>
            <a:ext cx="3375660" cy="1101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551940" y="3166745"/>
            <a:ext cx="4465955" cy="1263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4026535" y="4655185"/>
            <a:ext cx="1871980" cy="4578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702435" y="5992495"/>
            <a:ext cx="4167505" cy="280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标题 2">
            <a:extLst>
              <a:ext uri="{FF2B5EF4-FFF2-40B4-BE49-F238E27FC236}">
                <a16:creationId xmlns:a16="http://schemas.microsoft.com/office/drawing/2014/main" id="{ACCD6BCF-086F-4911-EA00-09C10C4EF726}"/>
              </a:ext>
            </a:extLst>
          </p:cNvPr>
          <p:cNvSpPr>
            <a:spLocks noGrp="1"/>
          </p:cNvSpPr>
          <p:nvPr>
            <p:ph type="title"/>
          </p:nvPr>
        </p:nvSpPr>
        <p:spPr/>
        <p:txBody>
          <a:bodyPr/>
          <a:lstStyle/>
          <a:p>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2870" y="274955"/>
            <a:ext cx="5238750" cy="107632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调用</a:t>
            </a:r>
            <a:r>
              <a:rPr lang="en-US" altLang="zh-CN" sz="3200">
                <a:latin typeface="得意黑" pitchFamily="2" charset="-122"/>
                <a:ea typeface="得意黑" pitchFamily="2" charset="-122"/>
                <a:cs typeface="得意黑" pitchFamily="2" charset="-122"/>
              </a:rPr>
              <a:t>find_blockdriver</a:t>
            </a:r>
            <a:r>
              <a:rPr lang="zh-CN" altLang="en-US" sz="3200">
                <a:latin typeface="得意黑" pitchFamily="2" charset="-122"/>
                <a:ea typeface="得意黑" pitchFamily="2" charset="-122"/>
                <a:cs typeface="得意黑" pitchFamily="2" charset="-122"/>
              </a:rPr>
              <a:t>查找</a:t>
            </a:r>
            <a:r>
              <a:rPr lang="en-US" altLang="zh-CN" sz="3200">
                <a:latin typeface="得意黑" pitchFamily="2" charset="-122"/>
                <a:ea typeface="得意黑" pitchFamily="2" charset="-122"/>
                <a:cs typeface="得意黑" pitchFamily="2" charset="-122"/>
              </a:rPr>
              <a:t>source</a:t>
            </a:r>
            <a:r>
              <a:rPr lang="zh-CN" altLang="en-US" sz="3200">
                <a:latin typeface="得意黑" pitchFamily="2" charset="-122"/>
                <a:ea typeface="得意黑" pitchFamily="2" charset="-122"/>
                <a:cs typeface="得意黑" pitchFamily="2" charset="-122"/>
              </a:rPr>
              <a:t>路径对应的</a:t>
            </a:r>
            <a:r>
              <a:rPr lang="en-US" altLang="zh-CN" sz="3200">
                <a:latin typeface="得意黑" pitchFamily="2" charset="-122"/>
                <a:ea typeface="得意黑" pitchFamily="2" charset="-122"/>
                <a:cs typeface="得意黑" pitchFamily="2" charset="-122"/>
              </a:rPr>
              <a:t>vnode</a:t>
            </a:r>
            <a:r>
              <a:rPr lang="zh-CN" altLang="en-US" sz="3200">
                <a:latin typeface="得意黑" pitchFamily="2" charset="-122"/>
                <a:ea typeface="得意黑" pitchFamily="2" charset="-122"/>
                <a:cs typeface="得意黑" pitchFamily="2" charset="-122"/>
              </a:rPr>
              <a:t>结构体</a:t>
            </a:r>
          </a:p>
        </p:txBody>
      </p:sp>
      <p:pic>
        <p:nvPicPr>
          <p:cNvPr id="6" name="图片 5"/>
          <p:cNvPicPr>
            <a:picLocks noChangeAspect="1"/>
          </p:cNvPicPr>
          <p:nvPr/>
        </p:nvPicPr>
        <p:blipFill>
          <a:blip r:embed="rId3"/>
          <a:stretch>
            <a:fillRect/>
          </a:stretch>
        </p:blipFill>
        <p:spPr>
          <a:xfrm>
            <a:off x="5341620" y="999490"/>
            <a:ext cx="6616065" cy="5516880"/>
          </a:xfrm>
          <a:prstGeom prst="rect">
            <a:avLst/>
          </a:prstGeom>
          <a:ln>
            <a:solidFill>
              <a:schemeClr val="accent2"/>
            </a:solidFill>
          </a:ln>
        </p:spPr>
      </p:pic>
      <p:pic>
        <p:nvPicPr>
          <p:cNvPr id="11" name="图片 10"/>
          <p:cNvPicPr>
            <a:picLocks noChangeAspect="1"/>
          </p:cNvPicPr>
          <p:nvPr/>
        </p:nvPicPr>
        <p:blipFill>
          <a:blip r:embed="rId4"/>
          <a:stretch>
            <a:fillRect/>
          </a:stretch>
        </p:blipFill>
        <p:spPr>
          <a:xfrm>
            <a:off x="219075" y="1489710"/>
            <a:ext cx="4225925" cy="2389505"/>
          </a:xfrm>
          <a:prstGeom prst="rect">
            <a:avLst/>
          </a:prstGeom>
          <a:ln>
            <a:solidFill>
              <a:schemeClr val="accent2"/>
            </a:solidFill>
          </a:ln>
        </p:spPr>
      </p:pic>
      <p:cxnSp>
        <p:nvCxnSpPr>
          <p:cNvPr id="13" name="直接箭头连接符 12"/>
          <p:cNvCxnSpPr/>
          <p:nvPr/>
        </p:nvCxnSpPr>
        <p:spPr>
          <a:xfrm flipV="1">
            <a:off x="3890010" y="1504950"/>
            <a:ext cx="1496060" cy="1423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2080895" y="2459355"/>
            <a:ext cx="3378835" cy="2781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5"/>
          <a:stretch>
            <a:fillRect/>
          </a:stretch>
        </p:blipFill>
        <p:spPr>
          <a:xfrm>
            <a:off x="267335" y="5267325"/>
            <a:ext cx="4794885" cy="699135"/>
          </a:xfrm>
          <a:prstGeom prst="rect">
            <a:avLst/>
          </a:prstGeom>
          <a:ln>
            <a:solidFill>
              <a:schemeClr val="accent2"/>
            </a:solidFill>
          </a:ln>
        </p:spPr>
      </p:pic>
      <p:sp>
        <p:nvSpPr>
          <p:cNvPr id="2" name="标题 1">
            <a:extLst>
              <a:ext uri="{FF2B5EF4-FFF2-40B4-BE49-F238E27FC236}">
                <a16:creationId xmlns:a16="http://schemas.microsoft.com/office/drawing/2014/main" id="{83EA6BFC-20EC-F3C6-ACF6-763C1FC87AD3}"/>
              </a:ext>
            </a:extLst>
          </p:cNvPr>
          <p:cNvSpPr>
            <a:spLocks noGrp="1"/>
          </p:cNvSpPr>
          <p:nvPr>
            <p:ph type="title"/>
          </p:nvPr>
        </p:nvSpPr>
        <p:spPr/>
        <p:txBody>
          <a:bodyPr/>
          <a:lstStyle/>
          <a:p>
            <a:endParaRPr lang="zh-CN" altLang="en-US"/>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404995" y="1213485"/>
            <a:ext cx="7282815" cy="5242560"/>
          </a:xfrm>
          <a:prstGeom prst="rect">
            <a:avLst/>
          </a:prstGeom>
          <a:ln>
            <a:solidFill>
              <a:schemeClr val="accent2"/>
            </a:solidFill>
          </a:ln>
        </p:spPr>
      </p:pic>
      <p:sp>
        <p:nvSpPr>
          <p:cNvPr id="3" name="文本框 2"/>
          <p:cNvSpPr txBox="1"/>
          <p:nvPr/>
        </p:nvSpPr>
        <p:spPr>
          <a:xfrm>
            <a:off x="139065" y="137160"/>
            <a:ext cx="5283200" cy="107632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调用</a:t>
            </a:r>
            <a:r>
              <a:rPr lang="en-US" altLang="zh-CN" sz="3200">
                <a:latin typeface="得意黑" pitchFamily="2" charset="-122"/>
                <a:ea typeface="得意黑" pitchFamily="2" charset="-122"/>
                <a:cs typeface="得意黑" pitchFamily="2" charset="-122"/>
              </a:rPr>
              <a:t>VnodeLookup</a:t>
            </a:r>
            <a:r>
              <a:rPr lang="zh-CN" altLang="en-US" sz="3200">
                <a:latin typeface="得意黑" pitchFamily="2" charset="-122"/>
                <a:ea typeface="得意黑" pitchFamily="2" charset="-122"/>
                <a:cs typeface="得意黑" pitchFamily="2" charset="-122"/>
              </a:rPr>
              <a:t>函数查找</a:t>
            </a:r>
            <a:r>
              <a:rPr lang="en-US" altLang="zh-CN" sz="3200">
                <a:latin typeface="得意黑" pitchFamily="2" charset="-122"/>
                <a:ea typeface="得意黑" pitchFamily="2" charset="-122"/>
                <a:cs typeface="得意黑" pitchFamily="2" charset="-122"/>
              </a:rPr>
              <a:t>target</a:t>
            </a:r>
            <a:r>
              <a:rPr lang="zh-CN" altLang="en-US" sz="3200">
                <a:latin typeface="得意黑" pitchFamily="2" charset="-122"/>
                <a:ea typeface="得意黑" pitchFamily="2" charset="-122"/>
                <a:cs typeface="得意黑" pitchFamily="2" charset="-122"/>
              </a:rPr>
              <a:t>路径对应的</a:t>
            </a:r>
            <a:r>
              <a:rPr lang="en-US" altLang="zh-CN" sz="3200">
                <a:latin typeface="得意黑" pitchFamily="2" charset="-122"/>
                <a:ea typeface="得意黑" pitchFamily="2" charset="-122"/>
                <a:cs typeface="得意黑" pitchFamily="2" charset="-122"/>
              </a:rPr>
              <a:t>vnode</a:t>
            </a:r>
            <a:r>
              <a:rPr lang="zh-CN" altLang="en-US" sz="3200">
                <a:latin typeface="得意黑" pitchFamily="2" charset="-122"/>
                <a:ea typeface="得意黑" pitchFamily="2" charset="-122"/>
                <a:cs typeface="得意黑" pitchFamily="2" charset="-122"/>
              </a:rPr>
              <a:t>结构体</a:t>
            </a:r>
          </a:p>
        </p:txBody>
      </p:sp>
      <p:pic>
        <p:nvPicPr>
          <p:cNvPr id="4" name="图片 3"/>
          <p:cNvPicPr>
            <a:picLocks noChangeAspect="1"/>
          </p:cNvPicPr>
          <p:nvPr/>
        </p:nvPicPr>
        <p:blipFill>
          <a:blip r:embed="rId4"/>
          <a:stretch>
            <a:fillRect/>
          </a:stretch>
        </p:blipFill>
        <p:spPr>
          <a:xfrm>
            <a:off x="62865" y="2501265"/>
            <a:ext cx="4041775" cy="391795"/>
          </a:xfrm>
          <a:prstGeom prst="rect">
            <a:avLst/>
          </a:prstGeom>
          <a:ln>
            <a:solidFill>
              <a:schemeClr val="accent6">
                <a:lumMod val="75000"/>
              </a:schemeClr>
            </a:solidFill>
          </a:ln>
        </p:spPr>
      </p:pic>
      <p:cxnSp>
        <p:nvCxnSpPr>
          <p:cNvPr id="12" name="直接箭头连接符 11"/>
          <p:cNvCxnSpPr/>
          <p:nvPr/>
        </p:nvCxnSpPr>
        <p:spPr>
          <a:xfrm>
            <a:off x="1822450" y="2642870"/>
            <a:ext cx="5250815" cy="569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5"/>
          <a:stretch>
            <a:fillRect/>
          </a:stretch>
        </p:blipFill>
        <p:spPr>
          <a:xfrm>
            <a:off x="0" y="4345940"/>
            <a:ext cx="4168140" cy="916940"/>
          </a:xfrm>
          <a:prstGeom prst="rect">
            <a:avLst/>
          </a:prstGeom>
          <a:ln>
            <a:solidFill>
              <a:schemeClr val="accent6">
                <a:lumMod val="75000"/>
              </a:schemeClr>
            </a:solidFill>
          </a:ln>
        </p:spPr>
      </p:pic>
      <p:cxnSp>
        <p:nvCxnSpPr>
          <p:cNvPr id="8" name="直接箭头连接符 7"/>
          <p:cNvCxnSpPr>
            <a:stCxn id="7" idx="3"/>
          </p:cNvCxnSpPr>
          <p:nvPr/>
        </p:nvCxnSpPr>
        <p:spPr>
          <a:xfrm>
            <a:off x="4168140" y="4804410"/>
            <a:ext cx="1431925" cy="391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标题 4">
            <a:extLst>
              <a:ext uri="{FF2B5EF4-FFF2-40B4-BE49-F238E27FC236}">
                <a16:creationId xmlns:a16="http://schemas.microsoft.com/office/drawing/2014/main" id="{C92A0BB1-6518-2293-8ED8-19B65AE00C7F}"/>
              </a:ext>
            </a:extLst>
          </p:cNvPr>
          <p:cNvSpPr>
            <a:spLocks noGrp="1"/>
          </p:cNvSpPr>
          <p:nvPr>
            <p:ph type="title"/>
          </p:nvPr>
        </p:nvSpPr>
        <p:spPr/>
        <p:txBody>
          <a:bodyPr/>
          <a:lstStyle/>
          <a:p>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281930" y="2609850"/>
            <a:ext cx="6254750" cy="1928495"/>
          </a:xfrm>
          <a:prstGeom prst="rect">
            <a:avLst/>
          </a:prstGeom>
        </p:spPr>
      </p:pic>
      <p:sp>
        <p:nvSpPr>
          <p:cNvPr id="3" name="文本框 2"/>
          <p:cNvSpPr txBox="1"/>
          <p:nvPr/>
        </p:nvSpPr>
        <p:spPr>
          <a:xfrm>
            <a:off x="139065" y="257810"/>
            <a:ext cx="4408805" cy="58356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为</a:t>
            </a:r>
            <a:r>
              <a:rPr lang="en-US" altLang="zh-CN" sz="3200">
                <a:latin typeface="得意黑" pitchFamily="2" charset="-122"/>
                <a:ea typeface="得意黑" pitchFamily="2" charset="-122"/>
                <a:cs typeface="得意黑" pitchFamily="2" charset="-122"/>
              </a:rPr>
              <a:t>mtd</a:t>
            </a:r>
            <a:r>
              <a:rPr lang="zh-CN" altLang="en-US" sz="3200">
                <a:latin typeface="得意黑" pitchFamily="2" charset="-122"/>
                <a:ea typeface="得意黑" pitchFamily="2" charset="-122"/>
                <a:cs typeface="得意黑" pitchFamily="2" charset="-122"/>
              </a:rPr>
              <a:t>分区</a:t>
            </a:r>
            <a:r>
              <a:rPr lang="en-US" altLang="zh-CN" sz="3200">
                <a:latin typeface="得意黑" pitchFamily="2" charset="-122"/>
                <a:ea typeface="得意黑" pitchFamily="2" charset="-122"/>
                <a:cs typeface="得意黑" pitchFamily="2" charset="-122"/>
              </a:rPr>
              <a:t>partition</a:t>
            </a:r>
            <a:r>
              <a:rPr lang="zh-CN" altLang="en-US" sz="3200">
                <a:latin typeface="得意黑" pitchFamily="2" charset="-122"/>
                <a:ea typeface="得意黑" pitchFamily="2" charset="-122"/>
                <a:cs typeface="得意黑" pitchFamily="2" charset="-122"/>
              </a:rPr>
              <a:t>赋值</a:t>
            </a:r>
          </a:p>
        </p:txBody>
      </p:sp>
      <p:pic>
        <p:nvPicPr>
          <p:cNvPr id="6" name="图片 5"/>
          <p:cNvPicPr>
            <a:picLocks noChangeAspect="1"/>
          </p:cNvPicPr>
          <p:nvPr/>
        </p:nvPicPr>
        <p:blipFill>
          <a:blip r:embed="rId4"/>
          <a:stretch>
            <a:fillRect/>
          </a:stretch>
        </p:blipFill>
        <p:spPr>
          <a:xfrm>
            <a:off x="412750" y="1595755"/>
            <a:ext cx="3573145" cy="1014095"/>
          </a:xfrm>
          <a:prstGeom prst="rect">
            <a:avLst/>
          </a:prstGeom>
          <a:ln>
            <a:solidFill>
              <a:schemeClr val="accent6"/>
            </a:solidFill>
          </a:ln>
        </p:spPr>
      </p:pic>
      <p:pic>
        <p:nvPicPr>
          <p:cNvPr id="9" name="图片 8"/>
          <p:cNvPicPr>
            <a:picLocks noChangeAspect="1"/>
          </p:cNvPicPr>
          <p:nvPr/>
        </p:nvPicPr>
        <p:blipFill>
          <a:blip r:embed="rId5"/>
          <a:stretch>
            <a:fillRect/>
          </a:stretch>
        </p:blipFill>
        <p:spPr>
          <a:xfrm>
            <a:off x="192405" y="3072130"/>
            <a:ext cx="4208780" cy="1690370"/>
          </a:xfrm>
          <a:prstGeom prst="rect">
            <a:avLst/>
          </a:prstGeom>
          <a:ln>
            <a:solidFill>
              <a:schemeClr val="accent6"/>
            </a:solidFill>
          </a:ln>
        </p:spPr>
      </p:pic>
      <p:cxnSp>
        <p:nvCxnSpPr>
          <p:cNvPr id="11" name="直接箭头连接符 10"/>
          <p:cNvCxnSpPr/>
          <p:nvPr/>
        </p:nvCxnSpPr>
        <p:spPr>
          <a:xfrm>
            <a:off x="3519170" y="2216785"/>
            <a:ext cx="2328545" cy="668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3392805" y="3364230"/>
            <a:ext cx="2531745" cy="571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标题 3">
            <a:extLst>
              <a:ext uri="{FF2B5EF4-FFF2-40B4-BE49-F238E27FC236}">
                <a16:creationId xmlns:a16="http://schemas.microsoft.com/office/drawing/2014/main" id="{4BA1168A-4600-AC96-E581-167AB6FD184A}"/>
              </a:ext>
            </a:extLst>
          </p:cNvPr>
          <p:cNvSpPr>
            <a:spLocks noGrp="1"/>
          </p:cNvSpPr>
          <p:nvPr>
            <p:ph type="title"/>
          </p:nvPr>
        </p:nvSpPr>
        <p:spPr/>
        <p:txBody>
          <a:bodyPr/>
          <a:lstStyle/>
          <a:p>
            <a:endParaRPr lang="zh-CN" alt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4"/>
          <a:srcRect l="3721"/>
          <a:stretch>
            <a:fillRect/>
          </a:stretch>
        </p:blipFill>
        <p:spPr>
          <a:xfrm>
            <a:off x="4453890" y="1444625"/>
            <a:ext cx="7607935" cy="4137660"/>
          </a:xfrm>
          <a:prstGeom prst="rect">
            <a:avLst/>
          </a:prstGeom>
        </p:spPr>
      </p:pic>
      <p:sp>
        <p:nvSpPr>
          <p:cNvPr id="4" name="文本框 3"/>
          <p:cNvSpPr txBox="1"/>
          <p:nvPr/>
        </p:nvSpPr>
        <p:spPr>
          <a:xfrm>
            <a:off x="139065" y="137160"/>
            <a:ext cx="4408805" cy="58356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申请</a:t>
            </a:r>
            <a:r>
              <a:rPr lang="en-US" altLang="zh-CN" sz="3200">
                <a:latin typeface="得意黑" pitchFamily="2" charset="-122"/>
                <a:ea typeface="得意黑" pitchFamily="2" charset="-122"/>
                <a:cs typeface="得意黑" pitchFamily="2" charset="-122"/>
              </a:rPr>
              <a:t>Mount</a:t>
            </a:r>
            <a:r>
              <a:rPr lang="zh-CN" altLang="en-US" sz="3200">
                <a:latin typeface="得意黑" pitchFamily="2" charset="-122"/>
                <a:ea typeface="得意黑" pitchFamily="2" charset="-122"/>
                <a:cs typeface="得意黑" pitchFamily="2" charset="-122"/>
              </a:rPr>
              <a:t>结构体</a:t>
            </a:r>
          </a:p>
        </p:txBody>
      </p:sp>
      <p:pic>
        <p:nvPicPr>
          <p:cNvPr id="5" name="图片 4"/>
          <p:cNvPicPr>
            <a:picLocks noChangeAspect="1"/>
          </p:cNvPicPr>
          <p:nvPr/>
        </p:nvPicPr>
        <p:blipFill>
          <a:blip r:embed="rId5"/>
          <a:stretch>
            <a:fillRect/>
          </a:stretch>
        </p:blipFill>
        <p:spPr>
          <a:xfrm>
            <a:off x="4747895" y="336550"/>
            <a:ext cx="3780790" cy="384175"/>
          </a:xfrm>
          <a:prstGeom prst="rect">
            <a:avLst/>
          </a:prstGeom>
        </p:spPr>
      </p:pic>
      <p:cxnSp>
        <p:nvCxnSpPr>
          <p:cNvPr id="11" name="直接箭头连接符 10"/>
          <p:cNvCxnSpPr/>
          <p:nvPr/>
        </p:nvCxnSpPr>
        <p:spPr>
          <a:xfrm flipH="1">
            <a:off x="6090285" y="639445"/>
            <a:ext cx="291465" cy="168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911090" y="975360"/>
            <a:ext cx="1621155" cy="322580"/>
          </a:xfrm>
          <a:prstGeom prst="rect">
            <a:avLst/>
          </a:prstGeom>
          <a:noFill/>
        </p:spPr>
        <p:txBody>
          <a:bodyPr wrap="square" rtlCol="0">
            <a:noAutofit/>
          </a:bodyPr>
          <a:lstStyle/>
          <a:p>
            <a:r>
              <a:rPr lang="zh-CN" altLang="en-US">
                <a:latin typeface="得意黑" pitchFamily="2" charset="-122"/>
                <a:ea typeface="得意黑" pitchFamily="2" charset="-122"/>
                <a:cs typeface="得意黑" pitchFamily="2" charset="-122"/>
              </a:rPr>
              <a:t>挂载点</a:t>
            </a:r>
            <a:r>
              <a:rPr lang="en-US" altLang="zh-CN">
                <a:latin typeface="得意黑" pitchFamily="2" charset="-122"/>
                <a:ea typeface="得意黑" pitchFamily="2" charset="-122"/>
                <a:cs typeface="得意黑" pitchFamily="2" charset="-122"/>
              </a:rPr>
              <a:t>vnode</a:t>
            </a:r>
          </a:p>
        </p:txBody>
      </p:sp>
      <p:cxnSp>
        <p:nvCxnSpPr>
          <p:cNvPr id="9" name="直接箭头连接符 8"/>
          <p:cNvCxnSpPr/>
          <p:nvPr/>
        </p:nvCxnSpPr>
        <p:spPr>
          <a:xfrm flipH="1">
            <a:off x="7900035" y="659130"/>
            <a:ext cx="291465" cy="1689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739255" y="975360"/>
            <a:ext cx="1621155" cy="322580"/>
          </a:xfrm>
          <a:prstGeom prst="rect">
            <a:avLst/>
          </a:prstGeom>
          <a:noFill/>
        </p:spPr>
        <p:txBody>
          <a:bodyPr wrap="square" rtlCol="0">
            <a:noAutofit/>
          </a:bodyPr>
          <a:lstStyle/>
          <a:p>
            <a:r>
              <a:rPr lang="zh-CN" altLang="en-US">
                <a:latin typeface="得意黑" pitchFamily="2" charset="-122"/>
                <a:ea typeface="得意黑" pitchFamily="2" charset="-122"/>
                <a:cs typeface="得意黑" pitchFamily="2" charset="-122"/>
              </a:rPr>
              <a:t>挂载操作集</a:t>
            </a:r>
          </a:p>
        </p:txBody>
      </p:sp>
      <p:pic>
        <p:nvPicPr>
          <p:cNvPr id="12" name="图片 11"/>
          <p:cNvPicPr>
            <a:picLocks noChangeAspect="1"/>
          </p:cNvPicPr>
          <p:nvPr/>
        </p:nvPicPr>
        <p:blipFill>
          <a:blip r:embed="rId6"/>
          <a:stretch>
            <a:fillRect/>
          </a:stretch>
        </p:blipFill>
        <p:spPr>
          <a:xfrm>
            <a:off x="193040" y="4307840"/>
            <a:ext cx="3096895" cy="1068070"/>
          </a:xfrm>
          <a:prstGeom prst="rect">
            <a:avLst/>
          </a:prstGeom>
        </p:spPr>
      </p:pic>
      <p:pic>
        <p:nvPicPr>
          <p:cNvPr id="13" name="图片 12"/>
          <p:cNvPicPr>
            <a:picLocks noChangeAspect="1"/>
          </p:cNvPicPr>
          <p:nvPr/>
        </p:nvPicPr>
        <p:blipFill>
          <a:blip r:embed="rId7"/>
          <a:stretch>
            <a:fillRect/>
          </a:stretch>
        </p:blipFill>
        <p:spPr>
          <a:xfrm>
            <a:off x="0" y="3229610"/>
            <a:ext cx="4379595" cy="899160"/>
          </a:xfrm>
          <a:prstGeom prst="rect">
            <a:avLst/>
          </a:prstGeom>
        </p:spPr>
      </p:pic>
      <p:pic>
        <p:nvPicPr>
          <p:cNvPr id="15" name="图片 14"/>
          <p:cNvPicPr>
            <a:picLocks noChangeAspect="1"/>
          </p:cNvPicPr>
          <p:nvPr/>
        </p:nvPicPr>
        <p:blipFill>
          <a:blip r:embed="rId8"/>
          <a:stretch>
            <a:fillRect/>
          </a:stretch>
        </p:blipFill>
        <p:spPr>
          <a:xfrm>
            <a:off x="193040" y="820420"/>
            <a:ext cx="2190115" cy="2113280"/>
          </a:xfrm>
          <a:prstGeom prst="rect">
            <a:avLst/>
          </a:prstGeom>
        </p:spPr>
      </p:pic>
      <p:pic>
        <p:nvPicPr>
          <p:cNvPr id="16" name="图片 15"/>
          <p:cNvPicPr>
            <a:picLocks noChangeAspect="1"/>
          </p:cNvPicPr>
          <p:nvPr/>
        </p:nvPicPr>
        <p:blipFill>
          <a:blip r:embed="rId9"/>
          <a:stretch>
            <a:fillRect/>
          </a:stretch>
        </p:blipFill>
        <p:spPr>
          <a:xfrm>
            <a:off x="2008505" y="3004820"/>
            <a:ext cx="1997710" cy="153670"/>
          </a:xfrm>
          <a:prstGeom prst="rect">
            <a:avLst/>
          </a:prstGeom>
        </p:spPr>
      </p:pic>
      <p:cxnSp>
        <p:nvCxnSpPr>
          <p:cNvPr id="17" name="直接箭头连接符 16"/>
          <p:cNvCxnSpPr>
            <a:stCxn id="16" idx="3"/>
          </p:cNvCxnSpPr>
          <p:nvPr/>
        </p:nvCxnSpPr>
        <p:spPr>
          <a:xfrm>
            <a:off x="4006215" y="3081655"/>
            <a:ext cx="762000" cy="899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71805" y="1599565"/>
            <a:ext cx="1836420" cy="42926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768215" y="2933700"/>
            <a:ext cx="5778500" cy="42926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2308225" y="1702435"/>
            <a:ext cx="2437130" cy="12033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5285740" y="1595755"/>
            <a:ext cx="6884035" cy="4458335"/>
          </a:xfrm>
          <a:prstGeom prst="rect">
            <a:avLst/>
          </a:prstGeom>
          <a:ln>
            <a:solidFill>
              <a:schemeClr val="accent2"/>
            </a:solidFill>
          </a:ln>
        </p:spPr>
      </p:pic>
      <p:sp>
        <p:nvSpPr>
          <p:cNvPr id="3" name="文本框 2"/>
          <p:cNvSpPr txBox="1"/>
          <p:nvPr/>
        </p:nvSpPr>
        <p:spPr>
          <a:xfrm>
            <a:off x="139065" y="137160"/>
            <a:ext cx="4408805" cy="107632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调用</a:t>
            </a:r>
            <a:r>
              <a:rPr lang="en-US" altLang="zh-CN" sz="3200">
                <a:latin typeface="得意黑" pitchFamily="2" charset="-122"/>
                <a:ea typeface="得意黑" pitchFamily="2" charset="-122"/>
                <a:cs typeface="得意黑" pitchFamily="2" charset="-122"/>
              </a:rPr>
              <a:t>mops</a:t>
            </a:r>
            <a:r>
              <a:rPr lang="zh-CN" altLang="en-US" sz="3200">
                <a:latin typeface="得意黑" pitchFamily="2" charset="-122"/>
                <a:ea typeface="得意黑" pitchFamily="2" charset="-122"/>
                <a:cs typeface="得意黑" pitchFamily="2" charset="-122"/>
              </a:rPr>
              <a:t>中的</a:t>
            </a:r>
            <a:r>
              <a:rPr lang="en-US" altLang="zh-CN" sz="3200">
                <a:latin typeface="得意黑" pitchFamily="2" charset="-122"/>
                <a:ea typeface="得意黑" pitchFamily="2" charset="-122"/>
                <a:cs typeface="得意黑" pitchFamily="2" charset="-122"/>
              </a:rPr>
              <a:t>Mount</a:t>
            </a:r>
            <a:r>
              <a:rPr lang="zh-CN" altLang="en-US" sz="3200">
                <a:latin typeface="得意黑" pitchFamily="2" charset="-122"/>
                <a:ea typeface="得意黑" pitchFamily="2" charset="-122"/>
                <a:cs typeface="得意黑" pitchFamily="2" charset="-122"/>
              </a:rPr>
              <a:t>方法进行挂载分区</a:t>
            </a:r>
          </a:p>
        </p:txBody>
      </p:sp>
      <p:pic>
        <p:nvPicPr>
          <p:cNvPr id="6" name="图片 5"/>
          <p:cNvPicPr>
            <a:picLocks noChangeAspect="1"/>
          </p:cNvPicPr>
          <p:nvPr/>
        </p:nvPicPr>
        <p:blipFill>
          <a:blip r:embed="rId4"/>
          <a:stretch>
            <a:fillRect/>
          </a:stretch>
        </p:blipFill>
        <p:spPr>
          <a:xfrm>
            <a:off x="343535" y="2991485"/>
            <a:ext cx="3573145" cy="1014095"/>
          </a:xfrm>
          <a:prstGeom prst="rect">
            <a:avLst/>
          </a:prstGeom>
          <a:ln>
            <a:solidFill>
              <a:schemeClr val="accent6"/>
            </a:solidFill>
          </a:ln>
        </p:spPr>
      </p:pic>
      <p:pic>
        <p:nvPicPr>
          <p:cNvPr id="9" name="图片 8"/>
          <p:cNvPicPr>
            <a:picLocks noChangeAspect="1"/>
          </p:cNvPicPr>
          <p:nvPr/>
        </p:nvPicPr>
        <p:blipFill>
          <a:blip r:embed="rId5"/>
          <a:stretch>
            <a:fillRect/>
          </a:stretch>
        </p:blipFill>
        <p:spPr>
          <a:xfrm>
            <a:off x="25400" y="4560570"/>
            <a:ext cx="4208780" cy="1690370"/>
          </a:xfrm>
          <a:prstGeom prst="rect">
            <a:avLst/>
          </a:prstGeom>
          <a:ln>
            <a:solidFill>
              <a:schemeClr val="accent6"/>
            </a:solidFill>
          </a:ln>
        </p:spPr>
      </p:pic>
      <p:cxnSp>
        <p:nvCxnSpPr>
          <p:cNvPr id="11" name="直接箭头连接符 10"/>
          <p:cNvCxnSpPr/>
          <p:nvPr/>
        </p:nvCxnSpPr>
        <p:spPr>
          <a:xfrm>
            <a:off x="3566160" y="3653155"/>
            <a:ext cx="3307715" cy="7988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3225165" y="5012690"/>
            <a:ext cx="3004185" cy="4203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6"/>
          <a:stretch>
            <a:fillRect/>
          </a:stretch>
        </p:blipFill>
        <p:spPr>
          <a:xfrm>
            <a:off x="139065" y="1318260"/>
            <a:ext cx="4763770" cy="1026795"/>
          </a:xfrm>
          <a:prstGeom prst="rect">
            <a:avLst/>
          </a:prstGeom>
          <a:ln>
            <a:solidFill>
              <a:srgbClr val="FF0000"/>
            </a:solidFill>
          </a:ln>
        </p:spPr>
      </p:pic>
      <p:cxnSp>
        <p:nvCxnSpPr>
          <p:cNvPr id="7" name="直接箭头连接符 6"/>
          <p:cNvCxnSpPr/>
          <p:nvPr/>
        </p:nvCxnSpPr>
        <p:spPr>
          <a:xfrm>
            <a:off x="4982845" y="1844675"/>
            <a:ext cx="440690" cy="3943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标题 4">
            <a:extLst>
              <a:ext uri="{FF2B5EF4-FFF2-40B4-BE49-F238E27FC236}">
                <a16:creationId xmlns:a16="http://schemas.microsoft.com/office/drawing/2014/main" id="{576CDEF3-4881-FC68-464D-31DB1DAF6B96}"/>
              </a:ext>
            </a:extLst>
          </p:cNvPr>
          <p:cNvSpPr>
            <a:spLocks noGrp="1"/>
          </p:cNvSpPr>
          <p:nvPr>
            <p:ph type="title"/>
          </p:nvPr>
        </p:nvSpPr>
        <p:spPr/>
        <p:txBody>
          <a:bodyPr/>
          <a:lstStyle/>
          <a:p>
            <a:endParaRPr lang="zh-CN" alt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956685" y="2340610"/>
            <a:ext cx="8350250" cy="4408805"/>
          </a:xfrm>
          <a:prstGeom prst="rect">
            <a:avLst/>
          </a:prstGeom>
          <a:ln>
            <a:solidFill>
              <a:schemeClr val="accent2"/>
            </a:solidFill>
          </a:ln>
        </p:spPr>
      </p:pic>
      <p:sp>
        <p:nvSpPr>
          <p:cNvPr id="10" name="文本框 9"/>
          <p:cNvSpPr txBox="1"/>
          <p:nvPr/>
        </p:nvSpPr>
        <p:spPr>
          <a:xfrm>
            <a:off x="139065" y="409575"/>
            <a:ext cx="3453765" cy="107632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为</a:t>
            </a:r>
            <a:r>
              <a:rPr lang="en-US" altLang="zh-CN" sz="3200">
                <a:latin typeface="得意黑" pitchFamily="2" charset="-122"/>
                <a:ea typeface="得意黑" pitchFamily="2" charset="-122"/>
                <a:cs typeface="得意黑" pitchFamily="2" charset="-122"/>
              </a:rPr>
              <a:t>Mount</a:t>
            </a:r>
            <a:r>
              <a:rPr lang="zh-CN" altLang="en-US" sz="3200">
                <a:latin typeface="得意黑" pitchFamily="2" charset="-122"/>
                <a:ea typeface="得意黑" pitchFamily="2" charset="-122"/>
                <a:cs typeface="得意黑" pitchFamily="2" charset="-122"/>
              </a:rPr>
              <a:t>结构体</a:t>
            </a:r>
            <a:r>
              <a:rPr lang="en-US" altLang="zh-CN" sz="3200">
                <a:latin typeface="得意黑" pitchFamily="2" charset="-122"/>
                <a:ea typeface="得意黑" pitchFamily="2" charset="-122"/>
                <a:cs typeface="得意黑" pitchFamily="2" charset="-122"/>
              </a:rPr>
              <a:t>mnt</a:t>
            </a:r>
            <a:r>
              <a:rPr lang="zh-CN" altLang="en-US" sz="3200">
                <a:latin typeface="得意黑" pitchFamily="2" charset="-122"/>
                <a:ea typeface="得意黑" pitchFamily="2" charset="-122"/>
                <a:cs typeface="得意黑" pitchFamily="2" charset="-122"/>
              </a:rPr>
              <a:t>的相关属性赋值</a:t>
            </a:r>
          </a:p>
        </p:txBody>
      </p:sp>
      <p:pic>
        <p:nvPicPr>
          <p:cNvPr id="14" name="图片 13"/>
          <p:cNvPicPr>
            <a:picLocks noChangeAspect="1"/>
          </p:cNvPicPr>
          <p:nvPr/>
        </p:nvPicPr>
        <p:blipFill>
          <a:blip r:embed="rId4"/>
          <a:stretch>
            <a:fillRect/>
          </a:stretch>
        </p:blipFill>
        <p:spPr>
          <a:xfrm>
            <a:off x="139065" y="2564765"/>
            <a:ext cx="3251200" cy="407035"/>
          </a:xfrm>
          <a:prstGeom prst="rect">
            <a:avLst/>
          </a:prstGeom>
          <a:ln>
            <a:solidFill>
              <a:srgbClr val="FF0000"/>
            </a:solidFill>
          </a:ln>
        </p:spPr>
      </p:pic>
      <p:cxnSp>
        <p:nvCxnSpPr>
          <p:cNvPr id="15" name="直接箭头连接符 14"/>
          <p:cNvCxnSpPr/>
          <p:nvPr/>
        </p:nvCxnSpPr>
        <p:spPr>
          <a:xfrm flipV="1">
            <a:off x="1777365" y="2630805"/>
            <a:ext cx="2166620" cy="1098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5"/>
          <a:stretch>
            <a:fillRect/>
          </a:stretch>
        </p:blipFill>
        <p:spPr>
          <a:xfrm>
            <a:off x="327660" y="3570605"/>
            <a:ext cx="3121025" cy="2918460"/>
          </a:xfrm>
          <a:prstGeom prst="rect">
            <a:avLst/>
          </a:prstGeom>
          <a:ln>
            <a:solidFill>
              <a:srgbClr val="FF0000"/>
            </a:solidFill>
          </a:ln>
        </p:spPr>
      </p:pic>
      <p:sp>
        <p:nvSpPr>
          <p:cNvPr id="17" name="文本框 16"/>
          <p:cNvSpPr txBox="1"/>
          <p:nvPr/>
        </p:nvSpPr>
        <p:spPr>
          <a:xfrm>
            <a:off x="3943985" y="409575"/>
            <a:ext cx="8248015" cy="1931035"/>
          </a:xfrm>
          <a:prstGeom prst="rect">
            <a:avLst/>
          </a:prstGeom>
          <a:noFill/>
        </p:spPr>
        <p:txBody>
          <a:bodyPr wrap="square" rtlCol="0" anchor="t">
            <a:noAutofit/>
          </a:bodyPr>
          <a:lstStyle/>
          <a:p>
            <a:r>
              <a:rPr lang="zh-CN" altLang="en-US" sz="1600" b="1">
                <a:solidFill>
                  <a:srgbClr val="FF0000"/>
                </a:solidFill>
                <a:latin typeface="Times New Roman" panose="02020603050405020304" pitchFamily="18" charset="0"/>
                <a:cs typeface="Times New Roman" panose="02020603050405020304" pitchFamily="18" charset="0"/>
              </a:rPr>
              <a:t>举例</a:t>
            </a:r>
            <a:r>
              <a:rPr lang="zh-CN" altLang="en-US" sz="1600" b="1">
                <a:latin typeface="Times New Roman" panose="02020603050405020304" pitchFamily="18" charset="0"/>
                <a:cs typeface="Times New Roman" panose="02020603050405020304" pitchFamily="18" charset="0"/>
              </a:rPr>
              <a:t>：</a:t>
            </a:r>
            <a:r>
              <a:rPr lang="en-US" altLang="zh-CN" sz="2000" b="1">
                <a:latin typeface="Times New Roman" panose="02020603050405020304" pitchFamily="18" charset="0"/>
                <a:cs typeface="Times New Roman" panose="02020603050405020304" pitchFamily="18" charset="0"/>
              </a:rPr>
              <a:t>mount  </a:t>
            </a:r>
            <a:r>
              <a:rPr lang="en-US" altLang="zh-CN" sz="2000" b="1" u="sng">
                <a:latin typeface="Times New Roman" panose="02020603050405020304" pitchFamily="18" charset="0"/>
                <a:cs typeface="Times New Roman" panose="02020603050405020304" pitchFamily="18" charset="0"/>
              </a:rPr>
              <a:t>/dev/mmcblk0p0</a:t>
            </a:r>
            <a:r>
              <a:rPr lang="en-US" altLang="zh-CN" sz="2000" b="1">
                <a:latin typeface="Times New Roman" panose="02020603050405020304" pitchFamily="18" charset="0"/>
                <a:cs typeface="Times New Roman" panose="02020603050405020304" pitchFamily="18" charset="0"/>
              </a:rPr>
              <a:t>   </a:t>
            </a:r>
            <a:r>
              <a:rPr lang="en-US" altLang="zh-CN" sz="2000" b="1" u="sng">
                <a:latin typeface="Times New Roman" panose="02020603050405020304" pitchFamily="18" charset="0"/>
                <a:cs typeface="Times New Roman" panose="02020603050405020304" pitchFamily="18" charset="0"/>
              </a:rPr>
              <a:t>/bin1/vs/sd</a:t>
            </a:r>
            <a:r>
              <a:rPr lang="en-US" altLang="zh-CN" sz="2000" b="1">
                <a:latin typeface="Times New Roman" panose="02020603050405020304" pitchFamily="18" charset="0"/>
                <a:cs typeface="Times New Roman" panose="02020603050405020304" pitchFamily="18" charset="0"/>
              </a:rPr>
              <a:t>  vfat</a:t>
            </a:r>
            <a:endParaRPr lang="en-US" altLang="zh-CN" sz="1600" b="1">
              <a:latin typeface="Times New Roman" panose="02020603050405020304" pitchFamily="18" charset="0"/>
              <a:cs typeface="Times New Roman" panose="02020603050405020304" pitchFamily="18" charset="0"/>
            </a:endParaRPr>
          </a:p>
          <a:p>
            <a:endParaRPr lang="en-US" altLang="zh-CN" sz="1600">
              <a:latin typeface="Times New Roman" panose="02020603050405020304" pitchFamily="18" charset="0"/>
              <a:cs typeface="Times New Roman" panose="02020603050405020304" pitchFamily="18" charset="0"/>
            </a:endParaRPr>
          </a:p>
          <a:p>
            <a:r>
              <a:rPr lang="zh-CN" altLang="en-US" sz="1400">
                <a:latin typeface="得意黑" pitchFamily="2" charset="-122"/>
                <a:ea typeface="得意黑" pitchFamily="2" charset="-122"/>
                <a:cs typeface="得意黑" pitchFamily="2" charset="-122"/>
              </a:rPr>
              <a:t>将</a:t>
            </a:r>
            <a:r>
              <a:rPr lang="en-US" altLang="zh-CN" sz="1400">
                <a:highlight>
                  <a:srgbClr val="FFFF00"/>
                </a:highlight>
                <a:latin typeface="得意黑" pitchFamily="2" charset="-122"/>
                <a:ea typeface="得意黑" pitchFamily="2" charset="-122"/>
                <a:cs typeface="得意黑" pitchFamily="2" charset="-122"/>
                <a:sym typeface="+mn-ea"/>
              </a:rPr>
              <a:t>/dev/mmcblk0p0</a:t>
            </a:r>
            <a:r>
              <a:rPr lang="en-US" altLang="zh-CN" sz="1400">
                <a:latin typeface="得意黑" pitchFamily="2" charset="-122"/>
                <a:ea typeface="得意黑" pitchFamily="2" charset="-122"/>
                <a:cs typeface="得意黑" pitchFamily="2" charset="-122"/>
                <a:sym typeface="+mn-ea"/>
              </a:rPr>
              <a:t> </a:t>
            </a:r>
            <a:r>
              <a:rPr lang="zh-CN" altLang="en-US" sz="1400">
                <a:latin typeface="得意黑" pitchFamily="2" charset="-122"/>
                <a:ea typeface="得意黑" pitchFamily="2" charset="-122"/>
                <a:cs typeface="得意黑" pitchFamily="2" charset="-122"/>
                <a:sym typeface="+mn-ea"/>
              </a:rPr>
              <a:t>挂载到</a:t>
            </a:r>
            <a:r>
              <a:rPr lang="en-US" altLang="zh-CN" sz="1400">
                <a:highlight>
                  <a:srgbClr val="FFFF00"/>
                </a:highlight>
                <a:latin typeface="得意黑" pitchFamily="2" charset="-122"/>
                <a:ea typeface="得意黑" pitchFamily="2" charset="-122"/>
                <a:cs typeface="得意黑" pitchFamily="2" charset="-122"/>
                <a:sym typeface="+mn-ea"/>
              </a:rPr>
              <a:t>/bin1/vs/sd</a:t>
            </a:r>
            <a:r>
              <a:rPr lang="zh-CN" altLang="en-US" sz="1400">
                <a:latin typeface="得意黑" pitchFamily="2" charset="-122"/>
                <a:ea typeface="得意黑" pitchFamily="2" charset="-122"/>
                <a:cs typeface="得意黑" pitchFamily="2" charset="-122"/>
                <a:sym typeface="+mn-ea"/>
              </a:rPr>
              <a:t>目录</a:t>
            </a:r>
          </a:p>
          <a:p>
            <a:r>
              <a:rPr lang="zh-CN" altLang="en-US" sz="1400">
                <a:latin typeface="得意黑" pitchFamily="2" charset="-122"/>
                <a:ea typeface="得意黑" pitchFamily="2" charset="-122"/>
                <a:cs typeface="得意黑" pitchFamily="2" charset="-122"/>
                <a:sym typeface="+mn-ea"/>
              </a:rPr>
              <a:t>那么</a:t>
            </a:r>
            <a:r>
              <a:rPr lang="en-US" altLang="zh-CN" sz="1400">
                <a:latin typeface="得意黑" pitchFamily="2" charset="-122"/>
                <a:ea typeface="得意黑" pitchFamily="2" charset="-122"/>
                <a:cs typeface="得意黑" pitchFamily="2" charset="-122"/>
                <a:sym typeface="+mn-ea"/>
              </a:rPr>
              <a:t>vnode</a:t>
            </a:r>
            <a:r>
              <a:rPr lang="en-US" altLang="zh-CN" sz="1400">
                <a:highlight>
                  <a:srgbClr val="FFFF00"/>
                </a:highlight>
                <a:latin typeface="得意黑" pitchFamily="2" charset="-122"/>
                <a:ea typeface="得意黑" pitchFamily="2" charset="-122"/>
                <a:cs typeface="得意黑" pitchFamily="2" charset="-122"/>
                <a:sym typeface="+mn-ea"/>
              </a:rPr>
              <a:t>BeCovered</a:t>
            </a:r>
            <a:r>
              <a:rPr lang="zh-CN" altLang="en-US" sz="1400">
                <a:latin typeface="得意黑" pitchFamily="2" charset="-122"/>
                <a:ea typeface="得意黑" pitchFamily="2" charset="-122"/>
                <a:cs typeface="得意黑" pitchFamily="2" charset="-122"/>
                <a:sym typeface="+mn-ea"/>
              </a:rPr>
              <a:t>即为</a:t>
            </a:r>
            <a:r>
              <a:rPr lang="en-US" altLang="zh-CN" sz="1400">
                <a:latin typeface="得意黑" pitchFamily="2" charset="-122"/>
                <a:ea typeface="得意黑" pitchFamily="2" charset="-122"/>
                <a:cs typeface="得意黑" pitchFamily="2" charset="-122"/>
                <a:sym typeface="+mn-ea"/>
              </a:rPr>
              <a:t>/bin1/vs/sd</a:t>
            </a:r>
            <a:r>
              <a:rPr lang="zh-CN" altLang="en-US" sz="1400">
                <a:latin typeface="得意黑" pitchFamily="2" charset="-122"/>
                <a:ea typeface="得意黑" pitchFamily="2" charset="-122"/>
                <a:cs typeface="得意黑" pitchFamily="2" charset="-122"/>
                <a:sym typeface="+mn-ea"/>
              </a:rPr>
              <a:t>所对应的节点，</a:t>
            </a:r>
            <a:r>
              <a:rPr lang="en-US" altLang="zh-CN" sz="1400">
                <a:latin typeface="得意黑" pitchFamily="2" charset="-122"/>
                <a:ea typeface="得意黑" pitchFamily="2" charset="-122"/>
                <a:cs typeface="得意黑" pitchFamily="2" charset="-122"/>
                <a:sym typeface="+mn-ea"/>
              </a:rPr>
              <a:t>flag</a:t>
            </a:r>
            <a:r>
              <a:rPr lang="zh-CN" altLang="en-US" sz="1400">
                <a:latin typeface="得意黑" pitchFamily="2" charset="-122"/>
                <a:ea typeface="得意黑" pitchFamily="2" charset="-122"/>
                <a:cs typeface="得意黑" pitchFamily="2" charset="-122"/>
                <a:sym typeface="+mn-ea"/>
              </a:rPr>
              <a:t>为</a:t>
            </a:r>
            <a:r>
              <a:rPr lang="en-US" altLang="zh-CN" sz="1400">
                <a:latin typeface="得意黑" pitchFamily="2" charset="-122"/>
                <a:ea typeface="得意黑" pitchFamily="2" charset="-122"/>
                <a:cs typeface="得意黑" pitchFamily="2" charset="-122"/>
                <a:sym typeface="+mn-ea"/>
              </a:rPr>
              <a:t>VNODE_FALG_MOUNT_NEW</a:t>
            </a:r>
            <a:endParaRPr lang="zh-CN" altLang="en-US" sz="1400">
              <a:latin typeface="得意黑" pitchFamily="2" charset="-122"/>
              <a:ea typeface="得意黑" pitchFamily="2" charset="-122"/>
              <a:cs typeface="得意黑" pitchFamily="2" charset="-122"/>
              <a:sym typeface="+mn-ea"/>
            </a:endParaRPr>
          </a:p>
          <a:p>
            <a:r>
              <a:rPr lang="en-US" altLang="zh-CN" sz="1400">
                <a:latin typeface="得意黑" pitchFamily="2" charset="-122"/>
                <a:ea typeface="得意黑" pitchFamily="2" charset="-122"/>
                <a:cs typeface="得意黑" pitchFamily="2" charset="-122"/>
                <a:sym typeface="+mn-ea"/>
              </a:rPr>
              <a:t>vnode</a:t>
            </a:r>
            <a:r>
              <a:rPr lang="en-US" altLang="zh-CN" sz="1400">
                <a:highlight>
                  <a:srgbClr val="FFFF00"/>
                </a:highlight>
                <a:latin typeface="得意黑" pitchFamily="2" charset="-122"/>
                <a:ea typeface="得意黑" pitchFamily="2" charset="-122"/>
                <a:cs typeface="得意黑" pitchFamily="2" charset="-122"/>
                <a:sym typeface="+mn-ea"/>
              </a:rPr>
              <a:t>Covered</a:t>
            </a:r>
            <a:r>
              <a:rPr lang="zh-CN" altLang="en-US" sz="1400">
                <a:latin typeface="得意黑" pitchFamily="2" charset="-122"/>
                <a:ea typeface="得意黑" pitchFamily="2" charset="-122"/>
                <a:cs typeface="得意黑" pitchFamily="2" charset="-122"/>
                <a:sym typeface="+mn-ea"/>
              </a:rPr>
              <a:t>即为</a:t>
            </a:r>
            <a:r>
              <a:rPr lang="en-US" altLang="zh-CN" sz="1400">
                <a:latin typeface="得意黑" pitchFamily="2" charset="-122"/>
                <a:ea typeface="得意黑" pitchFamily="2" charset="-122"/>
                <a:cs typeface="得意黑" pitchFamily="2" charset="-122"/>
                <a:sym typeface="+mn-ea"/>
              </a:rPr>
              <a:t>/dev/mmcblk0p0 </a:t>
            </a:r>
            <a:r>
              <a:rPr lang="zh-CN" altLang="en-US" sz="1400">
                <a:latin typeface="得意黑" pitchFamily="2" charset="-122"/>
                <a:ea typeface="得意黑" pitchFamily="2" charset="-122"/>
                <a:cs typeface="得意黑" pitchFamily="2" charset="-122"/>
                <a:sym typeface="+mn-ea"/>
              </a:rPr>
              <a:t>所对应的节点，</a:t>
            </a:r>
            <a:r>
              <a:rPr lang="en-US" altLang="zh-CN" sz="1400">
                <a:latin typeface="得意黑" pitchFamily="2" charset="-122"/>
                <a:ea typeface="得意黑" pitchFamily="2" charset="-122"/>
                <a:cs typeface="得意黑" pitchFamily="2" charset="-122"/>
                <a:sym typeface="+mn-ea"/>
              </a:rPr>
              <a:t>flag</a:t>
            </a:r>
            <a:r>
              <a:rPr lang="zh-CN" altLang="en-US" sz="1400">
                <a:latin typeface="得意黑" pitchFamily="2" charset="-122"/>
                <a:ea typeface="得意黑" pitchFamily="2" charset="-122"/>
                <a:cs typeface="得意黑" pitchFamily="2" charset="-122"/>
                <a:sym typeface="+mn-ea"/>
              </a:rPr>
              <a:t>为</a:t>
            </a:r>
            <a:r>
              <a:rPr lang="en-US" altLang="zh-CN" sz="1400">
                <a:latin typeface="得意黑" pitchFamily="2" charset="-122"/>
                <a:ea typeface="得意黑" pitchFamily="2" charset="-122"/>
                <a:cs typeface="得意黑" pitchFamily="2" charset="-122"/>
                <a:sym typeface="+mn-ea"/>
              </a:rPr>
              <a:t>VNODE_FALG_MOUNT_ORIGIN</a:t>
            </a:r>
          </a:p>
          <a:p>
            <a:r>
              <a:rPr lang="en-US" altLang="zh-CN" sz="1400">
                <a:highlight>
                  <a:srgbClr val="FFFF00"/>
                </a:highlight>
                <a:latin typeface="得意黑" pitchFamily="2" charset="-122"/>
                <a:ea typeface="得意黑" pitchFamily="2" charset="-122"/>
                <a:cs typeface="得意黑" pitchFamily="2" charset="-122"/>
                <a:sym typeface="+mn-ea"/>
              </a:rPr>
              <a:t>pathName</a:t>
            </a:r>
            <a:r>
              <a:rPr lang="zh-CN" altLang="en-US" sz="1400">
                <a:latin typeface="得意黑" pitchFamily="2" charset="-122"/>
                <a:ea typeface="得意黑" pitchFamily="2" charset="-122"/>
                <a:cs typeface="得意黑" pitchFamily="2" charset="-122"/>
                <a:sym typeface="+mn-ea"/>
              </a:rPr>
              <a:t>为挂载点路径</a:t>
            </a:r>
            <a:r>
              <a:rPr lang="en-US" altLang="zh-CN" sz="1400">
                <a:latin typeface="得意黑" pitchFamily="2" charset="-122"/>
                <a:ea typeface="得意黑" pitchFamily="2" charset="-122"/>
                <a:cs typeface="得意黑" pitchFamily="2" charset="-122"/>
                <a:sym typeface="+mn-ea"/>
              </a:rPr>
              <a:t>/bin1/vs/sd</a:t>
            </a:r>
          </a:p>
          <a:p>
            <a:r>
              <a:rPr lang="en-US" altLang="zh-CN" sz="1400">
                <a:highlight>
                  <a:srgbClr val="FFFF00"/>
                </a:highlight>
                <a:latin typeface="得意黑" pitchFamily="2" charset="-122"/>
                <a:ea typeface="得意黑" pitchFamily="2" charset="-122"/>
                <a:cs typeface="得意黑" pitchFamily="2" charset="-122"/>
                <a:sym typeface="+mn-ea"/>
              </a:rPr>
              <a:t>devName</a:t>
            </a:r>
            <a:r>
              <a:rPr lang="zh-CN" altLang="en-US" sz="1400">
                <a:latin typeface="得意黑" pitchFamily="2" charset="-122"/>
                <a:ea typeface="得意黑" pitchFamily="2" charset="-122"/>
                <a:cs typeface="得意黑" pitchFamily="2" charset="-122"/>
                <a:sym typeface="+mn-ea"/>
              </a:rPr>
              <a:t>为设备路径</a:t>
            </a:r>
            <a:r>
              <a:rPr lang="en-US" altLang="zh-CN" sz="1400">
                <a:latin typeface="得意黑" pitchFamily="2" charset="-122"/>
                <a:ea typeface="得意黑" pitchFamily="2" charset="-122"/>
                <a:cs typeface="得意黑" pitchFamily="2" charset="-122"/>
                <a:sym typeface="+mn-ea"/>
              </a:rPr>
              <a:t>/dev/mmcblk0p0</a:t>
            </a:r>
          </a:p>
        </p:txBody>
      </p:sp>
      <p:sp>
        <p:nvSpPr>
          <p:cNvPr id="20" name="环形箭头 19"/>
          <p:cNvSpPr/>
          <p:nvPr/>
        </p:nvSpPr>
        <p:spPr>
          <a:xfrm>
            <a:off x="6584315" y="0"/>
            <a:ext cx="1221105" cy="936625"/>
          </a:xfrm>
          <a:prstGeom prst="circularArrow">
            <a:avLst>
              <a:gd name="adj1" fmla="val 12500"/>
              <a:gd name="adj2" fmla="val 1142319"/>
              <a:gd name="adj3" fmla="val 20457681"/>
              <a:gd name="adj4" fmla="val 11324143"/>
              <a:gd name="adj5" fmla="val 21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p:cNvSpPr txBox="1"/>
          <p:nvPr/>
        </p:nvSpPr>
        <p:spPr>
          <a:xfrm>
            <a:off x="6208395" y="0"/>
            <a:ext cx="1239520" cy="306705"/>
          </a:xfrm>
          <a:prstGeom prst="rect">
            <a:avLst/>
          </a:prstGeom>
          <a:noFill/>
        </p:spPr>
        <p:txBody>
          <a:bodyPr wrap="square" rtlCol="0">
            <a:spAutoFit/>
          </a:bodyPr>
          <a:lstStyle/>
          <a:p>
            <a:r>
              <a:rPr lang="zh-CN" altLang="en-US" sz="1400" b="1">
                <a:solidFill>
                  <a:srgbClr val="FF0000"/>
                </a:solidFill>
              </a:rPr>
              <a:t>挂载到</a:t>
            </a:r>
          </a:p>
        </p:txBody>
      </p:sp>
      <p:sp>
        <p:nvSpPr>
          <p:cNvPr id="2" name="标题 1">
            <a:extLst>
              <a:ext uri="{FF2B5EF4-FFF2-40B4-BE49-F238E27FC236}">
                <a16:creationId xmlns:a16="http://schemas.microsoft.com/office/drawing/2014/main" id="{485B37AB-C914-F5F4-F53F-F03F2B10E104}"/>
              </a:ext>
            </a:extLst>
          </p:cNvPr>
          <p:cNvSpPr>
            <a:spLocks noGrp="1"/>
          </p:cNvSpPr>
          <p:nvPr>
            <p:ph type="title"/>
          </p:nvPr>
        </p:nvSpPr>
        <p:spPr/>
        <p:txBody>
          <a:bodyPr/>
          <a:lstStyle/>
          <a:p>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48920" y="327025"/>
            <a:ext cx="3822065" cy="107632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从空闲节点链表中获取可分配节点</a:t>
            </a:r>
          </a:p>
        </p:txBody>
      </p:sp>
      <p:pic>
        <p:nvPicPr>
          <p:cNvPr id="5" name="图片 4"/>
          <p:cNvPicPr>
            <a:picLocks noChangeAspect="1"/>
          </p:cNvPicPr>
          <p:nvPr/>
        </p:nvPicPr>
        <p:blipFill>
          <a:blip r:embed="rId3"/>
          <a:stretch>
            <a:fillRect/>
          </a:stretch>
        </p:blipFill>
        <p:spPr>
          <a:xfrm>
            <a:off x="125095" y="2641600"/>
            <a:ext cx="4779645" cy="130810"/>
          </a:xfrm>
          <a:prstGeom prst="rect">
            <a:avLst/>
          </a:prstGeom>
        </p:spPr>
      </p:pic>
      <p:pic>
        <p:nvPicPr>
          <p:cNvPr id="10" name="图片 9"/>
          <p:cNvPicPr>
            <a:picLocks noChangeAspect="1"/>
          </p:cNvPicPr>
          <p:nvPr/>
        </p:nvPicPr>
        <p:blipFill>
          <a:blip r:embed="rId4"/>
          <a:stretch>
            <a:fillRect/>
          </a:stretch>
        </p:blipFill>
        <p:spPr>
          <a:xfrm>
            <a:off x="125095" y="3093085"/>
            <a:ext cx="5171440" cy="107315"/>
          </a:xfrm>
          <a:prstGeom prst="rect">
            <a:avLst/>
          </a:prstGeom>
        </p:spPr>
      </p:pic>
      <p:pic>
        <p:nvPicPr>
          <p:cNvPr id="15" name="图片 14"/>
          <p:cNvPicPr>
            <a:picLocks noChangeAspect="1"/>
          </p:cNvPicPr>
          <p:nvPr/>
        </p:nvPicPr>
        <p:blipFill>
          <a:blip r:embed="rId5"/>
          <a:stretch>
            <a:fillRect/>
          </a:stretch>
        </p:blipFill>
        <p:spPr>
          <a:xfrm>
            <a:off x="5391785" y="2641600"/>
            <a:ext cx="6800215" cy="2243455"/>
          </a:xfrm>
          <a:prstGeom prst="rect">
            <a:avLst/>
          </a:prstGeom>
        </p:spPr>
      </p:pic>
      <p:pic>
        <p:nvPicPr>
          <p:cNvPr id="17" name="图片 16"/>
          <p:cNvPicPr>
            <a:picLocks noChangeAspect="1"/>
          </p:cNvPicPr>
          <p:nvPr/>
        </p:nvPicPr>
        <p:blipFill>
          <a:blip r:embed="rId6"/>
          <a:stretch>
            <a:fillRect/>
          </a:stretch>
        </p:blipFill>
        <p:spPr>
          <a:xfrm>
            <a:off x="5140960" y="893445"/>
            <a:ext cx="5293995" cy="560705"/>
          </a:xfrm>
          <a:prstGeom prst="rect">
            <a:avLst/>
          </a:prstGeom>
        </p:spPr>
      </p:pic>
      <p:sp>
        <p:nvSpPr>
          <p:cNvPr id="18" name="文本框 17"/>
          <p:cNvSpPr txBox="1"/>
          <p:nvPr/>
        </p:nvSpPr>
        <p:spPr>
          <a:xfrm>
            <a:off x="7173595" y="3019425"/>
            <a:ext cx="2946400"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剩余空闲节点数量</a:t>
            </a:r>
            <a:r>
              <a:rPr lang="en-US" altLang="zh-CN" sz="1200">
                <a:solidFill>
                  <a:srgbClr val="FF0000"/>
                </a:solidFill>
                <a:latin typeface="得意黑" pitchFamily="2" charset="-122"/>
                <a:ea typeface="得意黑" pitchFamily="2" charset="-122"/>
                <a:cs typeface="得意黑" pitchFamily="2" charset="-122"/>
              </a:rPr>
              <a:t>≤0</a:t>
            </a:r>
            <a:r>
              <a:rPr lang="zh-CN" altLang="en-US" sz="1200">
                <a:solidFill>
                  <a:srgbClr val="FF0000"/>
                </a:solidFill>
                <a:latin typeface="得意黑" pitchFamily="2" charset="-122"/>
                <a:ea typeface="得意黑" pitchFamily="2" charset="-122"/>
                <a:cs typeface="得意黑" pitchFamily="2" charset="-122"/>
              </a:rPr>
              <a:t>，说明没有可用节点</a:t>
            </a:r>
          </a:p>
        </p:txBody>
      </p:sp>
      <p:cxnSp>
        <p:nvCxnSpPr>
          <p:cNvPr id="19" name="直接箭头连接符 18"/>
          <p:cNvCxnSpPr/>
          <p:nvPr/>
        </p:nvCxnSpPr>
        <p:spPr>
          <a:xfrm flipV="1">
            <a:off x="6344285" y="1523365"/>
            <a:ext cx="1515110" cy="1964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034530" y="3890010"/>
            <a:ext cx="2946400" cy="460375"/>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若空闲节点数量＞</a:t>
            </a:r>
            <a:r>
              <a:rPr lang="en-US" altLang="zh-CN" sz="1200">
                <a:solidFill>
                  <a:srgbClr val="FF0000"/>
                </a:solidFill>
                <a:latin typeface="得意黑" pitchFamily="2" charset="-122"/>
                <a:ea typeface="得意黑" pitchFamily="2" charset="-122"/>
                <a:cs typeface="得意黑" pitchFamily="2" charset="-122"/>
              </a:rPr>
              <a:t>0</a:t>
            </a:r>
            <a:r>
              <a:rPr lang="zh-CN" altLang="en-US" sz="1200">
                <a:solidFill>
                  <a:srgbClr val="FF0000"/>
                </a:solidFill>
                <a:latin typeface="得意黑" pitchFamily="2" charset="-122"/>
                <a:ea typeface="得意黑" pitchFamily="2" charset="-122"/>
                <a:cs typeface="得意黑" pitchFamily="2" charset="-122"/>
              </a:rPr>
              <a:t>，但链表为空，则打印错误并将</a:t>
            </a:r>
            <a:r>
              <a:rPr lang="en-US" altLang="zh-CN" sz="1200">
                <a:solidFill>
                  <a:srgbClr val="FF0000"/>
                </a:solidFill>
                <a:latin typeface="得意黑" pitchFamily="2" charset="-122"/>
                <a:ea typeface="得意黑" pitchFamily="2" charset="-122"/>
                <a:cs typeface="得意黑" pitchFamily="2" charset="-122"/>
              </a:rPr>
              <a:t>g_freeVnodeSize</a:t>
            </a:r>
            <a:r>
              <a:rPr lang="zh-CN" altLang="en-US" sz="1200">
                <a:solidFill>
                  <a:srgbClr val="FF0000"/>
                </a:solidFill>
                <a:latin typeface="得意黑" pitchFamily="2" charset="-122"/>
                <a:ea typeface="得意黑" pitchFamily="2" charset="-122"/>
                <a:cs typeface="得意黑" pitchFamily="2" charset="-122"/>
              </a:rPr>
              <a:t>置为</a:t>
            </a:r>
            <a:r>
              <a:rPr lang="en-US" altLang="zh-CN" sz="1200">
                <a:solidFill>
                  <a:srgbClr val="FF0000"/>
                </a:solidFill>
                <a:latin typeface="得意黑" pitchFamily="2" charset="-122"/>
                <a:ea typeface="得意黑" pitchFamily="2" charset="-122"/>
                <a:cs typeface="得意黑" pitchFamily="2" charset="-122"/>
              </a:rPr>
              <a:t>0</a:t>
            </a:r>
          </a:p>
        </p:txBody>
      </p:sp>
      <p:sp>
        <p:nvSpPr>
          <p:cNvPr id="21" name="文本框 20"/>
          <p:cNvSpPr txBox="1"/>
          <p:nvPr/>
        </p:nvSpPr>
        <p:spPr>
          <a:xfrm>
            <a:off x="6849110" y="4716145"/>
            <a:ext cx="4177030" cy="460375"/>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从空闲节点列表中取出一个</a:t>
            </a:r>
            <a:r>
              <a:rPr lang="en-US" altLang="zh-CN" sz="1200">
                <a:solidFill>
                  <a:srgbClr val="FF0000"/>
                </a:solidFill>
                <a:latin typeface="得意黑" pitchFamily="2" charset="-122"/>
                <a:ea typeface="得意黑" pitchFamily="2" charset="-122"/>
                <a:cs typeface="得意黑" pitchFamily="2" charset="-122"/>
              </a:rPr>
              <a:t>vnode</a:t>
            </a:r>
            <a:r>
              <a:rPr lang="zh-CN" altLang="en-US" sz="1200">
                <a:solidFill>
                  <a:srgbClr val="FF0000"/>
                </a:solidFill>
                <a:latin typeface="得意黑" pitchFamily="2" charset="-122"/>
                <a:ea typeface="得意黑" pitchFamily="2" charset="-122"/>
                <a:cs typeface="得意黑" pitchFamily="2" charset="-122"/>
              </a:rPr>
              <a:t>，并将其从空闲列表中去除，最后将剩余空闲节点数量减一</a:t>
            </a:r>
            <a:endParaRPr lang="en-US" altLang="zh-CN" sz="1200">
              <a:solidFill>
                <a:srgbClr val="FF0000"/>
              </a:solidFill>
              <a:latin typeface="得意黑" pitchFamily="2" charset="-122"/>
              <a:ea typeface="得意黑" pitchFamily="2" charset="-122"/>
              <a:cs typeface="得意黑" pitchFamily="2" charset="-122"/>
            </a:endParaRPr>
          </a:p>
        </p:txBody>
      </p:sp>
      <p:pic>
        <p:nvPicPr>
          <p:cNvPr id="22" name="图片 21"/>
          <p:cNvPicPr>
            <a:picLocks noChangeAspect="1"/>
          </p:cNvPicPr>
          <p:nvPr/>
        </p:nvPicPr>
        <p:blipFill>
          <a:blip r:embed="rId7"/>
          <a:stretch>
            <a:fillRect/>
          </a:stretch>
        </p:blipFill>
        <p:spPr>
          <a:xfrm>
            <a:off x="0" y="3890010"/>
            <a:ext cx="5217160" cy="968375"/>
          </a:xfrm>
          <a:prstGeom prst="rect">
            <a:avLst/>
          </a:prstGeom>
        </p:spPr>
      </p:pic>
      <p:pic>
        <p:nvPicPr>
          <p:cNvPr id="23" name="图片 22"/>
          <p:cNvPicPr>
            <a:picLocks noChangeAspect="1"/>
          </p:cNvPicPr>
          <p:nvPr/>
        </p:nvPicPr>
        <p:blipFill>
          <a:blip r:embed="rId8"/>
          <a:stretch>
            <a:fillRect/>
          </a:stretch>
        </p:blipFill>
        <p:spPr>
          <a:xfrm>
            <a:off x="201930" y="5176520"/>
            <a:ext cx="5094605" cy="1337310"/>
          </a:xfrm>
          <a:prstGeom prst="rect">
            <a:avLst/>
          </a:prstGeom>
        </p:spPr>
      </p:pic>
      <p:cxnSp>
        <p:nvCxnSpPr>
          <p:cNvPr id="24" name="直接箭头连接符 23"/>
          <p:cNvCxnSpPr/>
          <p:nvPr/>
        </p:nvCxnSpPr>
        <p:spPr>
          <a:xfrm flipH="1" flipV="1">
            <a:off x="3630295" y="4112260"/>
            <a:ext cx="1974215" cy="339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C12F2FE0-3531-3B92-CC35-62B63A702112}"/>
              </a:ext>
            </a:extLst>
          </p:cNvPr>
          <p:cNvSpPr>
            <a:spLocks noGrp="1"/>
          </p:cNvSpPr>
          <p:nvPr>
            <p:ph type="title"/>
          </p:nvPr>
        </p:nvSpPr>
        <p:spPr/>
        <p:txBody>
          <a:bodyPr/>
          <a:lstStyle/>
          <a:p>
            <a:endParaRPr lang="zh-CN" altLang="en-US"/>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23463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根文件系统挂载</a:t>
            </a:r>
          </a:p>
        </p:txBody>
      </p:sp>
      <p:sp>
        <p:nvSpPr>
          <p:cNvPr id="10" name="文本框 9"/>
          <p:cNvSpPr txBox="1"/>
          <p:nvPr/>
        </p:nvSpPr>
        <p:spPr>
          <a:xfrm>
            <a:off x="203835" y="2551430"/>
            <a:ext cx="5106670" cy="3742055"/>
          </a:xfrm>
          <a:prstGeom prst="rect">
            <a:avLst/>
          </a:prstGeom>
          <a:noFill/>
        </p:spPr>
        <p:txBody>
          <a:bodyPr wrap="square">
            <a:noAutofit/>
          </a:bodyPr>
          <a:lstStyle/>
          <a:p>
            <a:pPr lvl="1" indent="504190" algn="l">
              <a:lnSpc>
                <a:spcPct val="120000"/>
              </a:lnSpc>
            </a:pPr>
            <a:r>
              <a:rPr lang="zh-CN" altLang="en-US" sz="2400" b="1" i="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根文件系统：</a:t>
            </a:r>
          </a:p>
          <a:p>
            <a:pPr indent="504190">
              <a:lnSpc>
                <a:spcPct val="120000"/>
              </a:lnSpc>
            </a:pPr>
            <a:endParaRPr lang="zh-CN" altLang="en-US" sz="2000" b="0" i="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504190">
              <a:lnSpc>
                <a:spcPct val="120000"/>
              </a:lnSpc>
            </a:pPr>
            <a:r>
              <a:rPr lang="zh-CN" altLang="en-US" sz="2000" b="0" i="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rPr>
              <a:t>内核类似于一个黑匣子，只向用户提供各种功能的接口，但是功能的具体实现不可见，</a:t>
            </a:r>
            <a:r>
              <a:rPr lang="zh-CN" altLang="en-US" sz="2000" b="1" i="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用户程序通过对这些功能接口的不同整合实现不同的功能需求</a:t>
            </a:r>
            <a:r>
              <a:rPr lang="zh-CN" altLang="en-US" sz="2000" b="0" i="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rPr>
              <a:t>。</a:t>
            </a:r>
          </a:p>
          <a:p>
            <a:pPr indent="504190">
              <a:lnSpc>
                <a:spcPct val="120000"/>
              </a:lnSpc>
            </a:pPr>
            <a:endParaRPr lang="zh-CN" altLang="en-US" sz="2000" b="0" i="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504190">
              <a:lnSpc>
                <a:spcPct val="120000"/>
              </a:lnSpc>
            </a:pPr>
            <a:r>
              <a:rPr lang="zh-CN" altLang="en-US" sz="2000" b="0" i="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rPr>
              <a:t>首先需要内核的初始化提供接口，</a:t>
            </a:r>
            <a:r>
              <a:rPr lang="zh-CN" altLang="en-US" sz="2000" b="1" i="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通过调用</a:t>
            </a:r>
            <a:r>
              <a:rPr lang="en-US" altLang="zh-CN" sz="2000" b="1" i="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init</a:t>
            </a:r>
            <a:r>
              <a:rPr lang="zh-CN" altLang="en-US" sz="2000" b="1" i="0">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程序</a:t>
            </a:r>
            <a:r>
              <a:rPr lang="zh-CN" altLang="en-US" sz="2000" b="0" i="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rPr>
              <a:t>实现，一般把存在</a:t>
            </a:r>
            <a:r>
              <a:rPr lang="en-US" altLang="zh-CN" sz="2000" b="0" i="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rPr>
              <a:t>init</a:t>
            </a:r>
            <a:r>
              <a:rPr lang="zh-CN" altLang="en-US" sz="2000" b="0" i="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rPr>
              <a:t>程序的文件系统称之为根文件系统。</a:t>
            </a:r>
          </a:p>
          <a:p>
            <a:pPr indent="504190">
              <a:lnSpc>
                <a:spcPct val="120000"/>
              </a:lnSpc>
            </a:pPr>
            <a:endParaRPr lang="zh-CN" altLang="en-US" sz="2000" b="0" i="0">
              <a:solidFill>
                <a:srgbClr val="121212"/>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6022975" y="2551430"/>
            <a:ext cx="5621655" cy="3895090"/>
          </a:xfrm>
          <a:prstGeom prst="rect">
            <a:avLst/>
          </a:prstGeom>
          <a:noFill/>
        </p:spPr>
        <p:txBody>
          <a:bodyPr wrap="square">
            <a:spAutoFit/>
          </a:bodyPr>
          <a:lstStyle/>
          <a:p>
            <a:pPr lvl="1" indent="504190" algn="l">
              <a:lnSpc>
                <a:spcPct val="120000"/>
              </a:lnSpc>
              <a:buClrTx/>
              <a:buSzTx/>
              <a:buFontTx/>
            </a:pPr>
            <a:r>
              <a:rPr lang="en-US" altLang="zh-CN" sz="2800" b="1">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accent1"/>
                </a:solidFill>
                <a:effectLst/>
                <a:latin typeface="微软雅黑" panose="020B0503020204020204" pitchFamily="34" charset="-122"/>
                <a:ea typeface="微软雅黑" panose="020B0503020204020204" pitchFamily="34" charset="-122"/>
                <a:cs typeface="微软雅黑" panose="020B0503020204020204" pitchFamily="34" charset="-122"/>
              </a:rPr>
              <a:t>挂载：</a:t>
            </a:r>
          </a:p>
          <a:p>
            <a:pPr indent="504190">
              <a:lnSpc>
                <a:spcPct val="120000"/>
              </a:lnSpc>
            </a:pPr>
            <a:endParaRPr lang="zh-CN" altLang="en-US">
              <a:solidFill>
                <a:srgbClr val="121212"/>
              </a:solidFill>
              <a:latin typeface="微软雅黑" panose="020B0503020204020204" pitchFamily="34" charset="-122"/>
              <a:ea typeface="微软雅黑" panose="020B0503020204020204" pitchFamily="34" charset="-122"/>
              <a:cs typeface="微软雅黑" panose="020B0503020204020204" pitchFamily="34" charset="-122"/>
            </a:endParaRPr>
          </a:p>
          <a:p>
            <a:pPr indent="504190">
              <a:lnSpc>
                <a:spcPct val="120000"/>
              </a:lnSpc>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init</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程序存储在文件系统之中，</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如果需要访问</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init</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程序，必须能够识别对应文件系统的格式</a:t>
            </a:r>
            <a:r>
              <a:rPr lang="en-US" altLang="zh-CN"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通过挂载实现</a:t>
            </a:r>
            <a:r>
              <a:rPr lang="en-US" altLang="zh-CN"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文件系统的挂载需要提供挂载点</a:t>
            </a:r>
            <a:r>
              <a:rPr lang="en-US" altLang="zh-CN"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挂载目录</a:t>
            </a:r>
            <a:r>
              <a:rPr lang="en-US" altLang="zh-CN"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，内核在初始化时会初始化一个虚拟的</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目录用于根文件系统的挂载。</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indent="504190">
              <a:lnSpc>
                <a:spcPct val="120000"/>
              </a:lnSpc>
            </a:pPr>
            <a:endParaRPr lang="zh-CN" altLang="en-US"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endParaRPr>
          </a:p>
          <a:p>
            <a:pPr indent="504190">
              <a:lnSpc>
                <a:spcPct val="120000"/>
              </a:lnSpc>
            </a:pPr>
            <a:r>
              <a:rPr lang="zh-CN" altLang="en-US"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而文件系统又建立在物理存储设备之上，所以需要</a:t>
            </a: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物理存储设备的驱动程序已准备就绪</a:t>
            </a:r>
            <a:r>
              <a:rPr lang="zh-CN" altLang="en-US"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111125" y="1010920"/>
            <a:ext cx="11607800" cy="1273175"/>
          </a:xfrm>
          <a:prstGeom prst="rect">
            <a:avLst/>
          </a:prstGeom>
          <a:noFill/>
        </p:spPr>
        <p:txBody>
          <a:bodyPr wrap="square" rtlCol="0" anchor="t">
            <a:spAutoFit/>
          </a:bodyPr>
          <a:lstStyle/>
          <a:p>
            <a:pPr indent="504190" algn="ctr">
              <a:lnSpc>
                <a:spcPct val="120000"/>
              </a:lnSpc>
            </a:pPr>
            <a:r>
              <a:rPr lang="zh-CN" altLang="en-US" sz="24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文件系统：</a:t>
            </a:r>
          </a:p>
          <a:p>
            <a:pPr indent="504190">
              <a:lnSpc>
                <a:spcPct val="120000"/>
              </a:lnSpc>
            </a:pPr>
            <a:r>
              <a:rPr lang="zh-CN" altLang="en-US" sz="2000">
                <a:solidFill>
                  <a:srgbClr val="121212"/>
                </a:solidFill>
                <a:latin typeface="微软雅黑" panose="020B0503020204020204" pitchFamily="34" charset="-122"/>
                <a:ea typeface="微软雅黑" panose="020B0503020204020204" pitchFamily="34" charset="-122"/>
                <a:cs typeface="微软雅黑" panose="020B0503020204020204" pitchFamily="34" charset="-122"/>
                <a:sym typeface="+mn-ea"/>
              </a:rPr>
              <a:t>基于物理存储设备的一种机制，用于存储空间的管理，并维护文件内容与磁盘单元之间的对应关系，便于对文件内容的访问。</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394970" y="323850"/>
            <a:ext cx="2946400" cy="1076325"/>
          </a:xfrm>
          <a:prstGeom prst="rect">
            <a:avLst/>
          </a:prstGeom>
          <a:noFill/>
        </p:spPr>
        <p:txBody>
          <a:bodyPr wrap="square" rtlCol="0">
            <a:spAutoFit/>
          </a:bodyPr>
          <a:lstStyle/>
          <a:p>
            <a:r>
              <a:rPr lang="en-US" altLang="zh-CN" sz="3200">
                <a:latin typeface="得意黑" pitchFamily="2" charset="-122"/>
                <a:ea typeface="得意黑" pitchFamily="2" charset="-122"/>
                <a:cs typeface="得意黑" pitchFamily="2" charset="-122"/>
              </a:rPr>
              <a:t>VnodeReclaimLru</a:t>
            </a:r>
            <a:r>
              <a:rPr lang="zh-CN" altLang="en-US" sz="3200">
                <a:latin typeface="得意黑" pitchFamily="2" charset="-122"/>
                <a:ea typeface="得意黑" pitchFamily="2" charset="-122"/>
                <a:cs typeface="得意黑" pitchFamily="2" charset="-122"/>
                <a:sym typeface="+mn-ea"/>
              </a:rPr>
              <a:t>节点批量回收</a:t>
            </a:r>
            <a:endParaRPr lang="en-US" altLang="zh-CN" sz="3200">
              <a:latin typeface="得意黑" pitchFamily="2" charset="-122"/>
              <a:ea typeface="得意黑" pitchFamily="2" charset="-122"/>
              <a:cs typeface="得意黑" pitchFamily="2" charset="-122"/>
            </a:endParaRPr>
          </a:p>
        </p:txBody>
      </p:sp>
      <p:pic>
        <p:nvPicPr>
          <p:cNvPr id="5" name="图片 4"/>
          <p:cNvPicPr>
            <a:picLocks noChangeAspect="1"/>
          </p:cNvPicPr>
          <p:nvPr/>
        </p:nvPicPr>
        <p:blipFill>
          <a:blip r:embed="rId3"/>
          <a:stretch>
            <a:fillRect/>
          </a:stretch>
        </p:blipFill>
        <p:spPr>
          <a:xfrm>
            <a:off x="4390390" y="1659255"/>
            <a:ext cx="6301105" cy="4508500"/>
          </a:xfrm>
          <a:prstGeom prst="rect">
            <a:avLst/>
          </a:prstGeom>
        </p:spPr>
      </p:pic>
      <p:sp>
        <p:nvSpPr>
          <p:cNvPr id="6" name="文本框 5"/>
          <p:cNvSpPr txBox="1"/>
          <p:nvPr/>
        </p:nvSpPr>
        <p:spPr>
          <a:xfrm>
            <a:off x="4555490" y="1099185"/>
            <a:ext cx="5039995" cy="368300"/>
          </a:xfrm>
          <a:prstGeom prst="rect">
            <a:avLst/>
          </a:prstGeom>
          <a:noFill/>
        </p:spPr>
        <p:txBody>
          <a:bodyPr wrap="square" rtlCol="0">
            <a:spAutoFit/>
          </a:bodyPr>
          <a:lstStyle/>
          <a:p>
            <a:r>
              <a:rPr lang="en-US" altLang="zh-CN">
                <a:solidFill>
                  <a:srgbClr val="FF0000"/>
                </a:solidFill>
                <a:latin typeface="得意黑" pitchFamily="2" charset="-122"/>
                <a:ea typeface="得意黑" pitchFamily="2" charset="-122"/>
                <a:cs typeface="得意黑" pitchFamily="2" charset="-122"/>
              </a:rPr>
              <a:t>LRU</a:t>
            </a:r>
            <a:r>
              <a:rPr lang="zh-CN" altLang="en-US">
                <a:solidFill>
                  <a:srgbClr val="FF0000"/>
                </a:solidFill>
                <a:latin typeface="得意黑" pitchFamily="2" charset="-122"/>
                <a:ea typeface="得意黑" pitchFamily="2" charset="-122"/>
                <a:cs typeface="得意黑" pitchFamily="2" charset="-122"/>
              </a:rPr>
              <a:t>是</a:t>
            </a:r>
            <a:r>
              <a:rPr lang="en-US" altLang="zh-CN">
                <a:solidFill>
                  <a:srgbClr val="FF0000"/>
                </a:solidFill>
                <a:latin typeface="得意黑" pitchFamily="2" charset="-122"/>
                <a:ea typeface="得意黑" pitchFamily="2" charset="-122"/>
                <a:cs typeface="得意黑" pitchFamily="2" charset="-122"/>
              </a:rPr>
              <a:t>Least Recently Used的缩写，即最近最少使用</a:t>
            </a:r>
          </a:p>
        </p:txBody>
      </p:sp>
      <p:sp>
        <p:nvSpPr>
          <p:cNvPr id="7" name="文本框 6"/>
          <p:cNvSpPr txBox="1"/>
          <p:nvPr/>
        </p:nvSpPr>
        <p:spPr>
          <a:xfrm>
            <a:off x="6628765" y="2272030"/>
            <a:ext cx="5039995"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遍历正在使用的虚拟节点链表的每一个</a:t>
            </a:r>
            <a:r>
              <a:rPr lang="en-US" altLang="zh-CN" sz="1200">
                <a:solidFill>
                  <a:srgbClr val="FF0000"/>
                </a:solidFill>
                <a:latin typeface="得意黑" pitchFamily="2" charset="-122"/>
                <a:ea typeface="得意黑" pitchFamily="2" charset="-122"/>
                <a:cs typeface="得意黑" pitchFamily="2" charset="-122"/>
              </a:rPr>
              <a:t>Vnode</a:t>
            </a:r>
          </a:p>
        </p:txBody>
      </p:sp>
      <p:sp>
        <p:nvSpPr>
          <p:cNvPr id="8" name="文本框 7"/>
          <p:cNvSpPr txBox="1"/>
          <p:nvPr/>
        </p:nvSpPr>
        <p:spPr>
          <a:xfrm>
            <a:off x="5819140" y="3270885"/>
            <a:ext cx="5039995"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如果该</a:t>
            </a:r>
            <a:r>
              <a:rPr lang="en-US" altLang="zh-CN" sz="1200">
                <a:solidFill>
                  <a:srgbClr val="FF0000"/>
                </a:solidFill>
                <a:latin typeface="得意黑" pitchFamily="2" charset="-122"/>
                <a:ea typeface="得意黑" pitchFamily="2" charset="-122"/>
                <a:cs typeface="得意黑" pitchFamily="2" charset="-122"/>
              </a:rPr>
              <a:t>vnode</a:t>
            </a:r>
            <a:r>
              <a:rPr lang="zh-CN" altLang="en-US" sz="1200">
                <a:solidFill>
                  <a:srgbClr val="FF0000"/>
                </a:solidFill>
                <a:latin typeface="得意黑" pitchFamily="2" charset="-122"/>
                <a:ea typeface="得意黑" pitchFamily="2" charset="-122"/>
                <a:cs typeface="得意黑" pitchFamily="2" charset="-122"/>
              </a:rPr>
              <a:t>的链接数＞</a:t>
            </a:r>
            <a:r>
              <a:rPr lang="en-US" altLang="zh-CN" sz="1200">
                <a:solidFill>
                  <a:srgbClr val="FF0000"/>
                </a:solidFill>
                <a:latin typeface="得意黑" pitchFamily="2" charset="-122"/>
                <a:ea typeface="得意黑" pitchFamily="2" charset="-122"/>
                <a:cs typeface="得意黑" pitchFamily="2" charset="-122"/>
              </a:rPr>
              <a:t>0</a:t>
            </a:r>
            <a:r>
              <a:rPr lang="zh-CN" altLang="en-US" sz="1200">
                <a:solidFill>
                  <a:srgbClr val="FF0000"/>
                </a:solidFill>
                <a:latin typeface="得意黑" pitchFamily="2" charset="-122"/>
                <a:ea typeface="得意黑" pitchFamily="2" charset="-122"/>
                <a:cs typeface="得意黑" pitchFamily="2" charset="-122"/>
              </a:rPr>
              <a:t>或者是</a:t>
            </a:r>
            <a:r>
              <a:rPr lang="en-US" altLang="zh-CN" sz="1200">
                <a:solidFill>
                  <a:srgbClr val="FF0000"/>
                </a:solidFill>
                <a:latin typeface="得意黑" pitchFamily="2" charset="-122"/>
                <a:ea typeface="得意黑" pitchFamily="2" charset="-122"/>
                <a:cs typeface="得意黑" pitchFamily="2" charset="-122"/>
              </a:rPr>
              <a:t>mount</a:t>
            </a:r>
            <a:r>
              <a:rPr lang="zh-CN" altLang="en-US" sz="1200">
                <a:solidFill>
                  <a:srgbClr val="FF0000"/>
                </a:solidFill>
                <a:latin typeface="得意黑" pitchFamily="2" charset="-122"/>
                <a:ea typeface="得意黑" pitchFamily="2" charset="-122"/>
                <a:cs typeface="得意黑" pitchFamily="2" charset="-122"/>
              </a:rPr>
              <a:t>节点或者是新</a:t>
            </a:r>
            <a:r>
              <a:rPr lang="en-US" altLang="zh-CN" sz="1200">
                <a:solidFill>
                  <a:srgbClr val="FF0000"/>
                </a:solidFill>
                <a:latin typeface="得意黑" pitchFamily="2" charset="-122"/>
                <a:ea typeface="得意黑" pitchFamily="2" charset="-122"/>
                <a:cs typeface="得意黑" pitchFamily="2" charset="-122"/>
              </a:rPr>
              <a:t>mount</a:t>
            </a:r>
            <a:r>
              <a:rPr lang="zh-CN" altLang="en-US" sz="1200">
                <a:solidFill>
                  <a:srgbClr val="FF0000"/>
                </a:solidFill>
                <a:latin typeface="得意黑" pitchFamily="2" charset="-122"/>
                <a:ea typeface="得意黑" pitchFamily="2" charset="-122"/>
                <a:cs typeface="得意黑" pitchFamily="2" charset="-122"/>
              </a:rPr>
              <a:t>节点，则不回收</a:t>
            </a:r>
          </a:p>
        </p:txBody>
      </p:sp>
      <p:sp>
        <p:nvSpPr>
          <p:cNvPr id="9" name="文本框 8"/>
          <p:cNvSpPr txBox="1"/>
          <p:nvPr/>
        </p:nvSpPr>
        <p:spPr>
          <a:xfrm>
            <a:off x="6157595" y="3646170"/>
            <a:ext cx="5039995"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将待回收的节点从</a:t>
            </a:r>
            <a:r>
              <a:rPr lang="en-US" altLang="zh-CN" sz="1200">
                <a:solidFill>
                  <a:srgbClr val="FF0000"/>
                </a:solidFill>
                <a:latin typeface="得意黑" pitchFamily="2" charset="-122"/>
                <a:ea typeface="得意黑" pitchFamily="2" charset="-122"/>
                <a:cs typeface="得意黑" pitchFamily="2" charset="-122"/>
              </a:rPr>
              <a:t>g_vnodeActiveList</a:t>
            </a:r>
            <a:r>
              <a:rPr lang="zh-CN" altLang="en-US" sz="1200">
                <a:solidFill>
                  <a:srgbClr val="FF0000"/>
                </a:solidFill>
                <a:latin typeface="得意黑" pitchFamily="2" charset="-122"/>
                <a:ea typeface="得意黑" pitchFamily="2" charset="-122"/>
                <a:cs typeface="得意黑" pitchFamily="2" charset="-122"/>
              </a:rPr>
              <a:t>中摘出挂到空闲链表，并将回收数加一</a:t>
            </a:r>
          </a:p>
        </p:txBody>
      </p:sp>
      <p:sp>
        <p:nvSpPr>
          <p:cNvPr id="10" name="文本框 9"/>
          <p:cNvSpPr txBox="1"/>
          <p:nvPr/>
        </p:nvSpPr>
        <p:spPr>
          <a:xfrm>
            <a:off x="5819140" y="4168775"/>
            <a:ext cx="5039995"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当回收节点的数量达到一次最多回收量，则停止遍历</a:t>
            </a:r>
          </a:p>
        </p:txBody>
      </p:sp>
      <p:cxnSp>
        <p:nvCxnSpPr>
          <p:cNvPr id="24" name="直接箭头连接符 23"/>
          <p:cNvCxnSpPr/>
          <p:nvPr/>
        </p:nvCxnSpPr>
        <p:spPr>
          <a:xfrm flipH="1">
            <a:off x="3405505" y="2696210"/>
            <a:ext cx="4672965" cy="8013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4103370" y="4146550"/>
            <a:ext cx="2028825" cy="486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101090" y="3005455"/>
            <a:ext cx="3002280" cy="368300"/>
          </a:xfrm>
          <a:prstGeom prst="rect">
            <a:avLst/>
          </a:prstGeom>
          <a:noFill/>
        </p:spPr>
        <p:txBody>
          <a:bodyPr wrap="square" rtlCol="0">
            <a:spAutoFit/>
          </a:bodyPr>
          <a:lstStyle/>
          <a:p>
            <a:r>
              <a:rPr lang="zh-CN" altLang="en-US">
                <a:solidFill>
                  <a:schemeClr val="accent1"/>
                </a:solidFill>
                <a:latin typeface="得意黑" pitchFamily="2" charset="-122"/>
                <a:ea typeface="得意黑" pitchFamily="2" charset="-122"/>
                <a:cs typeface="得意黑" pitchFamily="2" charset="-122"/>
              </a:rPr>
              <a:t>正在使用的虚拟节点链表</a:t>
            </a:r>
          </a:p>
        </p:txBody>
      </p:sp>
      <p:pic>
        <p:nvPicPr>
          <p:cNvPr id="16" name="图片 15"/>
          <p:cNvPicPr>
            <a:picLocks noChangeAspect="1"/>
          </p:cNvPicPr>
          <p:nvPr/>
        </p:nvPicPr>
        <p:blipFill>
          <a:blip r:embed="rId4"/>
          <a:stretch>
            <a:fillRect/>
          </a:stretch>
        </p:blipFill>
        <p:spPr>
          <a:xfrm>
            <a:off x="1414780" y="3393440"/>
            <a:ext cx="1927225" cy="153035"/>
          </a:xfrm>
          <a:prstGeom prst="rect">
            <a:avLst/>
          </a:prstGeom>
        </p:spPr>
      </p:pic>
      <p:pic>
        <p:nvPicPr>
          <p:cNvPr id="17" name="图片 16"/>
          <p:cNvPicPr>
            <a:picLocks noChangeAspect="1"/>
          </p:cNvPicPr>
          <p:nvPr/>
        </p:nvPicPr>
        <p:blipFill>
          <a:blip r:embed="rId5"/>
          <a:stretch>
            <a:fillRect/>
          </a:stretch>
        </p:blipFill>
        <p:spPr>
          <a:xfrm>
            <a:off x="1254760" y="4545330"/>
            <a:ext cx="2670175" cy="145415"/>
          </a:xfrm>
          <a:prstGeom prst="rect">
            <a:avLst/>
          </a:prstGeom>
        </p:spPr>
      </p:pic>
      <p:sp>
        <p:nvSpPr>
          <p:cNvPr id="18" name="文本框 17"/>
          <p:cNvSpPr txBox="1"/>
          <p:nvPr/>
        </p:nvSpPr>
        <p:spPr>
          <a:xfrm>
            <a:off x="1228090" y="4076065"/>
            <a:ext cx="3002280" cy="368300"/>
          </a:xfrm>
          <a:prstGeom prst="rect">
            <a:avLst/>
          </a:prstGeom>
          <a:noFill/>
        </p:spPr>
        <p:txBody>
          <a:bodyPr wrap="square" rtlCol="0">
            <a:spAutoFit/>
          </a:bodyPr>
          <a:lstStyle/>
          <a:p>
            <a:r>
              <a:rPr lang="zh-CN" altLang="en-US">
                <a:solidFill>
                  <a:schemeClr val="accent1"/>
                </a:solidFill>
                <a:latin typeface="得意黑" pitchFamily="2" charset="-122"/>
                <a:ea typeface="得意黑" pitchFamily="2" charset="-122"/>
                <a:cs typeface="得意黑" pitchFamily="2" charset="-122"/>
              </a:rPr>
              <a:t>最大回收数量</a:t>
            </a:r>
          </a:p>
        </p:txBody>
      </p:sp>
    </p:spTree>
    <p:custDataLst>
      <p:tags r:id="rId1"/>
    </p:custData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48920" y="327025"/>
            <a:ext cx="3004185" cy="1076325"/>
          </a:xfrm>
          <a:prstGeom prst="rect">
            <a:avLst/>
          </a:prstGeom>
          <a:noFill/>
        </p:spPr>
        <p:txBody>
          <a:bodyPr wrap="square" rtlCol="0">
            <a:spAutoFit/>
          </a:bodyPr>
          <a:lstStyle/>
          <a:p>
            <a:r>
              <a:rPr lang="en-US" altLang="zh-CN" sz="3200">
                <a:latin typeface="得意黑" pitchFamily="2" charset="-122"/>
                <a:ea typeface="得意黑" pitchFamily="2" charset="-122"/>
                <a:cs typeface="得意黑" pitchFamily="2" charset="-122"/>
              </a:rPr>
              <a:t>VnodeAlloc</a:t>
            </a:r>
            <a:endParaRPr lang="zh-CN" altLang="en-US" sz="3200">
              <a:latin typeface="得意黑" pitchFamily="2" charset="-122"/>
              <a:ea typeface="得意黑" pitchFamily="2" charset="-122"/>
              <a:cs typeface="得意黑" pitchFamily="2" charset="-122"/>
            </a:endParaRPr>
          </a:p>
          <a:p>
            <a:r>
              <a:rPr lang="zh-CN" altLang="en-US" sz="3200">
                <a:latin typeface="得意黑" pitchFamily="2" charset="-122"/>
                <a:ea typeface="得意黑" pitchFamily="2" charset="-122"/>
                <a:cs typeface="得意黑" pitchFamily="2" charset="-122"/>
              </a:rPr>
              <a:t>申请</a:t>
            </a:r>
            <a:r>
              <a:rPr lang="en-US" altLang="zh-CN" sz="3200">
                <a:latin typeface="得意黑" pitchFamily="2" charset="-122"/>
                <a:ea typeface="得意黑" pitchFamily="2" charset="-122"/>
                <a:cs typeface="得意黑" pitchFamily="2" charset="-122"/>
              </a:rPr>
              <a:t>vnode</a:t>
            </a:r>
            <a:r>
              <a:rPr lang="zh-CN" altLang="en-US" sz="3200">
                <a:latin typeface="得意黑" pitchFamily="2" charset="-122"/>
                <a:ea typeface="得意黑" pitchFamily="2" charset="-122"/>
                <a:cs typeface="得意黑" pitchFamily="2" charset="-122"/>
              </a:rPr>
              <a:t>节点</a:t>
            </a:r>
          </a:p>
        </p:txBody>
      </p:sp>
      <p:pic>
        <p:nvPicPr>
          <p:cNvPr id="4" name="图片 3"/>
          <p:cNvPicPr>
            <a:picLocks noChangeAspect="1"/>
          </p:cNvPicPr>
          <p:nvPr/>
        </p:nvPicPr>
        <p:blipFill>
          <a:blip r:embed="rId3"/>
          <a:stretch>
            <a:fillRect/>
          </a:stretch>
        </p:blipFill>
        <p:spPr>
          <a:xfrm>
            <a:off x="5314950" y="948055"/>
            <a:ext cx="6877050" cy="5732145"/>
          </a:xfrm>
          <a:prstGeom prst="rect">
            <a:avLst/>
          </a:prstGeom>
        </p:spPr>
      </p:pic>
      <p:sp>
        <p:nvSpPr>
          <p:cNvPr id="7" name="文本框 6"/>
          <p:cNvSpPr txBox="1"/>
          <p:nvPr/>
        </p:nvSpPr>
        <p:spPr>
          <a:xfrm>
            <a:off x="7336155" y="1418590"/>
            <a:ext cx="5039995"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从空闲节点链表中尝试获取一个可分配节点</a:t>
            </a:r>
            <a:r>
              <a:rPr lang="en-US" altLang="zh-CN" sz="1200">
                <a:solidFill>
                  <a:srgbClr val="FF0000"/>
                </a:solidFill>
                <a:latin typeface="得意黑" pitchFamily="2" charset="-122"/>
                <a:ea typeface="得意黑" pitchFamily="2" charset="-122"/>
                <a:cs typeface="得意黑" pitchFamily="2" charset="-122"/>
              </a:rPr>
              <a:t>vnode</a:t>
            </a:r>
          </a:p>
        </p:txBody>
      </p:sp>
      <p:pic>
        <p:nvPicPr>
          <p:cNvPr id="6" name="图片 5"/>
          <p:cNvPicPr>
            <a:picLocks noChangeAspect="1"/>
          </p:cNvPicPr>
          <p:nvPr/>
        </p:nvPicPr>
        <p:blipFill>
          <a:blip r:embed="rId4"/>
          <a:stretch>
            <a:fillRect/>
          </a:stretch>
        </p:blipFill>
        <p:spPr>
          <a:xfrm>
            <a:off x="2569845" y="2033905"/>
            <a:ext cx="2588260" cy="182245"/>
          </a:xfrm>
          <a:prstGeom prst="rect">
            <a:avLst/>
          </a:prstGeom>
        </p:spPr>
      </p:pic>
      <p:sp>
        <p:nvSpPr>
          <p:cNvPr id="15" name="文本框 14"/>
          <p:cNvSpPr txBox="1"/>
          <p:nvPr/>
        </p:nvSpPr>
        <p:spPr>
          <a:xfrm>
            <a:off x="2477770" y="1534795"/>
            <a:ext cx="3002280" cy="368300"/>
          </a:xfrm>
          <a:prstGeom prst="rect">
            <a:avLst/>
          </a:prstGeom>
          <a:noFill/>
        </p:spPr>
        <p:txBody>
          <a:bodyPr wrap="square" rtlCol="0">
            <a:spAutoFit/>
          </a:bodyPr>
          <a:lstStyle/>
          <a:p>
            <a:r>
              <a:rPr lang="zh-CN" altLang="en-US">
                <a:solidFill>
                  <a:schemeClr val="accent1"/>
                </a:solidFill>
                <a:latin typeface="得意黑" pitchFamily="2" charset="-122"/>
                <a:ea typeface="得意黑" pitchFamily="2" charset="-122"/>
                <a:cs typeface="得意黑" pitchFamily="2" charset="-122"/>
              </a:rPr>
              <a:t>已分配的总节点数量</a:t>
            </a:r>
          </a:p>
        </p:txBody>
      </p:sp>
      <p:cxnSp>
        <p:nvCxnSpPr>
          <p:cNvPr id="19" name="直接箭头连接符 18"/>
          <p:cNvCxnSpPr>
            <a:endCxn id="6" idx="3"/>
          </p:cNvCxnSpPr>
          <p:nvPr/>
        </p:nvCxnSpPr>
        <p:spPr>
          <a:xfrm flipH="1">
            <a:off x="5158105" y="1844675"/>
            <a:ext cx="2044065" cy="280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7152005" y="1903095"/>
            <a:ext cx="5039995" cy="460375"/>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若从空闲列表中没有拿到可分配节点且已分配总节点的数量小于最大结点数量，则调用</a:t>
            </a:r>
            <a:r>
              <a:rPr lang="en-US" altLang="zh-CN" sz="1200">
                <a:solidFill>
                  <a:srgbClr val="FF0000"/>
                </a:solidFill>
                <a:latin typeface="得意黑" pitchFamily="2" charset="-122"/>
                <a:ea typeface="得意黑" pitchFamily="2" charset="-122"/>
                <a:cs typeface="得意黑" pitchFamily="2" charset="-122"/>
              </a:rPr>
              <a:t>zalloc</a:t>
            </a:r>
            <a:r>
              <a:rPr lang="zh-CN" altLang="en-US" sz="1200">
                <a:solidFill>
                  <a:srgbClr val="FF0000"/>
                </a:solidFill>
                <a:latin typeface="得意黑" pitchFamily="2" charset="-122"/>
                <a:ea typeface="得意黑" pitchFamily="2" charset="-122"/>
                <a:cs typeface="得意黑" pitchFamily="2" charset="-122"/>
              </a:rPr>
              <a:t>分配空间创建一个新结点</a:t>
            </a:r>
          </a:p>
        </p:txBody>
      </p:sp>
      <p:pic>
        <p:nvPicPr>
          <p:cNvPr id="10" name="图片 9"/>
          <p:cNvPicPr>
            <a:picLocks noChangeAspect="1"/>
          </p:cNvPicPr>
          <p:nvPr/>
        </p:nvPicPr>
        <p:blipFill>
          <a:blip r:embed="rId5"/>
          <a:stretch>
            <a:fillRect/>
          </a:stretch>
        </p:blipFill>
        <p:spPr>
          <a:xfrm>
            <a:off x="366395" y="2501265"/>
            <a:ext cx="4948555" cy="1321435"/>
          </a:xfrm>
          <a:prstGeom prst="rect">
            <a:avLst/>
          </a:prstGeom>
        </p:spPr>
      </p:pic>
      <p:cxnSp>
        <p:nvCxnSpPr>
          <p:cNvPr id="11" name="直接箭头连接符 10"/>
          <p:cNvCxnSpPr/>
          <p:nvPr/>
        </p:nvCxnSpPr>
        <p:spPr>
          <a:xfrm flipH="1" flipV="1">
            <a:off x="4401820" y="2689225"/>
            <a:ext cx="2671445" cy="835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6"/>
          <a:stretch>
            <a:fillRect/>
          </a:stretch>
        </p:blipFill>
        <p:spPr>
          <a:xfrm>
            <a:off x="248920" y="4006215"/>
            <a:ext cx="2397125" cy="2651125"/>
          </a:xfrm>
          <a:prstGeom prst="rect">
            <a:avLst/>
          </a:prstGeom>
        </p:spPr>
      </p:pic>
      <p:sp>
        <p:nvSpPr>
          <p:cNvPr id="16" name="文本框 15"/>
          <p:cNvSpPr txBox="1"/>
          <p:nvPr/>
        </p:nvSpPr>
        <p:spPr>
          <a:xfrm>
            <a:off x="2477770" y="4920615"/>
            <a:ext cx="3002280" cy="275590"/>
          </a:xfrm>
          <a:prstGeom prst="rect">
            <a:avLst/>
          </a:prstGeom>
          <a:noFill/>
        </p:spPr>
        <p:txBody>
          <a:bodyPr wrap="square" rtlCol="0">
            <a:spAutoFit/>
          </a:bodyPr>
          <a:lstStyle/>
          <a:p>
            <a:r>
              <a:rPr lang="zh-CN" altLang="en-US" sz="1200">
                <a:solidFill>
                  <a:schemeClr val="accent1"/>
                </a:solidFill>
                <a:latin typeface="得意黑" pitchFamily="2" charset="-122"/>
                <a:ea typeface="得意黑" pitchFamily="2" charset="-122"/>
                <a:cs typeface="得意黑" pitchFamily="2" charset="-122"/>
              </a:rPr>
              <a:t>父路径缓冲和子路径缓冲</a:t>
            </a:r>
          </a:p>
        </p:txBody>
      </p:sp>
      <p:sp>
        <p:nvSpPr>
          <p:cNvPr id="17" name="文本框 16"/>
          <p:cNvSpPr txBox="1"/>
          <p:nvPr/>
        </p:nvSpPr>
        <p:spPr>
          <a:xfrm>
            <a:off x="2220595" y="5772785"/>
            <a:ext cx="3259455" cy="460375"/>
          </a:xfrm>
          <a:prstGeom prst="rect">
            <a:avLst/>
          </a:prstGeom>
          <a:noFill/>
        </p:spPr>
        <p:txBody>
          <a:bodyPr wrap="square" rtlCol="0">
            <a:spAutoFit/>
          </a:bodyPr>
          <a:lstStyle/>
          <a:p>
            <a:r>
              <a:rPr lang="zh-CN" altLang="en-US" sz="1200">
                <a:solidFill>
                  <a:schemeClr val="accent1"/>
                </a:solidFill>
                <a:latin typeface="得意黑" pitchFamily="2" charset="-122"/>
                <a:ea typeface="得意黑" pitchFamily="2" charset="-122"/>
                <a:cs typeface="得意黑" pitchFamily="2" charset="-122"/>
              </a:rPr>
              <a:t>通过</a:t>
            </a:r>
            <a:r>
              <a:rPr lang="en-US" altLang="zh-CN" sz="1200">
                <a:solidFill>
                  <a:schemeClr val="accent1"/>
                </a:solidFill>
                <a:latin typeface="得意黑" pitchFamily="2" charset="-122"/>
                <a:ea typeface="得意黑" pitchFamily="2" charset="-122"/>
                <a:cs typeface="得意黑" pitchFamily="2" charset="-122"/>
              </a:rPr>
              <a:t>hashEntry</a:t>
            </a:r>
            <a:r>
              <a:rPr lang="zh-CN" altLang="en-US" sz="1200">
                <a:solidFill>
                  <a:schemeClr val="accent1"/>
                </a:solidFill>
                <a:latin typeface="得意黑" pitchFamily="2" charset="-122"/>
                <a:ea typeface="得意黑" pitchFamily="2" charset="-122"/>
                <a:cs typeface="得意黑" pitchFamily="2" charset="-122"/>
              </a:rPr>
              <a:t>挂到哈希表上</a:t>
            </a:r>
          </a:p>
          <a:p>
            <a:r>
              <a:rPr lang="zh-CN" altLang="en-US" sz="1200">
                <a:solidFill>
                  <a:schemeClr val="accent1"/>
                </a:solidFill>
                <a:latin typeface="得意黑" pitchFamily="2" charset="-122"/>
                <a:ea typeface="得意黑" pitchFamily="2" charset="-122"/>
                <a:cs typeface="得意黑" pitchFamily="2" charset="-122"/>
              </a:rPr>
              <a:t>通过</a:t>
            </a:r>
            <a:r>
              <a:rPr lang="en-US" altLang="zh-CN" sz="1200">
                <a:solidFill>
                  <a:schemeClr val="accent1"/>
                </a:solidFill>
                <a:latin typeface="得意黑" pitchFamily="2" charset="-122"/>
                <a:ea typeface="得意黑" pitchFamily="2" charset="-122"/>
                <a:cs typeface="得意黑" pitchFamily="2" charset="-122"/>
              </a:rPr>
              <a:t>actFreeEntry</a:t>
            </a:r>
            <a:r>
              <a:rPr lang="zh-CN" altLang="en-US" sz="1200">
                <a:solidFill>
                  <a:schemeClr val="accent1"/>
                </a:solidFill>
                <a:latin typeface="得意黑" pitchFamily="2" charset="-122"/>
                <a:ea typeface="得意黑" pitchFamily="2" charset="-122"/>
                <a:cs typeface="得意黑" pitchFamily="2" charset="-122"/>
              </a:rPr>
              <a:t>节点挂到空闲链表和使用链表</a:t>
            </a:r>
          </a:p>
        </p:txBody>
      </p:sp>
    </p:spTree>
    <p:custDataLst>
      <p:tags r:id="rId1"/>
    </p:custData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48920" y="327025"/>
            <a:ext cx="3004185" cy="1076325"/>
          </a:xfrm>
          <a:prstGeom prst="rect">
            <a:avLst/>
          </a:prstGeom>
          <a:noFill/>
        </p:spPr>
        <p:txBody>
          <a:bodyPr wrap="square" rtlCol="0">
            <a:spAutoFit/>
          </a:bodyPr>
          <a:lstStyle/>
          <a:p>
            <a:r>
              <a:rPr lang="en-US" altLang="zh-CN" sz="3200">
                <a:latin typeface="得意黑" pitchFamily="2" charset="-122"/>
                <a:ea typeface="得意黑" pitchFamily="2" charset="-122"/>
                <a:cs typeface="得意黑" pitchFamily="2" charset="-122"/>
              </a:rPr>
              <a:t>VnodeAlloc</a:t>
            </a:r>
            <a:endParaRPr lang="zh-CN" altLang="en-US" sz="3200">
              <a:latin typeface="得意黑" pitchFamily="2" charset="-122"/>
              <a:ea typeface="得意黑" pitchFamily="2" charset="-122"/>
              <a:cs typeface="得意黑" pitchFamily="2" charset="-122"/>
            </a:endParaRPr>
          </a:p>
          <a:p>
            <a:r>
              <a:rPr lang="zh-CN" altLang="en-US" sz="3200">
                <a:latin typeface="得意黑" pitchFamily="2" charset="-122"/>
                <a:ea typeface="得意黑" pitchFamily="2" charset="-122"/>
                <a:cs typeface="得意黑" pitchFamily="2" charset="-122"/>
              </a:rPr>
              <a:t>申请</a:t>
            </a:r>
            <a:r>
              <a:rPr lang="en-US" altLang="zh-CN" sz="3200">
                <a:latin typeface="得意黑" pitchFamily="2" charset="-122"/>
                <a:ea typeface="得意黑" pitchFamily="2" charset="-122"/>
                <a:cs typeface="得意黑" pitchFamily="2" charset="-122"/>
              </a:rPr>
              <a:t>vnode</a:t>
            </a:r>
            <a:r>
              <a:rPr lang="zh-CN" altLang="en-US" sz="3200">
                <a:latin typeface="得意黑" pitchFamily="2" charset="-122"/>
                <a:ea typeface="得意黑" pitchFamily="2" charset="-122"/>
                <a:cs typeface="得意黑" pitchFamily="2" charset="-122"/>
              </a:rPr>
              <a:t>节点</a:t>
            </a:r>
          </a:p>
        </p:txBody>
      </p:sp>
      <p:pic>
        <p:nvPicPr>
          <p:cNvPr id="4" name="图片 3"/>
          <p:cNvPicPr>
            <a:picLocks noChangeAspect="1"/>
          </p:cNvPicPr>
          <p:nvPr/>
        </p:nvPicPr>
        <p:blipFill>
          <a:blip r:embed="rId3"/>
          <a:stretch>
            <a:fillRect/>
          </a:stretch>
        </p:blipFill>
        <p:spPr>
          <a:xfrm>
            <a:off x="5875020" y="948055"/>
            <a:ext cx="6877050" cy="5732145"/>
          </a:xfrm>
          <a:prstGeom prst="rect">
            <a:avLst/>
          </a:prstGeom>
        </p:spPr>
      </p:pic>
      <p:cxnSp>
        <p:nvCxnSpPr>
          <p:cNvPr id="19" name="直接箭头连接符 18"/>
          <p:cNvCxnSpPr>
            <a:endCxn id="6" idx="3"/>
          </p:cNvCxnSpPr>
          <p:nvPr/>
        </p:nvCxnSpPr>
        <p:spPr>
          <a:xfrm flipH="1">
            <a:off x="5158105" y="1844675"/>
            <a:ext cx="2044065" cy="2806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endCxn id="20" idx="3"/>
          </p:cNvCxnSpPr>
          <p:nvPr/>
        </p:nvCxnSpPr>
        <p:spPr>
          <a:xfrm flipH="1" flipV="1">
            <a:off x="4220210" y="3056890"/>
            <a:ext cx="3803015" cy="1523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1036320" y="2154555"/>
            <a:ext cx="3286125" cy="194945"/>
          </a:xfrm>
          <a:prstGeom prst="rect">
            <a:avLst/>
          </a:prstGeom>
        </p:spPr>
      </p:pic>
      <p:sp>
        <p:nvSpPr>
          <p:cNvPr id="3" name="文本框 2"/>
          <p:cNvSpPr txBox="1"/>
          <p:nvPr/>
        </p:nvSpPr>
        <p:spPr>
          <a:xfrm>
            <a:off x="1320165" y="1638935"/>
            <a:ext cx="3002280" cy="368300"/>
          </a:xfrm>
          <a:prstGeom prst="rect">
            <a:avLst/>
          </a:prstGeom>
          <a:noFill/>
        </p:spPr>
        <p:txBody>
          <a:bodyPr wrap="square" rtlCol="0">
            <a:spAutoFit/>
          </a:bodyPr>
          <a:lstStyle/>
          <a:p>
            <a:r>
              <a:rPr lang="zh-CN" altLang="en-US">
                <a:solidFill>
                  <a:schemeClr val="accent1"/>
                </a:solidFill>
                <a:latin typeface="得意黑" pitchFamily="2" charset="-122"/>
                <a:ea typeface="得意黑" pitchFamily="2" charset="-122"/>
                <a:cs typeface="得意黑" pitchFamily="2" charset="-122"/>
              </a:rPr>
              <a:t>设备文件节点操作</a:t>
            </a:r>
          </a:p>
        </p:txBody>
      </p:sp>
      <p:pic>
        <p:nvPicPr>
          <p:cNvPr id="20" name="图片 19"/>
          <p:cNvPicPr>
            <a:picLocks noChangeAspect="1"/>
          </p:cNvPicPr>
          <p:nvPr/>
        </p:nvPicPr>
        <p:blipFill>
          <a:blip r:embed="rId5"/>
          <a:stretch>
            <a:fillRect/>
          </a:stretch>
        </p:blipFill>
        <p:spPr>
          <a:xfrm>
            <a:off x="1036320" y="2943860"/>
            <a:ext cx="3183890" cy="226060"/>
          </a:xfrm>
          <a:prstGeom prst="rect">
            <a:avLst/>
          </a:prstGeom>
        </p:spPr>
      </p:pic>
      <p:sp>
        <p:nvSpPr>
          <p:cNvPr id="21" name="文本框 20"/>
          <p:cNvSpPr txBox="1"/>
          <p:nvPr/>
        </p:nvSpPr>
        <p:spPr>
          <a:xfrm>
            <a:off x="787400" y="2540635"/>
            <a:ext cx="4370705" cy="325120"/>
          </a:xfrm>
          <a:prstGeom prst="rect">
            <a:avLst/>
          </a:prstGeom>
          <a:noFill/>
        </p:spPr>
        <p:txBody>
          <a:bodyPr wrap="square" rtlCol="0">
            <a:noAutofit/>
          </a:bodyPr>
          <a:lstStyle/>
          <a:p>
            <a:r>
              <a:rPr lang="zh-CN" altLang="en-US">
                <a:solidFill>
                  <a:schemeClr val="accent1"/>
                </a:solidFill>
                <a:latin typeface="得意黑" pitchFamily="2" charset="-122"/>
                <a:ea typeface="得意黑" pitchFamily="2" charset="-122"/>
                <a:cs typeface="得意黑" pitchFamily="2" charset="-122"/>
              </a:rPr>
              <a:t>虚拟设备节点链表，暂无实际的文件系统</a:t>
            </a:r>
          </a:p>
        </p:txBody>
      </p:sp>
      <p:pic>
        <p:nvPicPr>
          <p:cNvPr id="22" name="图片 21"/>
          <p:cNvPicPr>
            <a:picLocks noChangeAspect="1"/>
          </p:cNvPicPr>
          <p:nvPr/>
        </p:nvPicPr>
        <p:blipFill>
          <a:blip r:embed="rId6"/>
          <a:stretch>
            <a:fillRect/>
          </a:stretch>
        </p:blipFill>
        <p:spPr>
          <a:xfrm>
            <a:off x="92075" y="4829175"/>
            <a:ext cx="4956175" cy="2028825"/>
          </a:xfrm>
          <a:prstGeom prst="rect">
            <a:avLst/>
          </a:prstGeom>
        </p:spPr>
      </p:pic>
      <p:pic>
        <p:nvPicPr>
          <p:cNvPr id="23" name="图片 22"/>
          <p:cNvPicPr>
            <a:picLocks noChangeAspect="1"/>
          </p:cNvPicPr>
          <p:nvPr/>
        </p:nvPicPr>
        <p:blipFill>
          <a:blip r:embed="rId7"/>
          <a:stretch>
            <a:fillRect/>
          </a:stretch>
        </p:blipFill>
        <p:spPr>
          <a:xfrm>
            <a:off x="92075" y="3764280"/>
            <a:ext cx="2789555" cy="768350"/>
          </a:xfrm>
          <a:prstGeom prst="rect">
            <a:avLst/>
          </a:prstGeom>
        </p:spPr>
      </p:pic>
      <p:pic>
        <p:nvPicPr>
          <p:cNvPr id="24" name="图片 23"/>
          <p:cNvPicPr>
            <a:picLocks noChangeAspect="1"/>
          </p:cNvPicPr>
          <p:nvPr/>
        </p:nvPicPr>
        <p:blipFill>
          <a:blip r:embed="rId8"/>
          <a:stretch>
            <a:fillRect/>
          </a:stretch>
        </p:blipFill>
        <p:spPr>
          <a:xfrm>
            <a:off x="3018155" y="3531235"/>
            <a:ext cx="2758440" cy="1214120"/>
          </a:xfrm>
          <a:prstGeom prst="rect">
            <a:avLst/>
          </a:prstGeom>
        </p:spPr>
      </p:pic>
      <p:pic>
        <p:nvPicPr>
          <p:cNvPr id="25" name="图片 24"/>
          <p:cNvPicPr>
            <a:picLocks noChangeAspect="1"/>
          </p:cNvPicPr>
          <p:nvPr/>
        </p:nvPicPr>
        <p:blipFill>
          <a:blip r:embed="rId9"/>
          <a:stretch>
            <a:fillRect/>
          </a:stretch>
        </p:blipFill>
        <p:spPr>
          <a:xfrm>
            <a:off x="9745345" y="5518150"/>
            <a:ext cx="1851660" cy="130810"/>
          </a:xfrm>
          <a:prstGeom prst="rect">
            <a:avLst/>
          </a:prstGeom>
        </p:spPr>
      </p:pic>
      <p:cxnSp>
        <p:nvCxnSpPr>
          <p:cNvPr id="26" name="直接箭头连接符 25"/>
          <p:cNvCxnSpPr/>
          <p:nvPr/>
        </p:nvCxnSpPr>
        <p:spPr>
          <a:xfrm>
            <a:off x="8390890" y="5113020"/>
            <a:ext cx="1219200" cy="2978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610090" y="5113020"/>
            <a:ext cx="3002280" cy="275590"/>
          </a:xfrm>
          <a:prstGeom prst="rect">
            <a:avLst/>
          </a:prstGeom>
          <a:noFill/>
        </p:spPr>
        <p:txBody>
          <a:bodyPr wrap="square" rtlCol="0">
            <a:spAutoFit/>
          </a:bodyPr>
          <a:lstStyle/>
          <a:p>
            <a:r>
              <a:rPr lang="zh-CN" altLang="en-US" sz="1200">
                <a:solidFill>
                  <a:schemeClr val="accent1"/>
                </a:solidFill>
                <a:latin typeface="得意黑" pitchFamily="2" charset="-122"/>
                <a:ea typeface="得意黑" pitchFamily="2" charset="-122"/>
                <a:cs typeface="得意黑" pitchFamily="2" charset="-122"/>
              </a:rPr>
              <a:t>正在使用的虚拟节点链表</a:t>
            </a:r>
          </a:p>
        </p:txBody>
      </p:sp>
      <p:sp>
        <p:nvSpPr>
          <p:cNvPr id="28" name="文本框 27"/>
          <p:cNvSpPr txBox="1"/>
          <p:nvPr/>
        </p:nvSpPr>
        <p:spPr>
          <a:xfrm>
            <a:off x="7423785" y="6148705"/>
            <a:ext cx="3002280"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cs typeface="得意黑" pitchFamily="2" charset="-122"/>
              </a:rPr>
              <a:t>将分配的新节点</a:t>
            </a:r>
            <a:r>
              <a:rPr lang="en-US" altLang="zh-CN" sz="1200">
                <a:solidFill>
                  <a:srgbClr val="FF0000"/>
                </a:solidFill>
                <a:latin typeface="得意黑" pitchFamily="2" charset="-122"/>
                <a:ea typeface="得意黑" pitchFamily="2" charset="-122"/>
                <a:cs typeface="得意黑" pitchFamily="2" charset="-122"/>
              </a:rPr>
              <a:t>vnode</a:t>
            </a:r>
            <a:r>
              <a:rPr lang="zh-CN" altLang="en-US" sz="1200">
                <a:solidFill>
                  <a:srgbClr val="FF0000"/>
                </a:solidFill>
                <a:latin typeface="得意黑" pitchFamily="2" charset="-122"/>
                <a:ea typeface="得意黑" pitchFamily="2" charset="-122"/>
                <a:cs typeface="得意黑" pitchFamily="2" charset="-122"/>
              </a:rPr>
              <a:t>保存到</a:t>
            </a:r>
            <a:r>
              <a:rPr lang="en-US" altLang="zh-CN" sz="1200">
                <a:solidFill>
                  <a:srgbClr val="FF0000"/>
                </a:solidFill>
                <a:latin typeface="得意黑" pitchFamily="2" charset="-122"/>
                <a:ea typeface="得意黑" pitchFamily="2" charset="-122"/>
                <a:cs typeface="得意黑" pitchFamily="2" charset="-122"/>
              </a:rPr>
              <a:t>newVnode</a:t>
            </a:r>
            <a:r>
              <a:rPr lang="zh-CN" altLang="en-US" sz="1200">
                <a:solidFill>
                  <a:srgbClr val="FF0000"/>
                </a:solidFill>
                <a:latin typeface="得意黑" pitchFamily="2" charset="-122"/>
                <a:ea typeface="得意黑" pitchFamily="2" charset="-122"/>
                <a:cs typeface="得意黑" pitchFamily="2" charset="-122"/>
              </a:rPr>
              <a:t>中</a:t>
            </a:r>
          </a:p>
        </p:txBody>
      </p:sp>
    </p:spTree>
    <p:custDataLst>
      <p:tags r:id="rId1"/>
    </p:custData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3355" y="2009140"/>
            <a:ext cx="4535170" cy="1682750"/>
          </a:xfrm>
          <a:prstGeom prst="rect">
            <a:avLst/>
          </a:prstGeom>
          <a:ln>
            <a:solidFill>
              <a:srgbClr val="FF0000"/>
            </a:solidFill>
          </a:ln>
        </p:spPr>
      </p:pic>
      <p:pic>
        <p:nvPicPr>
          <p:cNvPr id="3" name="图片 2"/>
          <p:cNvPicPr>
            <a:picLocks noChangeAspect="1"/>
          </p:cNvPicPr>
          <p:nvPr/>
        </p:nvPicPr>
        <p:blipFill>
          <a:blip r:embed="rId4"/>
          <a:stretch>
            <a:fillRect/>
          </a:stretch>
        </p:blipFill>
        <p:spPr>
          <a:xfrm>
            <a:off x="173355" y="3801745"/>
            <a:ext cx="4535170" cy="2995295"/>
          </a:xfrm>
          <a:prstGeom prst="rect">
            <a:avLst/>
          </a:prstGeom>
        </p:spPr>
      </p:pic>
      <p:pic>
        <p:nvPicPr>
          <p:cNvPr id="4" name="图片 3"/>
          <p:cNvPicPr>
            <a:picLocks noChangeAspect="1"/>
          </p:cNvPicPr>
          <p:nvPr/>
        </p:nvPicPr>
        <p:blipFill>
          <a:blip r:embed="rId5"/>
          <a:stretch>
            <a:fillRect/>
          </a:stretch>
        </p:blipFill>
        <p:spPr>
          <a:xfrm>
            <a:off x="5699125" y="4733925"/>
            <a:ext cx="6069330" cy="1682750"/>
          </a:xfrm>
          <a:prstGeom prst="rect">
            <a:avLst/>
          </a:prstGeom>
          <a:ln>
            <a:solidFill>
              <a:schemeClr val="accent2"/>
            </a:solidFill>
          </a:ln>
        </p:spPr>
      </p:pic>
      <p:pic>
        <p:nvPicPr>
          <p:cNvPr id="6" name="图片 5"/>
          <p:cNvPicPr>
            <a:picLocks noChangeAspect="1"/>
          </p:cNvPicPr>
          <p:nvPr/>
        </p:nvPicPr>
        <p:blipFill>
          <a:blip r:embed="rId6"/>
          <a:stretch>
            <a:fillRect/>
          </a:stretch>
        </p:blipFill>
        <p:spPr>
          <a:xfrm>
            <a:off x="5698490" y="3128010"/>
            <a:ext cx="6070600" cy="1060450"/>
          </a:xfrm>
          <a:prstGeom prst="rect">
            <a:avLst/>
          </a:prstGeom>
          <a:ln>
            <a:solidFill>
              <a:schemeClr val="accent6"/>
            </a:solidFill>
          </a:ln>
        </p:spPr>
      </p:pic>
      <p:cxnSp>
        <p:nvCxnSpPr>
          <p:cNvPr id="7" name="直接箭头连接符 6"/>
          <p:cNvCxnSpPr/>
          <p:nvPr/>
        </p:nvCxnSpPr>
        <p:spPr>
          <a:xfrm flipV="1">
            <a:off x="6066155" y="3451225"/>
            <a:ext cx="2581275" cy="16522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a:stretch>
            <a:fillRect/>
          </a:stretch>
        </p:blipFill>
        <p:spPr>
          <a:xfrm>
            <a:off x="5699125" y="269240"/>
            <a:ext cx="6069965" cy="2607945"/>
          </a:xfrm>
          <a:prstGeom prst="rect">
            <a:avLst/>
          </a:prstGeom>
          <a:ln>
            <a:solidFill>
              <a:schemeClr val="accent6"/>
            </a:solidFill>
          </a:ln>
        </p:spPr>
      </p:pic>
      <p:cxnSp>
        <p:nvCxnSpPr>
          <p:cNvPr id="11" name="直接箭头连接符 10"/>
          <p:cNvCxnSpPr/>
          <p:nvPr/>
        </p:nvCxnSpPr>
        <p:spPr>
          <a:xfrm flipH="1" flipV="1">
            <a:off x="4800600" y="3708400"/>
            <a:ext cx="2175510" cy="1193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48920" y="327025"/>
            <a:ext cx="4160520" cy="107632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将</a:t>
            </a:r>
            <a:r>
              <a:rPr lang="en-US" altLang="zh-CN" sz="3200">
                <a:latin typeface="得意黑" pitchFamily="2" charset="-122"/>
                <a:ea typeface="得意黑" pitchFamily="2" charset="-122"/>
                <a:cs typeface="得意黑" pitchFamily="2" charset="-122"/>
              </a:rPr>
              <a:t>Mount</a:t>
            </a:r>
            <a:r>
              <a:rPr lang="zh-CN" altLang="en-US" sz="3200">
                <a:latin typeface="得意黑" pitchFamily="2" charset="-122"/>
                <a:ea typeface="得意黑" pitchFamily="2" charset="-122"/>
                <a:cs typeface="得意黑" pitchFamily="2" charset="-122"/>
              </a:rPr>
              <a:t>结构体</a:t>
            </a:r>
            <a:r>
              <a:rPr lang="en-US" altLang="zh-CN" sz="3200">
                <a:latin typeface="得意黑" pitchFamily="2" charset="-122"/>
                <a:ea typeface="得意黑" pitchFamily="2" charset="-122"/>
                <a:cs typeface="得意黑" pitchFamily="2" charset="-122"/>
              </a:rPr>
              <a:t>mnt</a:t>
            </a:r>
            <a:r>
              <a:rPr lang="zh-CN" altLang="en-US" sz="3200">
                <a:latin typeface="得意黑" pitchFamily="2" charset="-122"/>
                <a:ea typeface="得意黑" pitchFamily="2" charset="-122"/>
                <a:cs typeface="得意黑" pitchFamily="2" charset="-122"/>
              </a:rPr>
              <a:t>加入到全局</a:t>
            </a:r>
            <a:r>
              <a:rPr lang="en-US" altLang="zh-CN" sz="3200">
                <a:latin typeface="得意黑" pitchFamily="2" charset="-122"/>
                <a:ea typeface="得意黑" pitchFamily="2" charset="-122"/>
                <a:cs typeface="得意黑" pitchFamily="2" charset="-122"/>
              </a:rPr>
              <a:t>Mount</a:t>
            </a:r>
            <a:r>
              <a:rPr lang="zh-CN" altLang="en-US" sz="3200">
                <a:latin typeface="得意黑" pitchFamily="2" charset="-122"/>
                <a:ea typeface="得意黑" pitchFamily="2" charset="-122"/>
                <a:cs typeface="得意黑" pitchFamily="2" charset="-122"/>
              </a:rPr>
              <a:t>链表中</a:t>
            </a:r>
          </a:p>
        </p:txBody>
      </p:sp>
    </p:spTree>
    <p:custDataLst>
      <p:tags r:id="rId1"/>
    </p:custData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4294967295"/>
            <p:custDataLst>
              <p:tags r:id="rId2"/>
            </p:custDataLst>
          </p:nvPr>
        </p:nvPicPr>
        <p:blipFill>
          <a:blip r:embed="rId5"/>
          <a:stretch>
            <a:fillRect/>
          </a:stretch>
        </p:blipFill>
        <p:spPr>
          <a:xfrm>
            <a:off x="0" y="2303463"/>
            <a:ext cx="3941763" cy="1538287"/>
          </a:xfrm>
        </p:spPr>
      </p:pic>
      <p:pic>
        <p:nvPicPr>
          <p:cNvPr id="8" name="图片 7"/>
          <p:cNvPicPr>
            <a:picLocks noChangeAspect="1"/>
          </p:cNvPicPr>
          <p:nvPr>
            <p:custDataLst>
              <p:tags r:id="rId3"/>
            </p:custDataLst>
          </p:nvPr>
        </p:nvPicPr>
        <p:blipFill>
          <a:blip r:embed="rId6"/>
          <a:stretch>
            <a:fillRect/>
          </a:stretch>
        </p:blipFill>
        <p:spPr>
          <a:xfrm>
            <a:off x="5236845" y="1322070"/>
            <a:ext cx="7062470" cy="5260975"/>
          </a:xfrm>
          <a:prstGeom prst="rect">
            <a:avLst/>
          </a:prstGeom>
        </p:spPr>
      </p:pic>
      <p:sp>
        <p:nvSpPr>
          <p:cNvPr id="2" name="文本框 1"/>
          <p:cNvSpPr txBox="1"/>
          <p:nvPr/>
        </p:nvSpPr>
        <p:spPr>
          <a:xfrm>
            <a:off x="248920" y="327025"/>
            <a:ext cx="4160520" cy="583565"/>
          </a:xfrm>
          <a:prstGeom prst="rect">
            <a:avLst/>
          </a:prstGeom>
          <a:noFill/>
        </p:spPr>
        <p:txBody>
          <a:bodyPr wrap="square" rtlCol="0">
            <a:spAutoFit/>
          </a:bodyPr>
          <a:lstStyle/>
          <a:p>
            <a:r>
              <a:rPr lang="zh-CN" altLang="en-US" sz="3200">
                <a:latin typeface="得意黑" pitchFamily="2" charset="-122"/>
                <a:ea typeface="得意黑" pitchFamily="2" charset="-122"/>
                <a:cs typeface="得意黑" pitchFamily="2" charset="-122"/>
              </a:rPr>
              <a:t>改变根结点</a:t>
            </a:r>
          </a:p>
        </p:txBody>
      </p:sp>
      <p:pic>
        <p:nvPicPr>
          <p:cNvPr id="3" name="图片 2"/>
          <p:cNvPicPr>
            <a:picLocks noChangeAspect="1"/>
          </p:cNvPicPr>
          <p:nvPr/>
        </p:nvPicPr>
        <p:blipFill>
          <a:blip r:embed="rId7"/>
          <a:stretch>
            <a:fillRect/>
          </a:stretch>
        </p:blipFill>
        <p:spPr>
          <a:xfrm>
            <a:off x="473075" y="1322070"/>
            <a:ext cx="2266950" cy="568325"/>
          </a:xfrm>
          <a:prstGeom prst="rect">
            <a:avLst/>
          </a:prstGeom>
        </p:spPr>
      </p:pic>
      <p:sp>
        <p:nvSpPr>
          <p:cNvPr id="18" name="矩形 17"/>
          <p:cNvSpPr/>
          <p:nvPr/>
        </p:nvSpPr>
        <p:spPr>
          <a:xfrm>
            <a:off x="838835" y="1461135"/>
            <a:ext cx="1901190" cy="292100"/>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a:off x="1334135" y="1779905"/>
            <a:ext cx="281305" cy="427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98805" y="3277235"/>
            <a:ext cx="3332480" cy="347345"/>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p:nvPr/>
        </p:nvCxnSpPr>
        <p:spPr>
          <a:xfrm flipV="1">
            <a:off x="4071620" y="1521460"/>
            <a:ext cx="1085215" cy="1907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8"/>
          <a:stretch>
            <a:fillRect/>
          </a:stretch>
        </p:blipFill>
        <p:spPr>
          <a:xfrm>
            <a:off x="3326765" y="698500"/>
            <a:ext cx="7207885" cy="153670"/>
          </a:xfrm>
          <a:prstGeom prst="rect">
            <a:avLst/>
          </a:prstGeom>
        </p:spPr>
      </p:pic>
      <p:pic>
        <p:nvPicPr>
          <p:cNvPr id="9" name="图片 8"/>
          <p:cNvPicPr>
            <a:picLocks noChangeAspect="1"/>
          </p:cNvPicPr>
          <p:nvPr/>
        </p:nvPicPr>
        <p:blipFill>
          <a:blip r:embed="rId9"/>
          <a:stretch>
            <a:fillRect/>
          </a:stretch>
        </p:blipFill>
        <p:spPr>
          <a:xfrm>
            <a:off x="0" y="4484370"/>
            <a:ext cx="5401945" cy="791210"/>
          </a:xfrm>
          <a:prstGeom prst="rect">
            <a:avLst/>
          </a:prstGeom>
        </p:spPr>
      </p:pic>
      <p:pic>
        <p:nvPicPr>
          <p:cNvPr id="10" name="图片 9"/>
          <p:cNvPicPr>
            <a:picLocks noChangeAspect="1"/>
          </p:cNvPicPr>
          <p:nvPr/>
        </p:nvPicPr>
        <p:blipFill>
          <a:blip r:embed="rId10"/>
          <a:stretch>
            <a:fillRect/>
          </a:stretch>
        </p:blipFill>
        <p:spPr>
          <a:xfrm>
            <a:off x="132715" y="6377305"/>
            <a:ext cx="4425950" cy="346075"/>
          </a:xfrm>
          <a:prstGeom prst="rect">
            <a:avLst/>
          </a:prstGeom>
        </p:spPr>
      </p:pic>
      <p:sp>
        <p:nvSpPr>
          <p:cNvPr id="13" name="文本框 12"/>
          <p:cNvSpPr txBox="1"/>
          <p:nvPr/>
        </p:nvSpPr>
        <p:spPr>
          <a:xfrm>
            <a:off x="132715" y="5694045"/>
            <a:ext cx="4442460" cy="64516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rPr>
              <a:t>获取双向链表中第一个链表节点所在的结构体地址，接口的第一个入参表示的是链表中的头节点，第二个入参是要获取的结构体类型，第三个入参是链表在该结构体中的名称</a:t>
            </a:r>
          </a:p>
        </p:txBody>
      </p:sp>
      <p:pic>
        <p:nvPicPr>
          <p:cNvPr id="14" name="图片 13"/>
          <p:cNvPicPr>
            <a:picLocks noChangeAspect="1"/>
          </p:cNvPicPr>
          <p:nvPr/>
        </p:nvPicPr>
        <p:blipFill>
          <a:blip r:embed="rId11"/>
          <a:stretch>
            <a:fillRect/>
          </a:stretch>
        </p:blipFill>
        <p:spPr>
          <a:xfrm>
            <a:off x="9204325" y="759460"/>
            <a:ext cx="5424805" cy="1544320"/>
          </a:xfrm>
          <a:prstGeom prst="rect">
            <a:avLst/>
          </a:prstGeom>
        </p:spPr>
      </p:pic>
      <p:sp>
        <p:nvSpPr>
          <p:cNvPr id="15" name="文本框 14"/>
          <p:cNvSpPr txBox="1"/>
          <p:nvPr/>
        </p:nvSpPr>
        <p:spPr>
          <a:xfrm>
            <a:off x="473075" y="4208780"/>
            <a:ext cx="4021455"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rPr>
              <a:t>遍历指定双向链表，获取包含该链表节点的结构体地址</a:t>
            </a:r>
          </a:p>
        </p:txBody>
      </p:sp>
      <p:sp>
        <p:nvSpPr>
          <p:cNvPr id="16" name="文本框 15"/>
          <p:cNvSpPr txBox="1"/>
          <p:nvPr/>
        </p:nvSpPr>
        <p:spPr>
          <a:xfrm>
            <a:off x="7720330" y="2505710"/>
            <a:ext cx="4021455"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rPr>
              <a:t>遍历旧根节点的子路径缓存双向链表，即遍历其孩子节点</a:t>
            </a:r>
          </a:p>
        </p:txBody>
      </p:sp>
      <p:sp>
        <p:nvSpPr>
          <p:cNvPr id="17" name="文本框 16"/>
          <p:cNvSpPr txBox="1"/>
          <p:nvPr/>
        </p:nvSpPr>
        <p:spPr>
          <a:xfrm>
            <a:off x="8373745" y="4208780"/>
            <a:ext cx="4021455" cy="275590"/>
          </a:xfrm>
          <a:prstGeom prst="rect">
            <a:avLst/>
          </a:prstGeom>
          <a:noFill/>
        </p:spPr>
        <p:txBody>
          <a:bodyPr wrap="square" rtlCol="0">
            <a:spAutoFit/>
          </a:bodyPr>
          <a:lstStyle/>
          <a:p>
            <a:r>
              <a:rPr lang="zh-CN" altLang="en-US" sz="1200">
                <a:solidFill>
                  <a:srgbClr val="FF0000"/>
                </a:solidFill>
                <a:latin typeface="得意黑" pitchFamily="2" charset="-122"/>
                <a:ea typeface="得意黑" pitchFamily="2" charset="-122"/>
              </a:rPr>
              <a:t>找到目录名</a:t>
            </a:r>
            <a:r>
              <a:rPr lang="en-US" altLang="zh-CN" sz="1200">
                <a:solidFill>
                  <a:srgbClr val="FF0000"/>
                </a:solidFill>
                <a:latin typeface="得意黑" pitchFamily="2" charset="-122"/>
                <a:ea typeface="得意黑" pitchFamily="2" charset="-122"/>
              </a:rPr>
              <a:t>dirname</a:t>
            </a:r>
            <a:r>
              <a:rPr lang="zh-CN" altLang="en-US" sz="1200">
                <a:solidFill>
                  <a:srgbClr val="FF0000"/>
                </a:solidFill>
                <a:latin typeface="得意黑" pitchFamily="2" charset="-122"/>
                <a:ea typeface="得意黑" pitchFamily="2" charset="-122"/>
              </a:rPr>
              <a:t>对应的</a:t>
            </a:r>
            <a:r>
              <a:rPr lang="en-US" altLang="zh-CN" sz="1200">
                <a:solidFill>
                  <a:srgbClr val="FF0000"/>
                </a:solidFill>
                <a:latin typeface="得意黑" pitchFamily="2" charset="-122"/>
                <a:ea typeface="得意黑" pitchFamily="2" charset="-122"/>
              </a:rPr>
              <a:t>vnode</a:t>
            </a:r>
            <a:r>
              <a:rPr lang="zh-CN" altLang="en-US" sz="1200">
                <a:solidFill>
                  <a:srgbClr val="FF0000"/>
                </a:solidFill>
                <a:latin typeface="得意黑" pitchFamily="2" charset="-122"/>
                <a:ea typeface="得意黑" pitchFamily="2" charset="-122"/>
              </a:rPr>
              <a:t>并将结果保存到</a:t>
            </a:r>
            <a:r>
              <a:rPr lang="en-US" altLang="zh-CN" sz="1200">
                <a:solidFill>
                  <a:srgbClr val="FF0000"/>
                </a:solidFill>
                <a:latin typeface="得意黑" pitchFamily="2" charset="-122"/>
                <a:ea typeface="得意黑" pitchFamily="2" charset="-122"/>
              </a:rPr>
              <a:t>nodeInFs</a:t>
            </a:r>
          </a:p>
        </p:txBody>
      </p:sp>
    </p:spTree>
    <p:custDataLst>
      <p:tags r:id="rId1"/>
    </p:custData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328612" y="1923644"/>
            <a:ext cx="11534775" cy="2304111"/>
            <a:chOff x="328612" y="1923644"/>
            <a:chExt cx="11534775" cy="2304111"/>
          </a:xfrm>
        </p:grpSpPr>
        <p:grpSp>
          <p:nvGrpSpPr>
            <p:cNvPr id="117" name="组合 116"/>
            <p:cNvGrpSpPr/>
            <p:nvPr/>
          </p:nvGrpSpPr>
          <p:grpSpPr>
            <a:xfrm>
              <a:off x="6404562" y="2125822"/>
              <a:ext cx="5450854" cy="275671"/>
              <a:chOff x="6404562" y="2125822"/>
              <a:chExt cx="5450854" cy="275671"/>
            </a:xfrm>
          </p:grpSpPr>
          <p:grpSp>
            <p:nvGrpSpPr>
              <p:cNvPr id="73" name="组合 72"/>
              <p:cNvGrpSpPr/>
              <p:nvPr/>
            </p:nvGrpSpPr>
            <p:grpSpPr>
              <a:xfrm>
                <a:off x="6404562" y="2125822"/>
                <a:ext cx="5450854" cy="275671"/>
                <a:chOff x="-57370" y="2710927"/>
                <a:chExt cx="11168227" cy="718073"/>
              </a:xfrm>
            </p:grpSpPr>
            <p:cxnSp>
              <p:nvCxnSpPr>
                <p:cNvPr id="74" name="直接连接符 73"/>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userDrawn="1"/>
              </p:nvCxnSpPr>
              <p:spPr>
                <a:xfrm flipH="1">
                  <a:off x="750704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userDrawn="1"/>
              </p:nvCxnSpPr>
              <p:spPr>
                <a:xfrm flipH="1">
                  <a:off x="786742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userDrawn="1"/>
              </p:nvCxnSpPr>
              <p:spPr>
                <a:xfrm flipH="1">
                  <a:off x="858819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flipH="1">
                  <a:off x="894857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113" name="直接连接符 112"/>
              <p:cNvCxnSpPr/>
              <p:nvPr/>
            </p:nvCxnSpPr>
            <p:spPr>
              <a:xfrm flipH="1">
                <a:off x="728763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746352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763941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116" name="组合 115"/>
            <p:cNvGrpSpPr/>
            <p:nvPr/>
          </p:nvGrpSpPr>
          <p:grpSpPr>
            <a:xfrm>
              <a:off x="601928" y="2125822"/>
              <a:ext cx="5978525" cy="275672"/>
              <a:chOff x="601928" y="2125822"/>
              <a:chExt cx="5978525" cy="275672"/>
            </a:xfrm>
          </p:grpSpPr>
          <p:grpSp>
            <p:nvGrpSpPr>
              <p:cNvPr id="37" name="组合 36"/>
              <p:cNvGrpSpPr/>
              <p:nvPr/>
            </p:nvGrpSpPr>
            <p:grpSpPr>
              <a:xfrm>
                <a:off x="601928" y="2125823"/>
                <a:ext cx="5978525" cy="275671"/>
                <a:chOff x="-57370" y="2710927"/>
                <a:chExt cx="12249370" cy="718073"/>
              </a:xfrm>
            </p:grpSpPr>
            <p:cxnSp>
              <p:nvCxnSpPr>
                <p:cNvPr id="38" name="直接连接符 37"/>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flipH="1">
                  <a:off x="1075047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1111085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userDrawn="1"/>
              </p:nvCxnSpPr>
              <p:spPr>
                <a:xfrm flipH="1">
                  <a:off x="1147123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339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102377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138415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userDrawn="1"/>
              </p:nvCxnSpPr>
              <p:spPr>
                <a:xfrm flipH="1">
                  <a:off x="210491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userDrawn="1"/>
              </p:nvCxnSpPr>
              <p:spPr>
                <a:xfrm flipH="1">
                  <a:off x="246529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110" name="直接连接符 109"/>
              <p:cNvCxnSpPr/>
              <p:nvPr/>
            </p:nvCxnSpPr>
            <p:spPr>
              <a:xfrm flipH="1">
                <a:off x="429749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447338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464927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328612" y="1923644"/>
              <a:ext cx="11534775" cy="2304111"/>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p:cNvSpPr/>
            <p:nvPr/>
          </p:nvSpPr>
          <p:spPr>
            <a:xfrm>
              <a:off x="328612" y="1923644"/>
              <a:ext cx="441235" cy="23041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1422150" y="1923644"/>
              <a:ext cx="441237" cy="23041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文本框 107"/>
            <p:cNvSpPr txBox="1"/>
            <p:nvPr/>
          </p:nvSpPr>
          <p:spPr>
            <a:xfrm>
              <a:off x="5125140" y="1971269"/>
              <a:ext cx="1963236" cy="583565"/>
            </a:xfrm>
            <a:prstGeom prst="rect">
              <a:avLst/>
            </a:prstGeom>
            <a:solidFill>
              <a:schemeClr val="bg1"/>
            </a:solidFill>
          </p:spPr>
          <p:txBody>
            <a:bodyPr wrap="square" rtlCol="0">
              <a:spAutoFit/>
            </a:bodyPr>
            <a:lstStyle/>
            <a:p>
              <a:pPr algn="ctr"/>
              <a:r>
                <a:rPr lang="en-US" altLang="zh-CN" sz="3200" dirty="0">
                  <a:solidFill>
                    <a:schemeClr val="tx2"/>
                  </a:solidFill>
                  <a:latin typeface="字魂59号-创粗黑" panose="00000500000000000000" pitchFamily="2" charset="-122"/>
                  <a:ea typeface="字魂59号-创粗黑" panose="00000500000000000000" pitchFamily="2" charset="-122"/>
                </a:rPr>
                <a:t>PART TWO</a:t>
              </a:r>
              <a:endParaRPr lang="zh-CN" altLang="en-US" sz="3200" dirty="0">
                <a:solidFill>
                  <a:schemeClr val="tx2"/>
                </a:solidFill>
                <a:latin typeface="字魂59号-创粗黑" panose="00000500000000000000" pitchFamily="2" charset="-122"/>
                <a:ea typeface="字魂59号-创粗黑" panose="00000500000000000000" pitchFamily="2" charset="-122"/>
              </a:endParaRPr>
            </a:p>
          </p:txBody>
        </p:sp>
        <p:sp>
          <p:nvSpPr>
            <p:cNvPr id="109" name="文本框 108"/>
            <p:cNvSpPr txBox="1"/>
            <p:nvPr/>
          </p:nvSpPr>
          <p:spPr>
            <a:xfrm>
              <a:off x="2713037" y="2968219"/>
              <a:ext cx="7033260" cy="922020"/>
            </a:xfrm>
            <a:prstGeom prst="rect">
              <a:avLst/>
            </a:prstGeom>
            <a:noFill/>
          </p:spPr>
          <p:txBody>
            <a:bodyPr wrap="square" rtlCol="0">
              <a:spAutoFit/>
            </a:bodyPr>
            <a:lstStyle/>
            <a:p>
              <a:pPr algn="r"/>
              <a:r>
                <a:rPr sz="5400" dirty="0" err="1">
                  <a:solidFill>
                    <a:schemeClr val="accent1"/>
                  </a:solidFill>
                  <a:effectLst/>
                  <a:latin typeface="得意黑" pitchFamily="2" charset="-122"/>
                  <a:ea typeface="得意黑" pitchFamily="2" charset="-122"/>
                  <a:cs typeface="得意黑" pitchFamily="2" charset="-122"/>
                  <a:sym typeface="+mn-ea"/>
                </a:rPr>
                <a:t>文件打开与读写操作</a:t>
              </a:r>
              <a:endParaRPr sz="5400" dirty="0">
                <a:solidFill>
                  <a:schemeClr val="accent1"/>
                </a:solidFill>
                <a:effectLst/>
                <a:latin typeface="得意黑" pitchFamily="2" charset="-122"/>
                <a:ea typeface="得意黑" pitchFamily="2" charset="-122"/>
                <a:cs typeface="得意黑" pitchFamily="2" charset="-122"/>
                <a:sym typeface="+mn-ea"/>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 calcmode="lin" valueType="num">
                                      <p:cBhvr additive="base">
                                        <p:cTn id="7" dur="500"/>
                                        <p:tgtEl>
                                          <p:spTgt spid="118"/>
                                        </p:tgtEl>
                                        <p:attrNameLst>
                                          <p:attrName>ppt_y</p:attrName>
                                        </p:attrNameLst>
                                      </p:cBhvr>
                                      <p:tavLst>
                                        <p:tav tm="0">
                                          <p:val>
                                            <p:strVal val="#ppt_y+#ppt_h*1.125000"/>
                                          </p:val>
                                        </p:tav>
                                        <p:tav tm="100000">
                                          <p:val>
                                            <p:strVal val="#ppt_y"/>
                                          </p:val>
                                        </p:tav>
                                      </p:tavLst>
                                    </p:anim>
                                    <p:animEffect transition="in" filter="wipe(up)">
                                      <p:cBhvr>
                                        <p:cTn id="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2583" y="295275"/>
            <a:ext cx="12006701" cy="6267450"/>
            <a:chOff x="112583" y="295275"/>
            <a:chExt cx="12006701" cy="6267450"/>
          </a:xfrm>
        </p:grpSpPr>
        <p:sp>
          <p:nvSpPr>
            <p:cNvPr id="2" name="矩形 1"/>
            <p:cNvSpPr/>
            <p:nvPr/>
          </p:nvSpPr>
          <p:spPr>
            <a:xfrm>
              <a:off x="325529" y="295275"/>
              <a:ext cx="11534775" cy="626745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844320" y="980413"/>
              <a:ext cx="5274964" cy="275671"/>
              <a:chOff x="6404562" y="2125822"/>
              <a:chExt cx="5274964" cy="275671"/>
            </a:xfrm>
          </p:grpSpPr>
          <p:grpSp>
            <p:nvGrpSpPr>
              <p:cNvPr id="5" name="组合 4"/>
              <p:cNvGrpSpPr/>
              <p:nvPr/>
            </p:nvGrpSpPr>
            <p:grpSpPr>
              <a:xfrm>
                <a:off x="6404562" y="2125822"/>
                <a:ext cx="5274964" cy="275671"/>
                <a:chOff x="-57370" y="2710927"/>
                <a:chExt cx="10807846" cy="718073"/>
              </a:xfrm>
            </p:grpSpPr>
            <p:cxnSp>
              <p:nvCxnSpPr>
                <p:cNvPr id="9" name="直接连接符 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750704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786742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858819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894857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flipH="1">
                <a:off x="746352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63941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12583" y="980413"/>
              <a:ext cx="5978525" cy="275672"/>
              <a:chOff x="601928" y="2125822"/>
              <a:chExt cx="5978525" cy="275672"/>
            </a:xfrm>
          </p:grpSpPr>
          <p:grpSp>
            <p:nvGrpSpPr>
              <p:cNvPr id="35" name="组合 34"/>
              <p:cNvGrpSpPr/>
              <p:nvPr/>
            </p:nvGrpSpPr>
            <p:grpSpPr>
              <a:xfrm>
                <a:off x="601928" y="2125823"/>
                <a:ext cx="5978525" cy="275671"/>
                <a:chOff x="-57370" y="2710927"/>
                <a:chExt cx="12249370" cy="718073"/>
              </a:xfrm>
            </p:grpSpPr>
            <p:cxnSp>
              <p:nvCxnSpPr>
                <p:cNvPr id="39" name="直接连接符 3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userDrawn="1"/>
              </p:nvCxnSpPr>
              <p:spPr>
                <a:xfrm flipH="1">
                  <a:off x="1075047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H="1">
                  <a:off x="1111085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flipH="1">
                  <a:off x="1147123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userDrawn="1"/>
              </p:nvCxnSpPr>
              <p:spPr>
                <a:xfrm flipH="1">
                  <a:off x="66339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102377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138415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210491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246529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H="1">
                <a:off x="429749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47338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3900993" y="626110"/>
              <a:ext cx="4991735" cy="829945"/>
            </a:xfrm>
            <a:prstGeom prst="rect">
              <a:avLst/>
            </a:prstGeom>
            <a:solidFill>
              <a:schemeClr val="bg1"/>
            </a:solidFill>
          </p:spPr>
          <p:txBody>
            <a:bodyPr wrap="square" rtlCol="0">
              <a:spAutoFit/>
            </a:bodyPr>
            <a:lstStyle/>
            <a:p>
              <a:pPr algn="ctr"/>
              <a:r>
                <a:rPr lang="zh-CN" altLang="en-US" sz="4800" b="1" dirty="0">
                  <a:solidFill>
                    <a:schemeClr val="accent1"/>
                  </a:solidFill>
                  <a:latin typeface="字魂59号-创粗黑" panose="00000500000000000000" pitchFamily="2" charset="-122"/>
                  <a:ea typeface="字魂59号-创粗黑" panose="00000500000000000000" pitchFamily="2" charset="-122"/>
                </a:rPr>
                <a:t>文件打开与读写</a:t>
              </a:r>
            </a:p>
          </p:txBody>
        </p:sp>
        <p:grpSp>
          <p:nvGrpSpPr>
            <p:cNvPr id="69" name="组合 68"/>
            <p:cNvGrpSpPr/>
            <p:nvPr/>
          </p:nvGrpSpPr>
          <p:grpSpPr>
            <a:xfrm>
              <a:off x="577788" y="1457589"/>
              <a:ext cx="1080350" cy="86207"/>
              <a:chOff x="-38038950" y="5057550"/>
              <a:chExt cx="8648359" cy="86207"/>
            </a:xfrm>
          </p:grpSpPr>
          <p:cxnSp>
            <p:nvCxnSpPr>
              <p:cNvPr id="70" name="直接连接符 69"/>
              <p:cNvCxnSpPr/>
              <p:nvPr userDrawn="1"/>
            </p:nvCxnSpPr>
            <p:spPr>
              <a:xfrm>
                <a:off x="-38038950" y="5057550"/>
                <a:ext cx="864556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38036151" y="5143757"/>
                <a:ext cx="864556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a:off x="876383" y="1457324"/>
            <a:ext cx="5459095" cy="4673937"/>
            <a:chOff x="5849068" y="1630044"/>
            <a:chExt cx="5459095" cy="4673937"/>
          </a:xfrm>
        </p:grpSpPr>
        <p:grpSp>
          <p:nvGrpSpPr>
            <p:cNvPr id="6" name="组合 5"/>
            <p:cNvGrpSpPr/>
            <p:nvPr/>
          </p:nvGrpSpPr>
          <p:grpSpPr>
            <a:xfrm>
              <a:off x="5849068" y="1630044"/>
              <a:ext cx="488971" cy="4673937"/>
              <a:chOff x="5849068" y="1630044"/>
              <a:chExt cx="488971" cy="4673937"/>
            </a:xfrm>
          </p:grpSpPr>
          <p:cxnSp>
            <p:nvCxnSpPr>
              <p:cNvPr id="73" name="直接连接符 72"/>
              <p:cNvCxnSpPr/>
              <p:nvPr/>
            </p:nvCxnSpPr>
            <p:spPr>
              <a:xfrm>
                <a:off x="6096000" y="1630044"/>
                <a:ext cx="0" cy="46739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853960" y="209521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1</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5" name="矩形 74"/>
              <p:cNvSpPr/>
              <p:nvPr/>
            </p:nvSpPr>
            <p:spPr>
              <a:xfrm>
                <a:off x="5849068" y="3101877"/>
                <a:ext cx="484079" cy="48407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2</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6" name="矩形 75"/>
              <p:cNvSpPr/>
              <p:nvPr/>
            </p:nvSpPr>
            <p:spPr>
              <a:xfrm>
                <a:off x="5853960" y="4108542"/>
                <a:ext cx="484079" cy="48407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3</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grpSp>
        <p:sp>
          <p:nvSpPr>
            <p:cNvPr id="78" name="文本框 77"/>
            <p:cNvSpPr txBox="1"/>
            <p:nvPr/>
          </p:nvSpPr>
          <p:spPr>
            <a:xfrm>
              <a:off x="6936823" y="2024379"/>
              <a:ext cx="4371340" cy="645160"/>
            </a:xfrm>
            <a:prstGeom prst="rect">
              <a:avLst/>
            </a:prstGeom>
            <a:noFill/>
          </p:spPr>
          <p:txBody>
            <a:bodyPr wrap="square" rtlCol="0">
              <a:spAutoFit/>
            </a:bodyPr>
            <a:lstStyle/>
            <a:p>
              <a:pPr algn="r"/>
              <a:r>
                <a:rPr sz="3600" b="1" dirty="0">
                  <a:solidFill>
                    <a:schemeClr val="accent1"/>
                  </a:solidFill>
                  <a:latin typeface="得意黑" pitchFamily="2" charset="-122"/>
                  <a:ea typeface="得意黑" pitchFamily="2" charset="-122"/>
                </a:rPr>
                <a:t>SysOpen相关代码解析</a:t>
              </a:r>
            </a:p>
          </p:txBody>
        </p:sp>
      </p:grpSp>
      <p:sp>
        <p:nvSpPr>
          <p:cNvPr id="38" name="文本框 37"/>
          <p:cNvSpPr txBox="1"/>
          <p:nvPr/>
        </p:nvSpPr>
        <p:spPr>
          <a:xfrm>
            <a:off x="1519555" y="2929255"/>
            <a:ext cx="4796155" cy="645160"/>
          </a:xfrm>
          <a:prstGeom prst="rect">
            <a:avLst/>
          </a:prstGeom>
          <a:noFill/>
        </p:spPr>
        <p:txBody>
          <a:bodyPr wrap="square" rtlCol="0" anchor="t">
            <a:spAutoFit/>
          </a:bodyPr>
          <a:lstStyle/>
          <a:p>
            <a:pPr algn="r"/>
            <a:r>
              <a:rPr sz="3600" b="1" dirty="0">
                <a:solidFill>
                  <a:schemeClr val="accent1"/>
                </a:solidFill>
                <a:latin typeface="得意黑" pitchFamily="2" charset="-122"/>
                <a:ea typeface="得意黑" pitchFamily="2" charset="-122"/>
                <a:sym typeface="+mn-ea"/>
              </a:rPr>
              <a:t>SysRead相关代码解析</a:t>
            </a:r>
          </a:p>
        </p:txBody>
      </p:sp>
      <p:sp>
        <p:nvSpPr>
          <p:cNvPr id="77" name="文本框 76"/>
          <p:cNvSpPr txBox="1"/>
          <p:nvPr/>
        </p:nvSpPr>
        <p:spPr>
          <a:xfrm>
            <a:off x="1964055" y="3935730"/>
            <a:ext cx="9896475" cy="645160"/>
          </a:xfrm>
          <a:prstGeom prst="rect">
            <a:avLst/>
          </a:prstGeom>
          <a:noFill/>
        </p:spPr>
        <p:txBody>
          <a:bodyPr wrap="square" rtlCol="0" anchor="t">
            <a:spAutoFit/>
          </a:bodyPr>
          <a:lstStyle/>
          <a:p>
            <a:pPr algn="l"/>
            <a:r>
              <a:rPr lang="zh-CN" altLang="en-US" sz="3600" b="1" dirty="0">
                <a:solidFill>
                  <a:schemeClr val="accent1"/>
                </a:solidFill>
                <a:latin typeface="得意黑" pitchFamily="2" charset="-122"/>
                <a:ea typeface="得意黑" pitchFamily="2" charset="-122"/>
                <a:sym typeface="+mn-ea"/>
              </a:rPr>
              <a:t>SysWrite相关代码解析</a:t>
            </a:r>
          </a:p>
        </p:txBody>
      </p:sp>
      <p:pic>
        <p:nvPicPr>
          <p:cNvPr id="80" name="图片 79" descr="templates\docerresourceshop\icons\\343435383138323b333633373632353bbcfdcdb7"/>
          <p:cNvPicPr>
            <a:picLocks noChangeAspect="1"/>
          </p:cNvPicPr>
          <p:nvPr/>
        </p:nvPicPr>
        <p:blipFill>
          <a:blip r:embed="rId4"/>
          <a:stretch>
            <a:fillRect/>
          </a:stretch>
        </p:blipFill>
        <p:spPr>
          <a:xfrm rot="10800000">
            <a:off x="9482455" y="1543685"/>
            <a:ext cx="1014095" cy="1014095"/>
          </a:xfrm>
          <a:prstGeom prst="rect">
            <a:avLst/>
          </a:prstGeom>
        </p:spPr>
      </p:pic>
      <p:sp>
        <p:nvSpPr>
          <p:cNvPr id="72" name="矩形 71"/>
          <p:cNvSpPr/>
          <p:nvPr>
            <p:custDataLst>
              <p:tags r:id="rId1"/>
            </p:custDataLst>
          </p:nvPr>
        </p:nvSpPr>
        <p:spPr>
          <a:xfrm>
            <a:off x="881275" y="4996272"/>
            <a:ext cx="484079" cy="48407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4</a:t>
            </a:r>
          </a:p>
        </p:txBody>
      </p:sp>
      <p:sp>
        <p:nvSpPr>
          <p:cNvPr id="79" name="文本框 78"/>
          <p:cNvSpPr txBox="1"/>
          <p:nvPr/>
        </p:nvSpPr>
        <p:spPr>
          <a:xfrm>
            <a:off x="2047240" y="4915535"/>
            <a:ext cx="6096000" cy="645160"/>
          </a:xfrm>
          <a:prstGeom prst="rect">
            <a:avLst/>
          </a:prstGeom>
          <a:noFill/>
        </p:spPr>
        <p:txBody>
          <a:bodyPr wrap="square" rtlCol="0" anchor="t">
            <a:spAutoFit/>
          </a:bodyPr>
          <a:lstStyle/>
          <a:p>
            <a:pPr algn="l"/>
            <a:r>
              <a:rPr lang="zh-CN" altLang="en-US" sz="3600" b="1" dirty="0">
                <a:solidFill>
                  <a:schemeClr val="accent1"/>
                </a:solidFill>
                <a:latin typeface="得意黑" pitchFamily="2" charset="-122"/>
                <a:ea typeface="得意黑" pitchFamily="2" charset="-122"/>
                <a:sym typeface="+mn-ea"/>
              </a:rPr>
              <a:t>SysClose相关代码解析</a:t>
            </a:r>
          </a:p>
        </p:txBody>
      </p:sp>
    </p:spTree>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350520" y="1148715"/>
            <a:ext cx="11417300" cy="1334770"/>
          </a:xfrm>
          <a:prstGeom prst="rect">
            <a:avLst/>
          </a:prstGeom>
          <a:noFill/>
          <a:ln w="9525">
            <a:noFill/>
          </a:ln>
        </p:spPr>
        <p:txBody>
          <a:bodyPr>
            <a:noAutofit/>
          </a:bodyPr>
          <a:lstStyle/>
          <a:p>
            <a:pPr marL="285750" indent="-285750">
              <a:lnSpc>
                <a:spcPct val="120000"/>
              </a:lnSpc>
              <a:buFont typeface="Arial" panose="020B0604020202020204" pitchFamily="34" charset="0"/>
              <a:buChar char="•"/>
            </a:pPr>
            <a:r>
              <a:rPr lang="en-US" b="0">
                <a:latin typeface="得意黑" pitchFamily="2" charset="-122"/>
                <a:ea typeface="得意黑" pitchFamily="2" charset="-122"/>
                <a:cs typeface="得意黑" pitchFamily="2" charset="-122"/>
              </a:rPr>
              <a:t>fd : </a:t>
            </a:r>
            <a:r>
              <a:rPr lang="zh-CN" b="0">
                <a:latin typeface="得意黑" pitchFamily="2" charset="-122"/>
                <a:ea typeface="得意黑" pitchFamily="2" charset="-122"/>
                <a:cs typeface="得意黑" pitchFamily="2" charset="-122"/>
              </a:rPr>
              <a:t>文件描述符（</a:t>
            </a:r>
            <a:r>
              <a:rPr lang="en-US" b="0">
                <a:latin typeface="得意黑" pitchFamily="2" charset="-122"/>
                <a:ea typeface="得意黑" pitchFamily="2" charset="-122"/>
                <a:cs typeface="得意黑" pitchFamily="2" charset="-122"/>
              </a:rPr>
              <a:t>file descriptor</a:t>
            </a:r>
            <a:r>
              <a:rPr lang="zh-CN" b="0">
                <a:latin typeface="得意黑" pitchFamily="2" charset="-122"/>
                <a:ea typeface="得意黑" pitchFamily="2" charset="-122"/>
                <a:cs typeface="得意黑" pitchFamily="2" charset="-122"/>
              </a:rPr>
              <a:t>）也叫文件句柄，是描述一个打开的文件</a:t>
            </a:r>
            <a:r>
              <a:rPr lang="en-US" b="0">
                <a:latin typeface="得意黑" pitchFamily="2" charset="-122"/>
                <a:ea typeface="得意黑" pitchFamily="2" charset="-122"/>
                <a:cs typeface="得意黑" pitchFamily="2" charset="-122"/>
              </a:rPr>
              <a:t>/</a:t>
            </a:r>
            <a:r>
              <a:rPr lang="zh-CN" b="0">
                <a:latin typeface="得意黑" pitchFamily="2" charset="-122"/>
                <a:ea typeface="得意黑" pitchFamily="2" charset="-122"/>
                <a:cs typeface="得意黑" pitchFamily="2" charset="-122"/>
              </a:rPr>
              <a:t>目录的描述符。</a:t>
            </a:r>
          </a:p>
          <a:p>
            <a:pPr marL="285750" indent="-285750">
              <a:lnSpc>
                <a:spcPct val="120000"/>
              </a:lnSpc>
              <a:buFont typeface="Arial" panose="020B0604020202020204" pitchFamily="34" charset="0"/>
              <a:buChar char="•"/>
            </a:pPr>
            <a:r>
              <a:rPr lang="zh-CN" b="0">
                <a:latin typeface="得意黑" pitchFamily="2" charset="-122"/>
                <a:ea typeface="得意黑" pitchFamily="2" charset="-122"/>
                <a:cs typeface="得意黑" pitchFamily="2" charset="-122"/>
              </a:rPr>
              <a:t>当前</a:t>
            </a:r>
            <a:r>
              <a:rPr lang="en-US" b="0">
                <a:latin typeface="得意黑" pitchFamily="2" charset="-122"/>
                <a:ea typeface="得意黑" pitchFamily="2" charset="-122"/>
                <a:cs typeface="得意黑" pitchFamily="2" charset="-122"/>
              </a:rPr>
              <a:t>OpenHarmony</a:t>
            </a:r>
            <a:r>
              <a:rPr lang="zh-CN" b="0">
                <a:latin typeface="得意黑" pitchFamily="2" charset="-122"/>
                <a:ea typeface="得意黑" pitchFamily="2" charset="-122"/>
                <a:cs typeface="得意黑" pitchFamily="2" charset="-122"/>
              </a:rPr>
              <a:t>内核中，</a:t>
            </a:r>
            <a:r>
              <a:rPr lang="en-US" b="0">
                <a:latin typeface="得意黑" pitchFamily="2" charset="-122"/>
                <a:ea typeface="得意黑" pitchFamily="2" charset="-122"/>
                <a:cs typeface="得意黑" pitchFamily="2" charset="-122"/>
              </a:rPr>
              <a:t>fd</a:t>
            </a:r>
            <a:r>
              <a:rPr lang="zh-CN" b="0">
                <a:latin typeface="得意黑" pitchFamily="2" charset="-122"/>
                <a:ea typeface="得意黑" pitchFamily="2" charset="-122"/>
                <a:cs typeface="得意黑" pitchFamily="2" charset="-122"/>
              </a:rPr>
              <a:t>总规格为</a:t>
            </a:r>
            <a:r>
              <a:rPr lang="en-US" b="0">
                <a:latin typeface="得意黑" pitchFamily="2" charset="-122"/>
                <a:ea typeface="得意黑" pitchFamily="2" charset="-122"/>
                <a:cs typeface="得意黑" pitchFamily="2" charset="-122"/>
              </a:rPr>
              <a:t>896</a:t>
            </a:r>
            <a:r>
              <a:rPr lang="zh-CN" b="0">
                <a:latin typeface="得意黑" pitchFamily="2" charset="-122"/>
                <a:ea typeface="得意黑" pitchFamily="2" charset="-122"/>
                <a:cs typeface="得意黑" pitchFamily="2" charset="-122"/>
              </a:rPr>
              <a:t>，分为三种类型：</a:t>
            </a:r>
            <a:endParaRPr lang="zh-CN" altLang="en-US" b="0">
              <a:latin typeface="得意黑" pitchFamily="2" charset="-122"/>
              <a:ea typeface="得意黑" pitchFamily="2" charset="-122"/>
              <a:cs typeface="得意黑" pitchFamily="2" charset="-122"/>
            </a:endParaRPr>
          </a:p>
        </p:txBody>
      </p:sp>
      <p:pic>
        <p:nvPicPr>
          <p:cNvPr id="2" name="图片 1"/>
          <p:cNvPicPr/>
          <p:nvPr/>
        </p:nvPicPr>
        <p:blipFill>
          <a:blip r:embed="rId3"/>
          <a:stretch>
            <a:fillRect/>
          </a:stretch>
        </p:blipFill>
        <p:spPr>
          <a:xfrm>
            <a:off x="761365" y="2000250"/>
            <a:ext cx="10681970" cy="1835150"/>
          </a:xfrm>
          <a:prstGeom prst="rect">
            <a:avLst/>
          </a:prstGeom>
          <a:noFill/>
          <a:ln w="9525">
            <a:noFill/>
          </a:ln>
        </p:spPr>
      </p:pic>
      <p:sp>
        <p:nvSpPr>
          <p:cNvPr id="101" name="文本框 100"/>
          <p:cNvSpPr txBox="1"/>
          <p:nvPr/>
        </p:nvSpPr>
        <p:spPr>
          <a:xfrm>
            <a:off x="350520" y="4065905"/>
            <a:ext cx="11189335" cy="1593850"/>
          </a:xfrm>
          <a:prstGeom prst="rect">
            <a:avLst/>
          </a:prstGeom>
          <a:noFill/>
          <a:ln w="9525">
            <a:noFill/>
          </a:ln>
        </p:spPr>
        <p:txBody>
          <a:bodyPr>
            <a:noAutofit/>
          </a:bodyPr>
          <a:lstStyle/>
          <a:p>
            <a:pPr indent="0">
              <a:lnSpc>
                <a:spcPct val="120000"/>
              </a:lnSpc>
              <a:buFont typeface="Arial" panose="020B0604020202020204" pitchFamily="34" charset="0"/>
              <a:buNone/>
            </a:pPr>
            <a:r>
              <a:rPr lang="zh-CN">
                <a:latin typeface="得意黑" pitchFamily="2" charset="-122"/>
                <a:ea typeface="得意黑" pitchFamily="2" charset="-122"/>
                <a:cs typeface="得意黑" pitchFamily="2" charset="-122"/>
                <a:sym typeface="+mn-ea"/>
              </a:rPr>
              <a:t>对打开文件的管理</a:t>
            </a:r>
            <a:r>
              <a:rPr lang="en-US" altLang="zh-CN">
                <a:latin typeface="得意黑" pitchFamily="2" charset="-122"/>
                <a:ea typeface="得意黑" pitchFamily="2" charset="-122"/>
                <a:cs typeface="得意黑" pitchFamily="2" charset="-122"/>
                <a:sym typeface="+mn-ea"/>
              </a:rPr>
              <a:t>——</a:t>
            </a:r>
            <a:r>
              <a:rPr lang="zh-CN">
                <a:latin typeface="得意黑" pitchFamily="2" charset="-122"/>
                <a:ea typeface="得意黑" pitchFamily="2" charset="-122"/>
                <a:cs typeface="得意黑" pitchFamily="2" charset="-122"/>
                <a:sym typeface="+mn-ea"/>
              </a:rPr>
              <a:t>两种文件句柄：</a:t>
            </a:r>
            <a:endParaRPr lang="zh-CN" b="0">
              <a:latin typeface="得意黑" pitchFamily="2" charset="-122"/>
              <a:ea typeface="得意黑" pitchFamily="2" charset="-122"/>
              <a:cs typeface="得意黑" pitchFamily="2" charset="-122"/>
            </a:endParaRPr>
          </a:p>
          <a:p>
            <a:pPr marL="285750" indent="-285750">
              <a:lnSpc>
                <a:spcPct val="120000"/>
              </a:lnSpc>
              <a:buFont typeface="Arial" panose="020B0604020202020204" pitchFamily="34" charset="0"/>
              <a:buChar char="•"/>
            </a:pPr>
            <a:r>
              <a:rPr lang="zh-CN" b="0">
                <a:latin typeface="得意黑" pitchFamily="2" charset="-122"/>
                <a:ea typeface="得意黑" pitchFamily="2" charset="-122"/>
                <a:cs typeface="得意黑" pitchFamily="2" charset="-122"/>
              </a:rPr>
              <a:t>系统文件描述符</a:t>
            </a:r>
            <a:r>
              <a:rPr lang="en-US" b="0">
                <a:latin typeface="得意黑" pitchFamily="2" charset="-122"/>
                <a:ea typeface="得意黑" pitchFamily="2" charset="-122"/>
                <a:cs typeface="得意黑" pitchFamily="2" charset="-122"/>
              </a:rPr>
              <a:t>(sysfd)</a:t>
            </a:r>
            <a:r>
              <a:rPr lang="zh-CN" b="0">
                <a:latin typeface="得意黑" pitchFamily="2" charset="-122"/>
                <a:ea typeface="得意黑" pitchFamily="2" charset="-122"/>
                <a:cs typeface="得意黑" pitchFamily="2" charset="-122"/>
              </a:rPr>
              <a:t>：由内核统一管理，一个</a:t>
            </a:r>
            <a:r>
              <a:rPr lang="en-US" b="0">
                <a:latin typeface="得意黑" pitchFamily="2" charset="-122"/>
                <a:ea typeface="得意黑" pitchFamily="2" charset="-122"/>
                <a:cs typeface="得意黑" pitchFamily="2" charset="-122"/>
              </a:rPr>
              <a:t>sysfd</a:t>
            </a:r>
            <a:r>
              <a:rPr lang="zh-CN" b="0">
                <a:latin typeface="得意黑" pitchFamily="2" charset="-122"/>
                <a:ea typeface="得意黑" pitchFamily="2" charset="-122"/>
                <a:cs typeface="得意黑" pitchFamily="2" charset="-122"/>
              </a:rPr>
              <a:t>可以被多个</a:t>
            </a:r>
            <a:r>
              <a:rPr lang="en-US" b="0">
                <a:latin typeface="得意黑" pitchFamily="2" charset="-122"/>
                <a:ea typeface="得意黑" pitchFamily="2" charset="-122"/>
                <a:cs typeface="得意黑" pitchFamily="2" charset="-122"/>
              </a:rPr>
              <a:t>profd</a:t>
            </a:r>
            <a:r>
              <a:rPr lang="zh-CN" b="0">
                <a:latin typeface="得意黑" pitchFamily="2" charset="-122"/>
                <a:ea typeface="得意黑" pitchFamily="2" charset="-122"/>
                <a:cs typeface="得意黑" pitchFamily="2" charset="-122"/>
              </a:rPr>
              <a:t>映射（打开一个文件只会占用一个</a:t>
            </a:r>
            <a:r>
              <a:rPr lang="en-US" b="0">
                <a:latin typeface="得意黑" pitchFamily="2" charset="-122"/>
                <a:ea typeface="得意黑" pitchFamily="2" charset="-122"/>
                <a:cs typeface="得意黑" pitchFamily="2" charset="-122"/>
              </a:rPr>
              <a:t>sysfd</a:t>
            </a:r>
            <a:r>
              <a:rPr lang="zh-CN" b="0">
                <a:latin typeface="得意黑" pitchFamily="2" charset="-122"/>
                <a:ea typeface="得意黑" pitchFamily="2" charset="-122"/>
                <a:cs typeface="得意黑" pitchFamily="2" charset="-122"/>
              </a:rPr>
              <a:t>，但可以占用多个</a:t>
            </a:r>
            <a:r>
              <a:rPr lang="en-US" b="0">
                <a:latin typeface="得意黑" pitchFamily="2" charset="-122"/>
                <a:ea typeface="得意黑" pitchFamily="2" charset="-122"/>
                <a:cs typeface="得意黑" pitchFamily="2" charset="-122"/>
              </a:rPr>
              <a:t>profd</a:t>
            </a:r>
            <a:r>
              <a:rPr lang="zh-CN" b="0">
                <a:latin typeface="得意黑" pitchFamily="2" charset="-122"/>
                <a:ea typeface="得意黑" pitchFamily="2" charset="-122"/>
                <a:cs typeface="得意黑" pitchFamily="2" charset="-122"/>
              </a:rPr>
              <a:t>，即一个文件被多个进程打开）</a:t>
            </a:r>
          </a:p>
          <a:p>
            <a:pPr marL="285750" indent="-285750">
              <a:lnSpc>
                <a:spcPct val="120000"/>
              </a:lnSpc>
              <a:buFont typeface="Arial" panose="020B0604020202020204" pitchFamily="34" charset="0"/>
              <a:buChar char="•"/>
            </a:pPr>
            <a:r>
              <a:rPr lang="zh-CN" b="0">
                <a:latin typeface="得意黑" pitchFamily="2" charset="-122"/>
                <a:ea typeface="得意黑" pitchFamily="2" charset="-122"/>
                <a:cs typeface="得意黑" pitchFamily="2" charset="-122"/>
              </a:rPr>
              <a:t>进程文件描述符</a:t>
            </a:r>
            <a:r>
              <a:rPr lang="en-US" b="0">
                <a:latin typeface="得意黑" pitchFamily="2" charset="-122"/>
                <a:ea typeface="得意黑" pitchFamily="2" charset="-122"/>
                <a:cs typeface="得意黑" pitchFamily="2" charset="-122"/>
              </a:rPr>
              <a:t>(profd)</a:t>
            </a:r>
            <a:r>
              <a:rPr lang="zh-CN" b="0">
                <a:latin typeface="得意黑" pitchFamily="2" charset="-122"/>
                <a:ea typeface="得意黑" pitchFamily="2" charset="-122"/>
                <a:cs typeface="得意黑" pitchFamily="2" charset="-122"/>
              </a:rPr>
              <a:t>：由进程管理，内核对不同进程中的</a:t>
            </a:r>
            <a:r>
              <a:rPr lang="en-US" b="0">
                <a:latin typeface="得意黑" pitchFamily="2" charset="-122"/>
                <a:ea typeface="得意黑" pitchFamily="2" charset="-122"/>
                <a:cs typeface="得意黑" pitchFamily="2" charset="-122"/>
              </a:rPr>
              <a:t>fd</a:t>
            </a:r>
            <a:r>
              <a:rPr lang="zh-CN" b="0">
                <a:latin typeface="得意黑" pitchFamily="2" charset="-122"/>
                <a:ea typeface="得意黑" pitchFamily="2" charset="-122"/>
                <a:cs typeface="得意黑" pitchFamily="2" charset="-122"/>
              </a:rPr>
              <a:t>进行隔离，即进程只能访问本进程的</a:t>
            </a:r>
            <a:r>
              <a:rPr lang="en-US" b="0">
                <a:latin typeface="得意黑" pitchFamily="2" charset="-122"/>
                <a:ea typeface="得意黑" pitchFamily="2" charset="-122"/>
                <a:cs typeface="得意黑" pitchFamily="2" charset="-122"/>
              </a:rPr>
              <a:t>fd</a:t>
            </a:r>
            <a:r>
              <a:rPr lang="zh-CN" b="0">
                <a:latin typeface="得意黑" pitchFamily="2" charset="-122"/>
                <a:ea typeface="得意黑" pitchFamily="2" charset="-122"/>
                <a:cs typeface="得意黑" pitchFamily="2" charset="-122"/>
              </a:rPr>
              <a:t>。</a:t>
            </a:r>
            <a:endParaRPr lang="zh-CN" altLang="en-US" b="0">
              <a:latin typeface="得意黑" pitchFamily="2" charset="-122"/>
              <a:ea typeface="得意黑" pitchFamily="2" charset="-122"/>
              <a:cs typeface="得意黑" pitchFamily="2" charset="-122"/>
            </a:endParaRPr>
          </a:p>
        </p:txBody>
      </p:sp>
      <p:sp>
        <p:nvSpPr>
          <p:cNvPr id="3" name="标题 2"/>
          <p:cNvSpPr>
            <a:spLocks noGrp="1"/>
          </p:cNvSpPr>
          <p:nvPr>
            <p:ph type="title"/>
            <p:custDataLst>
              <p:tags r:id="rId1"/>
            </p:custDataLst>
          </p:nvPr>
        </p:nvSpPr>
        <p:spPr>
          <a:xfrm>
            <a:off x="264795" y="275590"/>
            <a:ext cx="6118860" cy="745490"/>
          </a:xfrm>
        </p:spPr>
        <p:txBody>
          <a:bodyPr>
            <a:normAutofit/>
          </a:bodyPr>
          <a:lstStyle/>
          <a:p>
            <a:pPr algn="l"/>
            <a:r>
              <a:rPr lang="en-US" altLang="zh-CN" sz="3555">
                <a:latin typeface="得意黑" pitchFamily="2" charset="-122"/>
                <a:ea typeface="得意黑" pitchFamily="2" charset="-122"/>
              </a:rPr>
              <a:t>FD:</a:t>
            </a:r>
            <a:r>
              <a:rPr lang="zh-CN" altLang="en-US" sz="3555">
                <a:latin typeface="得意黑" pitchFamily="2" charset="-122"/>
                <a:ea typeface="得意黑" pitchFamily="2" charset="-122"/>
              </a:rPr>
              <a:t>文件描述符</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414655" y="376555"/>
            <a:ext cx="11189335" cy="1593850"/>
          </a:xfrm>
          <a:prstGeom prst="rect">
            <a:avLst/>
          </a:prstGeom>
          <a:noFill/>
          <a:ln w="9525">
            <a:noFill/>
          </a:ln>
        </p:spPr>
        <p:txBody>
          <a:bodyPr>
            <a:noAutofit/>
          </a:bodyPr>
          <a:lstStyle/>
          <a:p>
            <a:pPr indent="0">
              <a:lnSpc>
                <a:spcPct val="120000"/>
              </a:lnSpc>
              <a:buFont typeface="Arial" panose="020B0604020202020204" pitchFamily="34" charset="0"/>
              <a:buNone/>
            </a:pPr>
            <a:r>
              <a:rPr>
                <a:latin typeface="得意黑" pitchFamily="2" charset="-122"/>
                <a:ea typeface="得意黑" pitchFamily="2" charset="-122"/>
                <a:cs typeface="得意黑" pitchFamily="2" charset="-122"/>
                <a:sym typeface="+mn-ea"/>
              </a:rPr>
              <a:t>实现上述映射的数据结构：</a:t>
            </a:r>
            <a:r>
              <a:rPr lang="en-US">
                <a:latin typeface="得意黑" pitchFamily="2" charset="-122"/>
                <a:ea typeface="得意黑" pitchFamily="2" charset="-122"/>
                <a:cs typeface="得意黑" pitchFamily="2" charset="-122"/>
                <a:sym typeface="+mn-ea"/>
              </a:rPr>
              <a:t>            </a:t>
            </a:r>
            <a:r>
              <a:rPr>
                <a:highlight>
                  <a:srgbClr val="FFFF00"/>
                </a:highlight>
                <a:latin typeface="得意黑" pitchFamily="2" charset="-122"/>
                <a:ea typeface="得意黑" pitchFamily="2" charset="-122"/>
                <a:cs typeface="得意黑" pitchFamily="2" charset="-122"/>
                <a:sym typeface="+mn-ea"/>
              </a:rPr>
              <a:t>fdt -&gt; ft_fds[进程FD].sysFd = 系统FD</a:t>
            </a:r>
            <a:endParaRPr>
              <a:latin typeface="得意黑" pitchFamily="2" charset="-122"/>
              <a:ea typeface="得意黑" pitchFamily="2" charset="-122"/>
              <a:cs typeface="得意黑" pitchFamily="2" charset="-122"/>
              <a:sym typeface="+mn-ea"/>
            </a:endParaRPr>
          </a:p>
          <a:p>
            <a:pPr indent="0">
              <a:lnSpc>
                <a:spcPct val="120000"/>
              </a:lnSpc>
              <a:buFont typeface="Arial" panose="020B0604020202020204" pitchFamily="34" charset="0"/>
              <a:buNone/>
            </a:pPr>
            <a:r>
              <a:rPr>
                <a:latin typeface="得意黑" pitchFamily="2" charset="-122"/>
                <a:ea typeface="得意黑" pitchFamily="2" charset="-122"/>
                <a:cs typeface="得意黑" pitchFamily="2" charset="-122"/>
                <a:sym typeface="+mn-ea"/>
              </a:rPr>
              <a:t> </a:t>
            </a:r>
            <a:r>
              <a:rPr lang="en-US">
                <a:latin typeface="得意黑" pitchFamily="2" charset="-122"/>
                <a:ea typeface="得意黑" pitchFamily="2" charset="-122"/>
                <a:cs typeface="得意黑" pitchFamily="2" charset="-122"/>
                <a:sym typeface="+mn-ea"/>
              </a:rPr>
              <a:t>         </a:t>
            </a:r>
            <a:r>
              <a:rPr>
                <a:latin typeface="得意黑" pitchFamily="2" charset="-122"/>
                <a:ea typeface="得意黑" pitchFamily="2" charset="-122"/>
                <a:cs typeface="得意黑" pitchFamily="2" charset="-122"/>
                <a:sym typeface="+mn-ea"/>
              </a:rPr>
              <a:t>每个进程</a:t>
            </a:r>
            <a:r>
              <a:rPr lang="zh-CN">
                <a:latin typeface="得意黑" pitchFamily="2" charset="-122"/>
                <a:ea typeface="得意黑" pitchFamily="2" charset="-122"/>
                <a:cs typeface="得意黑" pitchFamily="2" charset="-122"/>
                <a:sym typeface="+mn-ea"/>
              </a:rPr>
              <a:t>（</a:t>
            </a:r>
            <a:r>
              <a:rPr lang="en-US" altLang="zh-CN">
                <a:latin typeface="得意黑" pitchFamily="2" charset="-122"/>
                <a:ea typeface="得意黑" pitchFamily="2" charset="-122"/>
                <a:cs typeface="得意黑" pitchFamily="2" charset="-122"/>
                <a:sym typeface="+mn-ea"/>
              </a:rPr>
              <a:t>PCB</a:t>
            </a:r>
            <a:r>
              <a:rPr lang="zh-CN" altLang="en-US">
                <a:latin typeface="得意黑" pitchFamily="2" charset="-122"/>
                <a:ea typeface="得意黑" pitchFamily="2" charset="-122"/>
                <a:cs typeface="得意黑" pitchFamily="2" charset="-122"/>
                <a:sym typeface="+mn-ea"/>
              </a:rPr>
              <a:t>）</a:t>
            </a:r>
            <a:r>
              <a:rPr>
                <a:latin typeface="得意黑" pitchFamily="2" charset="-122"/>
                <a:ea typeface="得意黑" pitchFamily="2" charset="-122"/>
                <a:cs typeface="得意黑" pitchFamily="2" charset="-122"/>
                <a:sym typeface="+mn-ea"/>
              </a:rPr>
              <a:t>有自己的</a:t>
            </a:r>
            <a:r>
              <a:rPr>
                <a:solidFill>
                  <a:srgbClr val="C00000"/>
                </a:solidFill>
                <a:latin typeface="得意黑" pitchFamily="2" charset="-122"/>
                <a:ea typeface="得意黑" pitchFamily="2" charset="-122"/>
                <a:cs typeface="得意黑" pitchFamily="2" charset="-122"/>
                <a:sym typeface="+mn-ea"/>
              </a:rPr>
              <a:t>打开文件表</a:t>
            </a:r>
            <a:r>
              <a:rPr>
                <a:latin typeface="得意黑" pitchFamily="2" charset="-122"/>
                <a:ea typeface="得意黑" pitchFamily="2" charset="-122"/>
                <a:cs typeface="得意黑" pitchFamily="2" charset="-122"/>
                <a:sym typeface="+mn-ea"/>
              </a:rPr>
              <a:t>（struct </a:t>
            </a:r>
            <a:r>
              <a:rPr>
                <a:solidFill>
                  <a:srgbClr val="C00000"/>
                </a:solidFill>
                <a:latin typeface="得意黑" pitchFamily="2" charset="-122"/>
                <a:ea typeface="得意黑" pitchFamily="2" charset="-122"/>
                <a:cs typeface="得意黑" pitchFamily="2" charset="-122"/>
                <a:sym typeface="+mn-ea"/>
              </a:rPr>
              <a:t>files_struct</a:t>
            </a:r>
            <a:r>
              <a:rPr>
                <a:latin typeface="得意黑" pitchFamily="2" charset="-122"/>
                <a:ea typeface="得意黑" pitchFamily="2" charset="-122"/>
                <a:cs typeface="得意黑" pitchFamily="2" charset="-122"/>
                <a:sym typeface="+mn-ea"/>
              </a:rPr>
              <a:t>），其中</a:t>
            </a:r>
            <a:r>
              <a:rPr lang="zh-CN">
                <a:latin typeface="得意黑" pitchFamily="2" charset="-122"/>
                <a:ea typeface="得意黑" pitchFamily="2" charset="-122"/>
                <a:cs typeface="得意黑" pitchFamily="2" charset="-122"/>
                <a:sym typeface="+mn-ea"/>
              </a:rPr>
              <a:t>有</a:t>
            </a:r>
            <a:r>
              <a:rPr>
                <a:latin typeface="得意黑" pitchFamily="2" charset="-122"/>
                <a:ea typeface="得意黑" pitchFamily="2" charset="-122"/>
                <a:cs typeface="得意黑" pitchFamily="2" charset="-122"/>
                <a:sym typeface="+mn-ea"/>
              </a:rPr>
              <a:t>记录打开文件</a:t>
            </a:r>
            <a:r>
              <a:rPr lang="en-US">
                <a:latin typeface="得意黑" pitchFamily="2" charset="-122"/>
                <a:ea typeface="得意黑" pitchFamily="2" charset="-122"/>
                <a:cs typeface="得意黑" pitchFamily="2" charset="-122"/>
                <a:sym typeface="+mn-ea"/>
              </a:rPr>
              <a:t>fd</a:t>
            </a:r>
            <a:r>
              <a:rPr>
                <a:latin typeface="得意黑" pitchFamily="2" charset="-122"/>
                <a:ea typeface="得意黑" pitchFamily="2" charset="-122"/>
                <a:cs typeface="得意黑" pitchFamily="2" charset="-122"/>
                <a:sym typeface="+mn-ea"/>
              </a:rPr>
              <a:t>的</a:t>
            </a:r>
            <a:r>
              <a:rPr lang="en-US">
                <a:solidFill>
                  <a:srgbClr val="0070C0"/>
                </a:solidFill>
                <a:latin typeface="得意黑" pitchFamily="2" charset="-122"/>
                <a:ea typeface="得意黑" pitchFamily="2" charset="-122"/>
                <a:cs typeface="得意黑" pitchFamily="2" charset="-122"/>
                <a:sym typeface="+mn-ea"/>
              </a:rPr>
              <a:t>struct fd_table_s </a:t>
            </a:r>
            <a:r>
              <a:rPr>
                <a:solidFill>
                  <a:srgbClr val="0070C0"/>
                </a:solidFill>
                <a:latin typeface="得意黑" pitchFamily="2" charset="-122"/>
                <a:ea typeface="得意黑" pitchFamily="2" charset="-122"/>
                <a:cs typeface="得意黑" pitchFamily="2" charset="-122"/>
                <a:sym typeface="+mn-ea"/>
              </a:rPr>
              <a:t>fd</a:t>
            </a:r>
            <a:r>
              <a:rPr lang="en-US">
                <a:solidFill>
                  <a:srgbClr val="0070C0"/>
                </a:solidFill>
                <a:latin typeface="得意黑" pitchFamily="2" charset="-122"/>
                <a:ea typeface="得意黑" pitchFamily="2" charset="-122"/>
                <a:cs typeface="得意黑" pitchFamily="2" charset="-122"/>
                <a:sym typeface="+mn-ea"/>
              </a:rPr>
              <a:t>t</a:t>
            </a:r>
            <a:r>
              <a:rPr>
                <a:latin typeface="得意黑" pitchFamily="2" charset="-122"/>
                <a:ea typeface="得意黑" pitchFamily="2" charset="-122"/>
                <a:cs typeface="得意黑" pitchFamily="2" charset="-122"/>
                <a:sym typeface="+mn-ea"/>
              </a:rPr>
              <a:t>，</a:t>
            </a:r>
            <a:r>
              <a:rPr lang="en-US">
                <a:latin typeface="得意黑" pitchFamily="2" charset="-122"/>
                <a:ea typeface="得意黑" pitchFamily="2" charset="-122"/>
                <a:cs typeface="得意黑" pitchFamily="2" charset="-122"/>
                <a:sym typeface="+mn-ea"/>
              </a:rPr>
              <a:t>fdt</a:t>
            </a:r>
            <a:r>
              <a:rPr lang="zh-CN" altLang="en-US">
                <a:latin typeface="得意黑" pitchFamily="2" charset="-122"/>
                <a:ea typeface="得意黑" pitchFamily="2" charset="-122"/>
                <a:cs typeface="得意黑" pitchFamily="2" charset="-122"/>
                <a:sym typeface="+mn-ea"/>
              </a:rPr>
              <a:t>中有数组</a:t>
            </a:r>
            <a:r>
              <a:rPr lang="en-US" altLang="zh-CN">
                <a:solidFill>
                  <a:schemeClr val="accent4"/>
                </a:solidFill>
                <a:latin typeface="得意黑" pitchFamily="2" charset="-122"/>
                <a:ea typeface="得意黑" pitchFamily="2" charset="-122"/>
                <a:cs typeface="得意黑" pitchFamily="2" charset="-122"/>
                <a:sym typeface="+mn-ea"/>
              </a:rPr>
              <a:t>ft_fds</a:t>
            </a:r>
            <a:r>
              <a:rPr lang="zh-CN" altLang="en-US">
                <a:latin typeface="得意黑" pitchFamily="2" charset="-122"/>
                <a:ea typeface="得意黑" pitchFamily="2" charset="-122"/>
                <a:cs typeface="得意黑" pitchFamily="2" charset="-122"/>
                <a:sym typeface="+mn-ea"/>
              </a:rPr>
              <a:t>，</a:t>
            </a:r>
            <a:r>
              <a:rPr>
                <a:latin typeface="得意黑" pitchFamily="2" charset="-122"/>
                <a:ea typeface="得意黑" pitchFamily="2" charset="-122"/>
                <a:cs typeface="得意黑" pitchFamily="2" charset="-122"/>
                <a:sym typeface="+mn-ea"/>
              </a:rPr>
              <a:t>记</a:t>
            </a:r>
            <a:r>
              <a:rPr lang="zh-CN">
                <a:latin typeface="得意黑" pitchFamily="2" charset="-122"/>
                <a:ea typeface="得意黑" pitchFamily="2" charset="-122"/>
                <a:cs typeface="得意黑" pitchFamily="2" charset="-122"/>
                <a:sym typeface="+mn-ea"/>
              </a:rPr>
              <a:t>进程</a:t>
            </a:r>
            <a:r>
              <a:rPr lang="en-US" altLang="zh-CN">
                <a:latin typeface="得意黑" pitchFamily="2" charset="-122"/>
                <a:ea typeface="得意黑" pitchFamily="2" charset="-122"/>
                <a:cs typeface="得意黑" pitchFamily="2" charset="-122"/>
                <a:sym typeface="+mn-ea"/>
              </a:rPr>
              <a:t>fd</a:t>
            </a:r>
            <a:r>
              <a:rPr lang="zh-CN" altLang="en-US">
                <a:latin typeface="得意黑" pitchFamily="2" charset="-122"/>
                <a:ea typeface="得意黑" pitchFamily="2" charset="-122"/>
                <a:cs typeface="得意黑" pitchFamily="2" charset="-122"/>
                <a:sym typeface="+mn-ea"/>
              </a:rPr>
              <a:t>到系统</a:t>
            </a:r>
            <a:r>
              <a:rPr lang="en-US" altLang="zh-CN">
                <a:latin typeface="得意黑" pitchFamily="2" charset="-122"/>
                <a:ea typeface="得意黑" pitchFamily="2" charset="-122"/>
                <a:cs typeface="得意黑" pitchFamily="2" charset="-122"/>
                <a:sym typeface="+mn-ea"/>
              </a:rPr>
              <a:t>fd</a:t>
            </a:r>
            <a:r>
              <a:rPr lang="zh-CN" altLang="en-US">
                <a:latin typeface="得意黑" pitchFamily="2" charset="-122"/>
                <a:ea typeface="得意黑" pitchFamily="2" charset="-122"/>
                <a:cs typeface="得意黑" pitchFamily="2" charset="-122"/>
                <a:sym typeface="+mn-ea"/>
              </a:rPr>
              <a:t>的</a:t>
            </a:r>
            <a:r>
              <a:rPr>
                <a:solidFill>
                  <a:schemeClr val="accent6"/>
                </a:solidFill>
                <a:latin typeface="得意黑" pitchFamily="2" charset="-122"/>
                <a:ea typeface="得意黑" pitchFamily="2" charset="-122"/>
                <a:cs typeface="得意黑" pitchFamily="2" charset="-122"/>
                <a:sym typeface="+mn-ea"/>
              </a:rPr>
              <a:t>映射关系</a:t>
            </a:r>
            <a:r>
              <a:rPr>
                <a:latin typeface="得意黑" pitchFamily="2" charset="-122"/>
                <a:ea typeface="得意黑" pitchFamily="2" charset="-122"/>
                <a:cs typeface="得意黑" pitchFamily="2" charset="-122"/>
                <a:sym typeface="+mn-ea"/>
              </a:rPr>
              <a:t>，其中struct</a:t>
            </a:r>
            <a:r>
              <a:rPr>
                <a:solidFill>
                  <a:schemeClr val="accent6"/>
                </a:solidFill>
                <a:latin typeface="得意黑" pitchFamily="2" charset="-122"/>
                <a:ea typeface="得意黑" pitchFamily="2" charset="-122"/>
                <a:cs typeface="得意黑" pitchFamily="2" charset="-122"/>
                <a:sym typeface="+mn-ea"/>
              </a:rPr>
              <a:t> file_table_s</a:t>
            </a:r>
            <a:r>
              <a:rPr>
                <a:latin typeface="得意黑" pitchFamily="2" charset="-122"/>
                <a:ea typeface="得意黑" pitchFamily="2" charset="-122"/>
                <a:cs typeface="得意黑" pitchFamily="2" charset="-122"/>
                <a:sym typeface="+mn-ea"/>
              </a:rPr>
              <a:t>中记录了</a:t>
            </a:r>
            <a:r>
              <a:rPr>
                <a:solidFill>
                  <a:schemeClr val="accent6"/>
                </a:solidFill>
                <a:latin typeface="得意黑" pitchFamily="2" charset="-122"/>
                <a:ea typeface="得意黑" pitchFamily="2" charset="-122"/>
                <a:cs typeface="得意黑" pitchFamily="2" charset="-122"/>
                <a:sym typeface="+mn-ea"/>
              </a:rPr>
              <a:t>该进程fd对应的系统fd</a:t>
            </a:r>
            <a:r>
              <a:rPr>
                <a:latin typeface="得意黑" pitchFamily="2" charset="-122"/>
                <a:ea typeface="得意黑" pitchFamily="2" charset="-122"/>
                <a:cs typeface="得意黑" pitchFamily="2" charset="-122"/>
                <a:sym typeface="+mn-ea"/>
              </a:rPr>
              <a:t>。</a:t>
            </a:r>
          </a:p>
        </p:txBody>
      </p:sp>
      <p:pic>
        <p:nvPicPr>
          <p:cNvPr id="100" name="图片 99"/>
          <p:cNvPicPr/>
          <p:nvPr/>
        </p:nvPicPr>
        <p:blipFill>
          <a:blip r:embed="rId3"/>
          <a:stretch>
            <a:fillRect/>
          </a:stretch>
        </p:blipFill>
        <p:spPr>
          <a:xfrm>
            <a:off x="934720" y="1497965"/>
            <a:ext cx="10210800" cy="5273675"/>
          </a:xfrm>
          <a:prstGeom prst="rect">
            <a:avLst/>
          </a:prstGeom>
          <a:noFill/>
          <a:ln w="9525">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901825" y="555625"/>
            <a:ext cx="9480550" cy="6013450"/>
          </a:xfrm>
          <a:prstGeom prst="rect">
            <a:avLst/>
          </a:prstGeom>
        </p:spPr>
      </p:pic>
      <p:sp>
        <p:nvSpPr>
          <p:cNvPr id="4" name="文本框 3"/>
          <p:cNvSpPr txBox="1"/>
          <p:nvPr>
            <p:custDataLst>
              <p:tags r:id="rId1"/>
            </p:custDataLst>
          </p:nvPr>
        </p:nvSpPr>
        <p:spPr>
          <a:xfrm>
            <a:off x="288925" y="263525"/>
            <a:ext cx="6395720" cy="525780"/>
          </a:xfrm>
          <a:prstGeom prst="rect">
            <a:avLst/>
          </a:prstGeom>
          <a:noFill/>
          <a:ln w="9525">
            <a:noFill/>
          </a:ln>
        </p:spPr>
        <p:txBody>
          <a:bodyPr>
            <a:noAutofit/>
          </a:bodyPr>
          <a:lstStyle/>
          <a:p>
            <a:pPr indent="0">
              <a:lnSpc>
                <a:spcPct val="120000"/>
              </a:lnSpc>
              <a:buFont typeface="Arial" panose="020B0604020202020204" pitchFamily="34" charset="0"/>
              <a:buNone/>
            </a:pPr>
            <a:r>
              <a:rPr lang="en-US" sz="3200">
                <a:latin typeface="得意黑" pitchFamily="2" charset="-122"/>
                <a:ea typeface="得意黑" pitchFamily="2" charset="-122"/>
                <a:cs typeface="得意黑" pitchFamily="2" charset="-122"/>
                <a:sym typeface="+mn-ea"/>
              </a:rPr>
              <a:t>SysOpen </a:t>
            </a:r>
            <a:r>
              <a:rPr lang="zh-CN" altLang="en-US" sz="3200">
                <a:latin typeface="得意黑" pitchFamily="2" charset="-122"/>
                <a:ea typeface="得意黑" pitchFamily="2" charset="-122"/>
                <a:cs typeface="得意黑" pitchFamily="2" charset="-122"/>
                <a:sym typeface="+mn-ea"/>
              </a:rPr>
              <a:t>函数调用：</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根文件系统挂载</a:t>
            </a:r>
          </a:p>
        </p:txBody>
      </p:sp>
      <p:sp>
        <p:nvSpPr>
          <p:cNvPr id="3" name="文本框 2"/>
          <p:cNvSpPr txBox="1"/>
          <p:nvPr/>
        </p:nvSpPr>
        <p:spPr>
          <a:xfrm>
            <a:off x="5477854" y="901580"/>
            <a:ext cx="7083396" cy="5507990"/>
          </a:xfrm>
          <a:prstGeom prst="rect">
            <a:avLst/>
          </a:prstGeom>
          <a:noFill/>
        </p:spPr>
        <p:txBody>
          <a:bodyPr wrap="square">
            <a:spAutoFit/>
          </a:bodyPr>
          <a:lstStyle/>
          <a:p>
            <a:r>
              <a:rPr lang="en-US" altLang="zh-CN" sz="1100" b="0">
                <a:solidFill>
                  <a:srgbClr val="000000"/>
                </a:solidFill>
                <a:effectLst/>
                <a:latin typeface="JetBrains Mono" panose="02000009000000000000" pitchFamily="49" charset="0"/>
              </a:rPr>
              <a:t>INT32 </a:t>
            </a:r>
            <a:r>
              <a:rPr lang="en-US" altLang="zh-CN" sz="1100" b="0">
                <a:solidFill>
                  <a:srgbClr val="795E26"/>
                </a:solidFill>
                <a:effectLst/>
                <a:latin typeface="JetBrains Mono" panose="02000009000000000000" pitchFamily="49" charset="0"/>
              </a:rPr>
              <a:t>OsMountRootfs</a:t>
            </a:r>
            <a:r>
              <a:rPr lang="en-US" altLang="zh-CN" sz="1100" b="0">
                <a:solidFill>
                  <a:srgbClr val="000000"/>
                </a:solidFill>
                <a:effectLst/>
                <a:latin typeface="JetBrains Mono" panose="02000009000000000000" pitchFamily="49" charset="0"/>
              </a:rPr>
              <a:t>()</a:t>
            </a:r>
          </a:p>
          <a:p>
            <a:r>
              <a:rPr lang="en-US" altLang="zh-CN" sz="1100" b="0">
                <a:solidFill>
                  <a:srgbClr val="000000"/>
                </a:solidFill>
                <a:effectLst/>
                <a:latin typeface="JetBrains Mono" panose="02000009000000000000" pitchFamily="49" charset="0"/>
              </a:rPr>
              <a:t>{</a:t>
            </a:r>
          </a:p>
          <a:p>
            <a:r>
              <a:rPr lang="en-US" altLang="zh-CN" sz="1100" b="0">
                <a:solidFill>
                  <a:srgbClr val="000000"/>
                </a:solidFill>
                <a:effectLst/>
                <a:latin typeface="JetBrains Mono" panose="02000009000000000000" pitchFamily="49" charset="0"/>
              </a:rPr>
              <a:t>    INT32 ret;</a:t>
            </a:r>
          </a:p>
          <a:p>
            <a:r>
              <a:rPr lang="en-US" altLang="zh-CN" sz="1100" b="0">
                <a:solidFill>
                  <a:srgbClr val="000000"/>
                </a:solidFill>
                <a:effectLst/>
                <a:latin typeface="JetBrains Mono" panose="02000009000000000000" pitchFamily="49" charset="0"/>
              </a:rPr>
              <a:t>    CHAR *dev = </a:t>
            </a:r>
            <a:r>
              <a:rPr lang="en-US" altLang="zh-CN" sz="1100" b="0">
                <a:solidFill>
                  <a:srgbClr val="0000FF"/>
                </a:solidFill>
                <a:effectLst/>
                <a:latin typeface="JetBrains Mono" panose="02000009000000000000" pitchFamily="49" charset="0"/>
              </a:rPr>
              <a:t>NULL</a:t>
            </a:r>
            <a:r>
              <a:rPr lang="en-US" altLang="zh-CN" sz="1100" b="0">
                <a:solidFill>
                  <a:srgbClr val="000000"/>
                </a:solidFill>
                <a:effectLst/>
                <a:latin typeface="JetBrains Mono" panose="02000009000000000000" pitchFamily="49" charset="0"/>
              </a:rPr>
              <a:t>;</a:t>
            </a:r>
          </a:p>
          <a:p>
            <a:r>
              <a:rPr lang="en-US" altLang="zh-CN" sz="1100" b="0">
                <a:solidFill>
                  <a:srgbClr val="000000"/>
                </a:solidFill>
                <a:effectLst/>
                <a:latin typeface="JetBrains Mono" panose="02000009000000000000" pitchFamily="49" charset="0"/>
              </a:rPr>
              <a:t>    CHAR *fstype = </a:t>
            </a:r>
            <a:r>
              <a:rPr lang="en-US" altLang="zh-CN" sz="1100" b="0">
                <a:solidFill>
                  <a:srgbClr val="0000FF"/>
                </a:solidFill>
                <a:effectLst/>
                <a:latin typeface="JetBrains Mono" panose="02000009000000000000" pitchFamily="49" charset="0"/>
              </a:rPr>
              <a:t>NULL</a:t>
            </a:r>
            <a:r>
              <a:rPr lang="en-US" altLang="zh-CN" sz="1100" b="0">
                <a:solidFill>
                  <a:srgbClr val="000000"/>
                </a:solidFill>
                <a:effectLst/>
                <a:latin typeface="JetBrains Mono" panose="02000009000000000000" pitchFamily="49" charset="0"/>
              </a:rPr>
              <a:t>;</a:t>
            </a:r>
          </a:p>
          <a:p>
            <a:r>
              <a:rPr lang="en-US" altLang="zh-CN" sz="1100" b="0">
                <a:solidFill>
                  <a:srgbClr val="000000"/>
                </a:solidFill>
                <a:effectLst/>
                <a:latin typeface="JetBrains Mono" panose="02000009000000000000" pitchFamily="49" charset="0"/>
              </a:rPr>
              <a:t>    UINT64 rootAddr;</a:t>
            </a:r>
          </a:p>
          <a:p>
            <a:r>
              <a:rPr lang="en-US" altLang="zh-CN" sz="1100" b="0">
                <a:solidFill>
                  <a:srgbClr val="000000"/>
                </a:solidFill>
                <a:effectLst/>
                <a:latin typeface="JetBrains Mono" panose="02000009000000000000" pitchFamily="49" charset="0"/>
              </a:rPr>
              <a:t>    UINT64 rootSize;</a:t>
            </a:r>
          </a:p>
          <a:p>
            <a:r>
              <a:rPr lang="en-US" altLang="zh-CN" sz="1100" b="0">
                <a:solidFill>
                  <a:srgbClr val="000000"/>
                </a:solidFill>
                <a:effectLst/>
                <a:latin typeface="JetBrains Mono" panose="02000009000000000000" pitchFamily="49" charset="0"/>
              </a:rPr>
              <a:t>    UINT64 userAddr;</a:t>
            </a:r>
          </a:p>
          <a:p>
            <a:r>
              <a:rPr lang="en-US" altLang="zh-CN" sz="1100" b="0">
                <a:solidFill>
                  <a:srgbClr val="000000"/>
                </a:solidFill>
                <a:effectLst/>
                <a:latin typeface="JetBrains Mono" panose="02000009000000000000" pitchFamily="49" charset="0"/>
              </a:rPr>
              <a:t>    UINT64 userSize;</a:t>
            </a:r>
          </a:p>
          <a:p>
            <a:r>
              <a:rPr lang="en-US" altLang="zh-CN" sz="1100" b="0">
                <a:solidFill>
                  <a:srgbClr val="000000"/>
                </a:solidFill>
                <a:effectLst/>
                <a:latin typeface="JetBrains Mono" panose="02000009000000000000" pitchFamily="49" charset="0"/>
              </a:rPr>
              <a:t>    UINT32 mountFlags;</a:t>
            </a:r>
          </a:p>
          <a:p>
            <a:r>
              <a:rPr lang="zh-CN" altLang="en-US" sz="1100" b="0">
                <a:solidFill>
                  <a:srgbClr val="000000"/>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ret = </a:t>
            </a:r>
            <a:r>
              <a:rPr lang="en-US" altLang="zh-CN" sz="1100">
                <a:solidFill>
                  <a:srgbClr val="795E26"/>
                </a:solidFill>
                <a:latin typeface="JetBrains Mono" panose="02000009000000000000" pitchFamily="49" charset="0"/>
                <a:hlinkClick r:id="rId6" action="ppaction://hlinksldjump"/>
              </a:rPr>
              <a:t>ParseRootArgs</a:t>
            </a:r>
            <a:r>
              <a:rPr lang="en-US" altLang="zh-CN" sz="1100" b="0">
                <a:solidFill>
                  <a:srgbClr val="000000"/>
                </a:solidFill>
                <a:effectLst/>
                <a:latin typeface="JetBrains Mono" panose="02000009000000000000" pitchFamily="49" charset="0"/>
                <a:hlinkClick r:id="rId6" action="ppaction://hlinksldjump"/>
              </a:rPr>
              <a:t>(&amp;dev, &amp;fstype, &amp;rootAddr, &amp;rootSize, &amp;mountFlags)</a:t>
            </a:r>
            <a:r>
              <a:rPr lang="en-US" altLang="zh-CN" sz="1100" b="0">
                <a:solidFill>
                  <a:srgbClr val="000000"/>
                </a:solidFill>
                <a:effectLst/>
                <a:latin typeface="JetBrains Mono" panose="02000009000000000000" pitchFamily="49" charset="0"/>
              </a:rPr>
              <a:t>;</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if</a:t>
            </a:r>
            <a:r>
              <a:rPr lang="en-US" altLang="zh-CN" sz="1100" b="0">
                <a:solidFill>
                  <a:srgbClr val="000000"/>
                </a:solidFill>
                <a:effectLst/>
                <a:latin typeface="JetBrains Mono" panose="02000009000000000000" pitchFamily="49" charset="0"/>
              </a:rPr>
              <a:t> (ret != LOS_OK) {</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return</a:t>
            </a:r>
            <a:r>
              <a:rPr lang="en-US" altLang="zh-CN" sz="1100" b="0">
                <a:solidFill>
                  <a:srgbClr val="000000"/>
                </a:solidFill>
                <a:effectLst/>
                <a:latin typeface="JetBrains Mono" panose="02000009000000000000" pitchFamily="49" charset="0"/>
              </a:rPr>
              <a:t> ret;</a:t>
            </a:r>
            <a:r>
              <a:rPr lang="en-US" altLang="zh-CN" sz="1100" b="0">
                <a:solidFill>
                  <a:schemeClr val="accent6">
                    <a:lumMod val="75000"/>
                  </a:schemeClr>
                </a:solidFill>
                <a:effectLst/>
                <a:latin typeface="JetBrains Mono" panose="02000009000000000000" pitchFamily="49" charset="0"/>
              </a:rPr>
              <a:t>//获取根文件系统参数</a:t>
            </a:r>
          </a:p>
          <a:p>
            <a:r>
              <a:rPr lang="en-US" altLang="zh-CN" sz="1100" b="0">
                <a:solidFill>
                  <a:srgbClr val="000000"/>
                </a:solidFill>
                <a:effectLst/>
                <a:latin typeface="JetBrains Mono" panose="02000009000000000000" pitchFamily="49" charset="0"/>
              </a:rPr>
              <a:t>    }</a:t>
            </a:r>
          </a:p>
          <a:p>
            <a:r>
              <a:rPr lang="zh-CN" altLang="en-US" sz="1100" b="0">
                <a:solidFill>
                  <a:srgbClr val="000000"/>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ret = </a:t>
            </a:r>
            <a:r>
              <a:rPr lang="en-US" altLang="zh-CN" sz="1100">
                <a:solidFill>
                  <a:srgbClr val="795E26"/>
                </a:solidFill>
                <a:latin typeface="JetBrains Mono" panose="02000009000000000000" pitchFamily="49" charset="0"/>
                <a:hlinkClick r:id="rId6" action="ppaction://hlinksldjump"/>
              </a:rPr>
              <a:t>ParseUserArgs</a:t>
            </a:r>
            <a:r>
              <a:rPr lang="en-US" altLang="zh-CN" sz="1100" b="0">
                <a:solidFill>
                  <a:srgbClr val="000000"/>
                </a:solidFill>
                <a:effectLst/>
                <a:latin typeface="JetBrains Mono" panose="02000009000000000000" pitchFamily="49" charset="0"/>
                <a:hlinkClick r:id="rId6" action="ppaction://hlinksldjump"/>
              </a:rPr>
              <a:t>(rootAddr, rootSize, &amp;userAddr, &amp;userSize)</a:t>
            </a:r>
            <a:r>
              <a:rPr lang="en-US" altLang="zh-CN" sz="1100" b="0">
                <a:solidFill>
                  <a:srgbClr val="000000"/>
                </a:solidFill>
                <a:effectLst/>
                <a:latin typeface="JetBrains Mono" panose="02000009000000000000" pitchFamily="49" charset="0"/>
              </a:rPr>
              <a:t>;</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if</a:t>
            </a:r>
            <a:r>
              <a:rPr lang="en-US" altLang="zh-CN" sz="1100" b="0">
                <a:solidFill>
                  <a:srgbClr val="000000"/>
                </a:solidFill>
                <a:effectLst/>
                <a:latin typeface="JetBrains Mono" panose="02000009000000000000" pitchFamily="49" charset="0"/>
              </a:rPr>
              <a:t> (ret != LOS_OK) {</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return</a:t>
            </a:r>
            <a:r>
              <a:rPr lang="en-US" altLang="zh-CN" sz="1100" b="0">
                <a:solidFill>
                  <a:srgbClr val="000000"/>
                </a:solidFill>
                <a:effectLst/>
                <a:latin typeface="JetBrains Mono" panose="02000009000000000000" pitchFamily="49" charset="0"/>
              </a:rPr>
              <a:t> ret;</a:t>
            </a:r>
            <a:r>
              <a:rPr lang="en-US" altLang="zh-CN" sz="1100" b="0">
                <a:solidFill>
                  <a:schemeClr val="accent6">
                    <a:lumMod val="75000"/>
                  </a:schemeClr>
                </a:solidFill>
                <a:effectLst/>
                <a:latin typeface="JetBrains Mono" panose="02000009000000000000" pitchFamily="49" charset="0"/>
              </a:rPr>
              <a:t>//获取用户文件参数</a:t>
            </a:r>
          </a:p>
          <a:p>
            <a:r>
              <a:rPr lang="en-US" altLang="zh-CN" sz="1100" b="0">
                <a:solidFill>
                  <a:srgbClr val="000000"/>
                </a:solidFill>
                <a:effectLst/>
                <a:latin typeface="JetBrains Mono" panose="02000009000000000000" pitchFamily="49" charset="0"/>
              </a:rPr>
              <a:t>    }</a:t>
            </a:r>
          </a:p>
          <a:p>
            <a:r>
              <a:rPr lang="zh-CN" altLang="en-US" sz="1100" b="0">
                <a:solidFill>
                  <a:srgbClr val="000000"/>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ret = </a:t>
            </a:r>
            <a:r>
              <a:rPr lang="en-US" altLang="zh-CN" sz="1100">
                <a:solidFill>
                  <a:srgbClr val="795E26"/>
                </a:solidFill>
                <a:latin typeface="JetBrains Mono" panose="02000009000000000000" pitchFamily="49" charset="0"/>
                <a:hlinkClick r:id="rId6" action="ppaction://hlinksldjump"/>
              </a:rPr>
              <a:t>CheckValidation</a:t>
            </a:r>
            <a:r>
              <a:rPr lang="en-US" altLang="zh-CN" sz="1100" b="0">
                <a:solidFill>
                  <a:srgbClr val="000000"/>
                </a:solidFill>
                <a:effectLst/>
                <a:latin typeface="JetBrains Mono" panose="02000009000000000000" pitchFamily="49" charset="0"/>
                <a:hlinkClick r:id="rId6" action="ppaction://hlinksldjump"/>
              </a:rPr>
              <a:t>(rootAddr, rootSize, userAddr, userSize)</a:t>
            </a:r>
            <a:r>
              <a:rPr lang="en-US" altLang="zh-CN" sz="1100" b="0">
                <a:solidFill>
                  <a:srgbClr val="000000"/>
                </a:solidFill>
                <a:effectLst/>
                <a:latin typeface="JetBrains Mono" panose="02000009000000000000" pitchFamily="49" charset="0"/>
              </a:rPr>
              <a:t>;</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if</a:t>
            </a:r>
            <a:r>
              <a:rPr lang="en-US" altLang="zh-CN" sz="1100" b="0">
                <a:solidFill>
                  <a:srgbClr val="000000"/>
                </a:solidFill>
                <a:effectLst/>
                <a:latin typeface="JetBrains Mono" panose="02000009000000000000" pitchFamily="49" charset="0"/>
              </a:rPr>
              <a:t> (ret != LOS_OK) {</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return</a:t>
            </a:r>
            <a:r>
              <a:rPr lang="en-US" altLang="zh-CN" sz="1100" b="0">
                <a:solidFill>
                  <a:srgbClr val="000000"/>
                </a:solidFill>
                <a:effectLst/>
                <a:latin typeface="JetBrains Mono" panose="02000009000000000000" pitchFamily="49" charset="0"/>
              </a:rPr>
              <a:t> ret;</a:t>
            </a:r>
            <a:r>
              <a:rPr lang="en-US" altLang="zh-CN" sz="1100" b="0">
                <a:solidFill>
                  <a:schemeClr val="accent6">
                    <a:lumMod val="75000"/>
                  </a:schemeClr>
                </a:solidFill>
                <a:effectLst/>
                <a:latin typeface="JetBrains Mono" panose="02000009000000000000" pitchFamily="49" charset="0"/>
              </a:rPr>
              <a:t>//检查内核和用户空间的有效性</a:t>
            </a:r>
            <a:endParaRPr lang="en-US" altLang="zh-CN" sz="1100" b="0">
              <a:solidFill>
                <a:srgbClr val="000000"/>
              </a:solidFill>
              <a:effectLst/>
              <a:latin typeface="JetBrains Mono" panose="02000009000000000000" pitchFamily="49" charset="0"/>
            </a:endParaRPr>
          </a:p>
          <a:p>
            <a:r>
              <a:rPr lang="en-US" altLang="zh-CN" sz="1100" b="0">
                <a:solidFill>
                  <a:srgbClr val="000000"/>
                </a:solidFill>
                <a:effectLst/>
                <a:latin typeface="JetBrains Mono" panose="02000009000000000000" pitchFamily="49" charset="0"/>
              </a:rPr>
              <a:t>    }</a:t>
            </a:r>
          </a:p>
          <a:p>
            <a:r>
              <a:rPr lang="zh-CN" altLang="en-US" sz="1100" b="0">
                <a:solidFill>
                  <a:srgbClr val="000000"/>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ret = </a:t>
            </a:r>
            <a:r>
              <a:rPr lang="en-US" altLang="zh-CN" sz="1100">
                <a:solidFill>
                  <a:srgbClr val="795E26"/>
                </a:solidFill>
                <a:latin typeface="JetBrains Mono" panose="02000009000000000000" pitchFamily="49" charset="0"/>
                <a:hlinkClick r:id="rId7" action="ppaction://hlinksldjump"/>
              </a:rPr>
              <a:t>AddPartitions</a:t>
            </a:r>
            <a:r>
              <a:rPr lang="en-US" altLang="zh-CN" sz="1100" b="0">
                <a:solidFill>
                  <a:srgbClr val="000000"/>
                </a:solidFill>
                <a:effectLst/>
                <a:latin typeface="JetBrains Mono" panose="02000009000000000000" pitchFamily="49" charset="0"/>
                <a:hlinkClick r:id="rId7" action="ppaction://hlinksldjump"/>
              </a:rPr>
              <a:t>(dev, rootAddr, rootSize, userAddr, userSize)</a:t>
            </a:r>
            <a:r>
              <a:rPr lang="en-US" altLang="zh-CN" sz="1100" b="0">
                <a:solidFill>
                  <a:srgbClr val="000000"/>
                </a:solidFill>
                <a:effectLst/>
                <a:latin typeface="JetBrains Mono" panose="02000009000000000000" pitchFamily="49" charset="0"/>
              </a:rPr>
              <a:t>;</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if</a:t>
            </a:r>
            <a:r>
              <a:rPr lang="en-US" altLang="zh-CN" sz="1100" b="0">
                <a:solidFill>
                  <a:srgbClr val="000000"/>
                </a:solidFill>
                <a:effectLst/>
                <a:latin typeface="JetBrains Mono" panose="02000009000000000000" pitchFamily="49" charset="0"/>
              </a:rPr>
              <a:t> (ret != LOS_OK) {</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return</a:t>
            </a:r>
            <a:r>
              <a:rPr lang="en-US" altLang="zh-CN" sz="1100" b="0">
                <a:solidFill>
                  <a:srgbClr val="000000"/>
                </a:solidFill>
                <a:effectLst/>
                <a:latin typeface="JetBrains Mono" panose="02000009000000000000" pitchFamily="49" charset="0"/>
              </a:rPr>
              <a:t> ret;</a:t>
            </a:r>
            <a:r>
              <a:rPr lang="en-US" altLang="zh-CN" sz="1100" b="0">
                <a:solidFill>
                  <a:schemeClr val="accent6">
                    <a:lumMod val="75000"/>
                  </a:schemeClr>
                </a:solidFill>
                <a:effectLst/>
                <a:latin typeface="JetBrains Mono" panose="02000009000000000000" pitchFamily="49" charset="0"/>
              </a:rPr>
              <a:t>//添加分区,注册驱动</a:t>
            </a:r>
            <a:endParaRPr lang="en-US" altLang="zh-CN" sz="1100" b="0">
              <a:solidFill>
                <a:srgbClr val="000000"/>
              </a:solidFill>
              <a:effectLst/>
              <a:latin typeface="JetBrains Mono" panose="02000009000000000000" pitchFamily="49" charset="0"/>
            </a:endParaRPr>
          </a:p>
          <a:p>
            <a:r>
              <a:rPr lang="en-US" altLang="zh-CN" sz="1100" b="0">
                <a:solidFill>
                  <a:srgbClr val="000000"/>
                </a:solidFill>
                <a:effectLst/>
                <a:latin typeface="JetBrains Mono" panose="02000009000000000000" pitchFamily="49" charset="0"/>
              </a:rPr>
              <a:t>    }</a:t>
            </a:r>
          </a:p>
          <a:p>
            <a:r>
              <a:rPr lang="zh-CN" altLang="en-US" sz="1100" b="0">
                <a:solidFill>
                  <a:srgbClr val="000000"/>
                </a:solidFill>
                <a:effectLst/>
                <a:latin typeface="JetBrains Mono" panose="02000009000000000000" pitchFamily="49" charset="0"/>
              </a:rPr>
              <a:t>    </a:t>
            </a:r>
            <a:r>
              <a:rPr lang="en-US" altLang="zh-CN" sz="1100" b="0">
                <a:solidFill>
                  <a:srgbClr val="000000"/>
                </a:solidFill>
                <a:effectLst/>
                <a:latin typeface="JetBrains Mono" panose="02000009000000000000" pitchFamily="49" charset="0"/>
              </a:rPr>
              <a:t>ret = </a:t>
            </a:r>
            <a:r>
              <a:rPr lang="en-US" altLang="zh-CN" sz="1100" b="0">
                <a:solidFill>
                  <a:srgbClr val="795E26"/>
                </a:solidFill>
                <a:effectLst/>
                <a:latin typeface="JetBrains Mono" panose="02000009000000000000" pitchFamily="49" charset="0"/>
              </a:rPr>
              <a:t>MountPartitions</a:t>
            </a:r>
            <a:r>
              <a:rPr lang="en-US" altLang="zh-CN" sz="1100" b="0">
                <a:solidFill>
                  <a:srgbClr val="000000"/>
                </a:solidFill>
                <a:effectLst/>
                <a:latin typeface="JetBrains Mono" panose="02000009000000000000" pitchFamily="49" charset="0"/>
              </a:rPr>
              <a:t>(fstype, mountFlags);</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if</a:t>
            </a:r>
            <a:r>
              <a:rPr lang="en-US" altLang="zh-CN" sz="1100" b="0">
                <a:solidFill>
                  <a:srgbClr val="000000"/>
                </a:solidFill>
                <a:effectLst/>
                <a:latin typeface="JetBrains Mono" panose="02000009000000000000" pitchFamily="49" charset="0"/>
              </a:rPr>
              <a:t> (ret != LOS_OK) {</a:t>
            </a:r>
          </a:p>
          <a:p>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return</a:t>
            </a:r>
            <a:r>
              <a:rPr lang="en-US" altLang="zh-CN" sz="1100" b="0">
                <a:solidFill>
                  <a:srgbClr val="000000"/>
                </a:solidFill>
                <a:effectLst/>
                <a:latin typeface="JetBrains Mono" panose="02000009000000000000" pitchFamily="49" charset="0"/>
              </a:rPr>
              <a:t> ret;</a:t>
            </a:r>
            <a:r>
              <a:rPr lang="en-US" altLang="zh-CN" sz="1100" b="0">
                <a:solidFill>
                  <a:schemeClr val="accent6">
                    <a:lumMod val="75000"/>
                  </a:schemeClr>
                </a:solidFill>
                <a:effectLst/>
                <a:latin typeface="JetBrains Mono" panose="02000009000000000000" pitchFamily="49" charset="0"/>
              </a:rPr>
              <a:t>//挂载分区,即分配一个盘符</a:t>
            </a:r>
          </a:p>
          <a:p>
            <a:r>
              <a:rPr lang="en-US" altLang="zh-CN" sz="1100" b="0">
                <a:solidFill>
                  <a:srgbClr val="000000"/>
                </a:solidFill>
                <a:effectLst/>
                <a:latin typeface="JetBrains Mono" panose="02000009000000000000" pitchFamily="49" charset="0"/>
              </a:rPr>
              <a:t>    }</a:t>
            </a:r>
            <a:br>
              <a:rPr lang="en-US" altLang="zh-CN" sz="1100" b="0">
                <a:solidFill>
                  <a:srgbClr val="000000"/>
                </a:solidFill>
                <a:effectLst/>
                <a:latin typeface="JetBrains Mono" panose="02000009000000000000" pitchFamily="49" charset="0"/>
              </a:rPr>
            </a:br>
            <a:r>
              <a:rPr lang="en-US" altLang="zh-CN" sz="1100" b="0">
                <a:solidFill>
                  <a:srgbClr val="000000"/>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return</a:t>
            </a:r>
            <a:r>
              <a:rPr lang="en-US" altLang="zh-CN" sz="1100" b="0">
                <a:solidFill>
                  <a:srgbClr val="000000"/>
                </a:solidFill>
                <a:effectLst/>
                <a:latin typeface="JetBrains Mono" panose="02000009000000000000" pitchFamily="49" charset="0"/>
              </a:rPr>
              <a:t> LOS_OK;</a:t>
            </a:r>
          </a:p>
          <a:p>
            <a:r>
              <a:rPr lang="en-US" altLang="zh-CN" sz="1100" b="0">
                <a:solidFill>
                  <a:srgbClr val="000000"/>
                </a:solidFill>
                <a:effectLst/>
                <a:latin typeface="JetBrains Mono" panose="02000009000000000000" pitchFamily="49" charset="0"/>
              </a:rPr>
              <a:t>}</a:t>
            </a:r>
          </a:p>
        </p:txBody>
      </p:sp>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045" y="1533969"/>
            <a:ext cx="4288786" cy="2091495"/>
          </a:xfrm>
          <a:prstGeom prst="rect">
            <a:avLst/>
          </a:prstGeom>
        </p:spPr>
      </p:pic>
      <p:sp>
        <p:nvSpPr>
          <p:cNvPr id="16" name="文本框 15"/>
          <p:cNvSpPr txBox="1"/>
          <p:nvPr/>
        </p:nvSpPr>
        <p:spPr>
          <a:xfrm>
            <a:off x="578045" y="3966170"/>
            <a:ext cx="3939611" cy="369332"/>
          </a:xfrm>
          <a:prstGeom prst="rect">
            <a:avLst/>
          </a:prstGeom>
          <a:noFill/>
        </p:spPr>
        <p:txBody>
          <a:bodyPr wrap="square" rtlCol="0">
            <a:spAutoFit/>
          </a:bodyPr>
          <a:lstStyle/>
          <a:p>
            <a:r>
              <a:rPr lang="zh-CN" altLang="en-US">
                <a:latin typeface="得意黑" pitchFamily="2" charset="-122"/>
                <a:ea typeface="得意黑" pitchFamily="2" charset="-122"/>
              </a:rPr>
              <a:t>控制流图</a:t>
            </a:r>
          </a:p>
        </p:txBody>
      </p:sp>
      <p:sp>
        <p:nvSpPr>
          <p:cNvPr id="21" name="文本框 20"/>
          <p:cNvSpPr txBox="1"/>
          <p:nvPr/>
        </p:nvSpPr>
        <p:spPr>
          <a:xfrm>
            <a:off x="482617" y="1152749"/>
            <a:ext cx="3939611" cy="369332"/>
          </a:xfrm>
          <a:prstGeom prst="rect">
            <a:avLst/>
          </a:prstGeom>
          <a:noFill/>
        </p:spPr>
        <p:txBody>
          <a:bodyPr wrap="square" rtlCol="0">
            <a:spAutoFit/>
          </a:bodyPr>
          <a:lstStyle/>
          <a:p>
            <a:r>
              <a:rPr lang="zh-CN" altLang="en-US">
                <a:latin typeface="得意黑" pitchFamily="2" charset="-122"/>
                <a:ea typeface="得意黑" pitchFamily="2" charset="-122"/>
              </a:rPr>
              <a:t>调用层级图</a:t>
            </a:r>
          </a:p>
        </p:txBody>
      </p:sp>
      <p:sp>
        <p:nvSpPr>
          <p:cNvPr id="22" name="动作按钮: 转到主页 21">
            <a:hlinkClick r:id="rId9"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 name="动作按钮: 后退或前一项 1">
            <a:hlinkClick r:id="" action="ppaction://hlinkshowjump?jump=lastslideviewed" highlightClick="1"/>
          </p:cNvPr>
          <p:cNvSpPr/>
          <p:nvPr/>
        </p:nvSpPr>
        <p:spPr>
          <a:xfrm>
            <a:off x="11079623" y="6379231"/>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6" name="图片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614824" y="3735097"/>
            <a:ext cx="2752076" cy="3028108"/>
          </a:xfrm>
          <a:prstGeom prst="rect">
            <a:avLst/>
          </a:prstGeom>
        </p:spPr>
      </p:pic>
      <p:sp>
        <p:nvSpPr>
          <p:cNvPr id="12" name="动作按钮: 获取信息 11">
            <a:hlinkClick r:id="rId11" highlightClick="1"/>
          </p:cNvPr>
          <p:cNvSpPr/>
          <p:nvPr/>
        </p:nvSpPr>
        <p:spPr>
          <a:xfrm>
            <a:off x="10519873" y="6379231"/>
            <a:ext cx="423016" cy="401653"/>
          </a:xfrm>
          <a:prstGeom prst="actionButtonInformation">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5" name="矩形 4"/>
          <p:cNvSpPr/>
          <p:nvPr/>
        </p:nvSpPr>
        <p:spPr>
          <a:xfrm>
            <a:off x="5831840" y="2636520"/>
            <a:ext cx="5943600" cy="508000"/>
          </a:xfrm>
          <a:prstGeom prst="rect">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2"/>
            </p:custDataLst>
          </p:nvPr>
        </p:nvSpPr>
        <p:spPr>
          <a:xfrm>
            <a:off x="5831840" y="3278505"/>
            <a:ext cx="5943600" cy="508000"/>
          </a:xfrm>
          <a:prstGeom prst="rect">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custDataLst>
              <p:tags r:id="rId3"/>
            </p:custDataLst>
          </p:nvPr>
        </p:nvSpPr>
        <p:spPr>
          <a:xfrm>
            <a:off x="5831840" y="3966210"/>
            <a:ext cx="5943600" cy="508000"/>
          </a:xfrm>
          <a:prstGeom prst="rect">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4"/>
            </p:custDataLst>
          </p:nvPr>
        </p:nvSpPr>
        <p:spPr>
          <a:xfrm>
            <a:off x="5831840" y="4653915"/>
            <a:ext cx="5943600" cy="508000"/>
          </a:xfrm>
          <a:prstGeom prst="rect">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64795" y="275590"/>
            <a:ext cx="6118860" cy="683895"/>
          </a:xfrm>
        </p:spPr>
        <p:txBody>
          <a:bodyPr>
            <a:normAutofit/>
          </a:bodyPr>
          <a:lstStyle/>
          <a:p>
            <a:pPr algn="l"/>
            <a:r>
              <a:rPr lang="en-US" altLang="zh-CN" sz="3555">
                <a:latin typeface="得意黑" pitchFamily="2" charset="-122"/>
                <a:ea typeface="得意黑" pitchFamily="2" charset="-122"/>
              </a:rPr>
              <a:t>SysOpen</a:t>
            </a:r>
            <a:r>
              <a:rPr lang="zh-CN" altLang="en-US" sz="3555">
                <a:latin typeface="得意黑" pitchFamily="2" charset="-122"/>
                <a:ea typeface="得意黑" pitchFamily="2" charset="-122"/>
              </a:rPr>
              <a:t>函数</a:t>
            </a:r>
            <a:endParaRPr lang="en-US" altLang="zh-CN" sz="3555">
              <a:latin typeface="得意黑" pitchFamily="2" charset="-122"/>
              <a:ea typeface="得意黑" pitchFamily="2" charset="-122"/>
            </a:endParaRPr>
          </a:p>
        </p:txBody>
      </p:sp>
      <p:sp>
        <p:nvSpPr>
          <p:cNvPr id="3" name="文本框 2"/>
          <p:cNvSpPr txBox="1"/>
          <p:nvPr/>
        </p:nvSpPr>
        <p:spPr>
          <a:xfrm>
            <a:off x="403225" y="2048510"/>
            <a:ext cx="11616055" cy="1198880"/>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cs typeface="微软雅黑" panose="020B0503020204020204" pitchFamily="34" charset="-122"/>
              </a:rPr>
              <a:t>从用户空间中将路径path拷贝到内</a:t>
            </a:r>
          </a:p>
          <a:p>
            <a:r>
              <a:rPr lang="en-US" altLang="zh-CN">
                <a:latin typeface="微软雅黑" panose="020B0503020204020204" pitchFamily="34" charset="-122"/>
                <a:ea typeface="微软雅黑" panose="020B0503020204020204" pitchFamily="34" charset="-122"/>
                <a:cs typeface="微软雅黑" panose="020B0503020204020204" pitchFamily="34" charset="-122"/>
              </a:rPr>
              <a:t>核空间变量pathRet中</a:t>
            </a: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97790" y="1433195"/>
            <a:ext cx="6572250" cy="4333240"/>
          </a:xfrm>
          <a:prstGeom prst="rect">
            <a:avLst/>
          </a:prstGeom>
        </p:spPr>
      </p:pic>
      <p:pic>
        <p:nvPicPr>
          <p:cNvPr id="7" name="图片 6"/>
          <p:cNvPicPr>
            <a:picLocks noChangeAspect="1"/>
          </p:cNvPicPr>
          <p:nvPr/>
        </p:nvPicPr>
        <p:blipFill>
          <a:blip r:embed="rId5"/>
          <a:stretch>
            <a:fillRect/>
          </a:stretch>
        </p:blipFill>
        <p:spPr>
          <a:xfrm>
            <a:off x="5521325" y="47625"/>
            <a:ext cx="6670675" cy="4570730"/>
          </a:xfrm>
          <a:prstGeom prst="rect">
            <a:avLst/>
          </a:prstGeom>
        </p:spPr>
      </p:pic>
      <p:sp>
        <p:nvSpPr>
          <p:cNvPr id="10" name="文本框 9"/>
          <p:cNvSpPr txBox="1"/>
          <p:nvPr/>
        </p:nvSpPr>
        <p:spPr>
          <a:xfrm>
            <a:off x="2446020" y="4549775"/>
            <a:ext cx="2800985" cy="636905"/>
          </a:xfrm>
          <a:prstGeom prst="rect">
            <a:avLst/>
          </a:prstGeom>
          <a:noFill/>
        </p:spPr>
        <p:txBody>
          <a:bodyPr wrap="square" rtlCol="0">
            <a:noAutofit/>
          </a:bodyPr>
          <a:lstStyle/>
          <a:p>
            <a:r>
              <a:rPr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//在进程执行exec系统调用时关闭</a:t>
            </a:r>
            <a:r>
              <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此</a:t>
            </a:r>
            <a:r>
              <a:rPr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打开的</a:t>
            </a:r>
            <a:r>
              <a:rPr 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进程</a:t>
            </a:r>
            <a:r>
              <a:rPr 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fd</a:t>
            </a:r>
          </a:p>
        </p:txBody>
      </p:sp>
      <p:sp>
        <p:nvSpPr>
          <p:cNvPr id="9" name="文本框 8"/>
          <p:cNvSpPr txBox="1"/>
          <p:nvPr/>
        </p:nvSpPr>
        <p:spPr>
          <a:xfrm>
            <a:off x="264795" y="959485"/>
            <a:ext cx="11616055" cy="368300"/>
          </a:xfrm>
          <a:prstGeom prst="rect">
            <a:avLst/>
          </a:prstGeom>
          <a:noFill/>
        </p:spPr>
        <p:txBody>
          <a:bodyPr wrap="square" rtlCol="0">
            <a:spAutoFit/>
          </a:bodyPr>
          <a:lstStyle/>
          <a:p>
            <a:r>
              <a:rPr 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系</a:t>
            </a:r>
            <a:r>
              <a:rPr>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统调用|打开文件, 正常情况下返回进程的FD值</a:t>
            </a:r>
          </a:p>
        </p:txBody>
      </p:sp>
    </p:spTree>
    <p:custDataLst>
      <p:tags r:id="rId1"/>
    </p:custData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6"/>
          <a:stretch>
            <a:fillRect/>
          </a:stretch>
        </p:blipFill>
        <p:spPr>
          <a:xfrm>
            <a:off x="83820" y="3118485"/>
            <a:ext cx="4785995" cy="1148080"/>
          </a:xfrm>
          <a:prstGeom prst="rect">
            <a:avLst/>
          </a:prstGeom>
        </p:spPr>
      </p:pic>
      <p:sp>
        <p:nvSpPr>
          <p:cNvPr id="2" name="标题 1"/>
          <p:cNvSpPr>
            <a:spLocks noGrp="1"/>
          </p:cNvSpPr>
          <p:nvPr>
            <p:ph type="ctrTitle"/>
            <p:custDataLst>
              <p:tags r:id="rId2"/>
            </p:custDataLst>
          </p:nvPr>
        </p:nvSpPr>
        <p:spPr>
          <a:xfrm>
            <a:off x="264795" y="207645"/>
            <a:ext cx="6118860" cy="657225"/>
          </a:xfrm>
        </p:spPr>
        <p:txBody>
          <a:bodyPr>
            <a:normAutofit/>
          </a:bodyPr>
          <a:lstStyle/>
          <a:p>
            <a:pPr algn="l"/>
            <a:r>
              <a:rPr lang="en-US" altLang="zh-CN" sz="3555">
                <a:latin typeface="得意黑" pitchFamily="2" charset="-122"/>
                <a:ea typeface="得意黑" pitchFamily="2" charset="-122"/>
                <a:sym typeface="+mn-ea"/>
              </a:rPr>
              <a:t>SysOpen -&gt; </a:t>
            </a:r>
            <a:r>
              <a:rPr lang="en-US" altLang="zh-CN" sz="3555">
                <a:latin typeface="得意黑" pitchFamily="2" charset="-122"/>
                <a:ea typeface="得意黑" pitchFamily="2" charset="-122"/>
              </a:rPr>
              <a:t>UserPathCopy()</a:t>
            </a:r>
          </a:p>
        </p:txBody>
      </p:sp>
      <p:sp>
        <p:nvSpPr>
          <p:cNvPr id="3" name="文本框 2"/>
          <p:cNvSpPr txBox="1"/>
          <p:nvPr/>
        </p:nvSpPr>
        <p:spPr>
          <a:xfrm>
            <a:off x="207010" y="864870"/>
            <a:ext cx="4398645" cy="1182370"/>
          </a:xfrm>
          <a:prstGeom prst="rect">
            <a:avLst/>
          </a:prstGeom>
          <a:noFill/>
        </p:spPr>
        <p:txBody>
          <a:bodyPr wrap="square" rtlCol="0">
            <a:noAutofit/>
          </a:bodyPr>
          <a:lstStyle/>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从用户空间中将路径</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名</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path拷贝到内核空间变量pathRet中</a:t>
            </a:r>
          </a:p>
          <a:p>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形参与实参：</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path--userpath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用户空间中的路径起始地址</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pathRet--pathbuf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内核空间变量</a:t>
            </a:r>
          </a:p>
        </p:txBody>
      </p:sp>
      <p:pic>
        <p:nvPicPr>
          <p:cNvPr id="4" name="图片 3"/>
          <p:cNvPicPr>
            <a:picLocks noChangeAspect="1"/>
          </p:cNvPicPr>
          <p:nvPr/>
        </p:nvPicPr>
        <p:blipFill>
          <a:blip r:embed="rId7"/>
          <a:stretch>
            <a:fillRect/>
          </a:stretch>
        </p:blipFill>
        <p:spPr>
          <a:xfrm>
            <a:off x="4869815" y="541655"/>
            <a:ext cx="7449820" cy="4922520"/>
          </a:xfrm>
          <a:prstGeom prst="rect">
            <a:avLst/>
          </a:prstGeom>
        </p:spPr>
      </p:pic>
      <p:cxnSp>
        <p:nvCxnSpPr>
          <p:cNvPr id="13" name="直接箭头连接符 12"/>
          <p:cNvCxnSpPr/>
          <p:nvPr/>
        </p:nvCxnSpPr>
        <p:spPr>
          <a:xfrm flipV="1">
            <a:off x="3729355" y="900430"/>
            <a:ext cx="1187450" cy="229552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
        <p:nvSpPr>
          <p:cNvPr id="9" name="文本框 8"/>
          <p:cNvSpPr txBox="1"/>
          <p:nvPr>
            <p:custDataLst>
              <p:tags r:id="rId3"/>
            </p:custDataLst>
          </p:nvPr>
        </p:nvSpPr>
        <p:spPr>
          <a:xfrm>
            <a:off x="8689340" y="1875790"/>
            <a:ext cx="2941320"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向系统空间申请内存</a:t>
            </a:r>
            <a:r>
              <a:rPr lang="en-US" altLang="zh-CN">
                <a:solidFill>
                  <a:srgbClr val="FF0000"/>
                </a:solidFill>
                <a:latin typeface="得意黑" pitchFamily="2" charset="-122"/>
                <a:ea typeface="得意黑" pitchFamily="2" charset="-122"/>
                <a:cs typeface="得意黑" pitchFamily="2" charset="-122"/>
                <a:sym typeface="+mn-ea"/>
              </a:rPr>
              <a:t> pathBuf</a:t>
            </a:r>
          </a:p>
        </p:txBody>
      </p:sp>
      <p:sp>
        <p:nvSpPr>
          <p:cNvPr id="6" name="文本框 5"/>
          <p:cNvSpPr txBox="1"/>
          <p:nvPr>
            <p:custDataLst>
              <p:tags r:id="rId4"/>
            </p:custDataLst>
          </p:nvPr>
        </p:nvSpPr>
        <p:spPr>
          <a:xfrm>
            <a:off x="8689340" y="2948940"/>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进行数据拷贝</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9"/>
          <a:stretch>
            <a:fillRect/>
          </a:stretch>
        </p:blipFill>
        <p:spPr>
          <a:xfrm>
            <a:off x="5226685" y="348615"/>
            <a:ext cx="7372985" cy="4872990"/>
          </a:xfrm>
          <a:prstGeom prst="rect">
            <a:avLst/>
          </a:prstGeom>
        </p:spPr>
      </p:pic>
      <p:sp>
        <p:nvSpPr>
          <p:cNvPr id="2" name="标题 1"/>
          <p:cNvSpPr>
            <a:spLocks noGrp="1"/>
          </p:cNvSpPr>
          <p:nvPr>
            <p:ph type="ctrTitle"/>
            <p:custDataLst>
              <p:tags r:id="rId2"/>
            </p:custDataLst>
          </p:nvPr>
        </p:nvSpPr>
        <p:spPr>
          <a:xfrm>
            <a:off x="264795" y="207645"/>
            <a:ext cx="6118860" cy="600710"/>
          </a:xfrm>
        </p:spPr>
        <p:txBody>
          <a:bodyPr>
            <a:normAutofit fontScale="90000"/>
          </a:bodyPr>
          <a:lstStyle/>
          <a:p>
            <a:pPr algn="l"/>
            <a:r>
              <a:rPr lang="en-US" altLang="zh-CN" sz="3555">
                <a:latin typeface="得意黑" pitchFamily="2" charset="-122"/>
                <a:ea typeface="得意黑" pitchFamily="2" charset="-122"/>
                <a:sym typeface="+mn-ea"/>
              </a:rPr>
              <a:t>SysOpen -&gt; </a:t>
            </a:r>
            <a:r>
              <a:rPr lang="en-US" altLang="zh-CN" sz="3555">
                <a:latin typeface="得意黑" pitchFamily="2" charset="-122"/>
                <a:ea typeface="得意黑" pitchFamily="2" charset="-122"/>
              </a:rPr>
              <a:t>AlllocProcessFD()</a:t>
            </a:r>
          </a:p>
        </p:txBody>
      </p:sp>
      <p:sp>
        <p:nvSpPr>
          <p:cNvPr id="3" name="文本框 2"/>
          <p:cNvSpPr txBox="1"/>
          <p:nvPr/>
        </p:nvSpPr>
        <p:spPr>
          <a:xfrm>
            <a:off x="131445" y="4494530"/>
            <a:ext cx="4521835" cy="267970"/>
          </a:xfrm>
          <a:prstGeom prst="rect">
            <a:avLst/>
          </a:prstGeom>
          <a:noFill/>
        </p:spPr>
        <p:txBody>
          <a:bodyPr wrap="square" rtlCol="0">
            <a:noAutofit/>
          </a:bodyPr>
          <a:lstStyle/>
          <a:p>
            <a:endPar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0"/>
          <a:stretch>
            <a:fillRect/>
          </a:stretch>
        </p:blipFill>
        <p:spPr>
          <a:xfrm>
            <a:off x="131445" y="1703070"/>
            <a:ext cx="5095240" cy="756285"/>
          </a:xfrm>
          <a:prstGeom prst="rect">
            <a:avLst/>
          </a:prstGeom>
        </p:spPr>
      </p:pic>
      <p:pic>
        <p:nvPicPr>
          <p:cNvPr id="7" name="图片 6"/>
          <p:cNvPicPr>
            <a:picLocks noChangeAspect="1"/>
          </p:cNvPicPr>
          <p:nvPr/>
        </p:nvPicPr>
        <p:blipFill>
          <a:blip r:embed="rId11"/>
          <a:stretch>
            <a:fillRect/>
          </a:stretch>
        </p:blipFill>
        <p:spPr>
          <a:xfrm>
            <a:off x="264795" y="3316605"/>
            <a:ext cx="3839845" cy="932180"/>
          </a:xfrm>
          <a:prstGeom prst="rect">
            <a:avLst/>
          </a:prstGeom>
        </p:spPr>
      </p:pic>
      <p:sp>
        <p:nvSpPr>
          <p:cNvPr id="10" name="文本框 9"/>
          <p:cNvSpPr txBox="1"/>
          <p:nvPr/>
        </p:nvSpPr>
        <p:spPr>
          <a:xfrm>
            <a:off x="8498840" y="227965"/>
            <a:ext cx="4398645" cy="636905"/>
          </a:xfrm>
          <a:prstGeom prst="rect">
            <a:avLst/>
          </a:prstGeom>
          <a:noFill/>
        </p:spPr>
        <p:txBody>
          <a:bodyPr wrap="square" rtlCol="0">
            <a:noAutofit/>
          </a:bodyPr>
          <a:lstStyle/>
          <a:p>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传入参数</a:t>
            </a:r>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MIN_START_FD</a:t>
            </a:r>
          </a:p>
          <a:p>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MIN_START_FD </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可分配的文件描述符的</a:t>
            </a:r>
          </a:p>
          <a:p>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最小开始值</a:t>
            </a:r>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=3</a:t>
            </a:r>
            <a:endPar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minFD = </a:t>
            </a:r>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MIN_START_FD = 3</a:t>
            </a:r>
          </a:p>
        </p:txBody>
      </p:sp>
      <p:cxnSp>
        <p:nvCxnSpPr>
          <p:cNvPr id="12" name="直接箭头连接符 11"/>
          <p:cNvCxnSpPr/>
          <p:nvPr/>
        </p:nvCxnSpPr>
        <p:spPr>
          <a:xfrm flipH="1">
            <a:off x="2149475" y="2252980"/>
            <a:ext cx="16510" cy="106362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flipV="1">
            <a:off x="3977640" y="1127125"/>
            <a:ext cx="1101725" cy="282765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207010" y="864870"/>
            <a:ext cx="4380230" cy="723265"/>
          </a:xfrm>
          <a:prstGeom prst="rect">
            <a:avLst/>
          </a:prstGeom>
          <a:noFill/>
        </p:spPr>
        <p:txBody>
          <a:bodyPr wrap="square" rtlCol="0">
            <a:no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分配</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进程文件描述符</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custDataLst>
              <p:tags r:id="rId3"/>
            </p:custDataLst>
          </p:nvPr>
        </p:nvSpPr>
        <p:spPr>
          <a:xfrm>
            <a:off x="9025890" y="2252980"/>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获取进程</a:t>
            </a:r>
            <a:r>
              <a:rPr lang="en-US" altLang="zh-CN">
                <a:solidFill>
                  <a:srgbClr val="FF0000"/>
                </a:solidFill>
                <a:latin typeface="得意黑" pitchFamily="2" charset="-122"/>
                <a:ea typeface="得意黑" pitchFamily="2" charset="-122"/>
                <a:cs typeface="得意黑" pitchFamily="2" charset="-122"/>
                <a:sym typeface="+mn-ea"/>
              </a:rPr>
              <a:t>fd</a:t>
            </a:r>
            <a:r>
              <a:rPr lang="zh-CN" altLang="en-US">
                <a:solidFill>
                  <a:srgbClr val="FF0000"/>
                </a:solidFill>
                <a:latin typeface="得意黑" pitchFamily="2" charset="-122"/>
                <a:ea typeface="得意黑" pitchFamily="2" charset="-122"/>
                <a:cs typeface="得意黑" pitchFamily="2" charset="-122"/>
                <a:sym typeface="+mn-ea"/>
              </a:rPr>
              <a:t>表</a:t>
            </a:r>
            <a:r>
              <a:rPr lang="en-US" altLang="zh-CN">
                <a:solidFill>
                  <a:srgbClr val="FF0000"/>
                </a:solidFill>
                <a:latin typeface="得意黑" pitchFamily="2" charset="-122"/>
                <a:ea typeface="得意黑" pitchFamily="2" charset="-122"/>
                <a:cs typeface="得意黑" pitchFamily="2" charset="-122"/>
                <a:sym typeface="+mn-ea"/>
              </a:rPr>
              <a:t> fdt</a:t>
            </a:r>
          </a:p>
        </p:txBody>
      </p:sp>
      <p:sp>
        <p:nvSpPr>
          <p:cNvPr id="8" name="文本框 7"/>
          <p:cNvSpPr txBox="1"/>
          <p:nvPr>
            <p:custDataLst>
              <p:tags r:id="rId4"/>
            </p:custDataLst>
          </p:nvPr>
        </p:nvSpPr>
        <p:spPr>
          <a:xfrm>
            <a:off x="9025890" y="3079750"/>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对</a:t>
            </a:r>
            <a:r>
              <a:rPr lang="en-US" altLang="zh-CN">
                <a:solidFill>
                  <a:srgbClr val="FF0000"/>
                </a:solidFill>
                <a:latin typeface="得意黑" pitchFamily="2" charset="-122"/>
                <a:ea typeface="得意黑" pitchFamily="2" charset="-122"/>
                <a:cs typeface="得意黑" pitchFamily="2" charset="-122"/>
                <a:sym typeface="+mn-ea"/>
              </a:rPr>
              <a:t>fdt</a:t>
            </a:r>
            <a:r>
              <a:rPr lang="zh-CN" altLang="en-US">
                <a:solidFill>
                  <a:srgbClr val="FF0000"/>
                </a:solidFill>
                <a:latin typeface="得意黑" pitchFamily="2" charset="-122"/>
                <a:ea typeface="得意黑" pitchFamily="2" charset="-122"/>
                <a:cs typeface="得意黑" pitchFamily="2" charset="-122"/>
                <a:sym typeface="+mn-ea"/>
              </a:rPr>
              <a:t>上锁</a:t>
            </a:r>
          </a:p>
        </p:txBody>
      </p:sp>
      <p:sp>
        <p:nvSpPr>
          <p:cNvPr id="11" name="文本框 10"/>
          <p:cNvSpPr txBox="1"/>
          <p:nvPr>
            <p:custDataLst>
              <p:tags r:id="rId5"/>
            </p:custDataLst>
          </p:nvPr>
        </p:nvSpPr>
        <p:spPr>
          <a:xfrm>
            <a:off x="9025890" y="3906520"/>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在</a:t>
            </a:r>
            <a:r>
              <a:rPr lang="en-US" altLang="zh-CN">
                <a:solidFill>
                  <a:srgbClr val="FF0000"/>
                </a:solidFill>
                <a:latin typeface="得意黑" pitchFamily="2" charset="-122"/>
                <a:ea typeface="得意黑" pitchFamily="2" charset="-122"/>
                <a:cs typeface="得意黑" pitchFamily="2" charset="-122"/>
                <a:sym typeface="+mn-ea"/>
              </a:rPr>
              <a:t>fdt</a:t>
            </a:r>
            <a:r>
              <a:rPr lang="zh-CN" altLang="en-US">
                <a:solidFill>
                  <a:srgbClr val="FF0000"/>
                </a:solidFill>
                <a:latin typeface="得意黑" pitchFamily="2" charset="-122"/>
                <a:ea typeface="得意黑" pitchFamily="2" charset="-122"/>
                <a:cs typeface="得意黑" pitchFamily="2" charset="-122"/>
                <a:sym typeface="+mn-ea"/>
              </a:rPr>
              <a:t>中分配一个进程</a:t>
            </a:r>
            <a:r>
              <a:rPr lang="en-US" altLang="zh-CN">
                <a:solidFill>
                  <a:srgbClr val="FF0000"/>
                </a:solidFill>
                <a:latin typeface="得意黑" pitchFamily="2" charset="-122"/>
                <a:ea typeface="得意黑" pitchFamily="2" charset="-122"/>
                <a:cs typeface="得意黑" pitchFamily="2" charset="-122"/>
                <a:sym typeface="+mn-ea"/>
              </a:rPr>
              <a:t>fd</a:t>
            </a:r>
          </a:p>
        </p:txBody>
      </p:sp>
      <p:sp>
        <p:nvSpPr>
          <p:cNvPr id="14" name="文本框 13"/>
          <p:cNvSpPr txBox="1"/>
          <p:nvPr>
            <p:custDataLst>
              <p:tags r:id="rId6"/>
            </p:custDataLst>
          </p:nvPr>
        </p:nvSpPr>
        <p:spPr>
          <a:xfrm>
            <a:off x="9025890" y="4733290"/>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占用</a:t>
            </a:r>
            <a:r>
              <a:rPr lang="en-US" altLang="zh-CN">
                <a:solidFill>
                  <a:srgbClr val="FF0000"/>
                </a:solidFill>
                <a:latin typeface="得意黑" pitchFamily="2" charset="-122"/>
                <a:ea typeface="得意黑" pitchFamily="2" charset="-122"/>
                <a:cs typeface="得意黑" pitchFamily="2" charset="-122"/>
                <a:sym typeface="+mn-ea"/>
              </a:rPr>
              <a:t>fdt</a:t>
            </a:r>
            <a:r>
              <a:rPr lang="zh-CN" altLang="en-US">
                <a:solidFill>
                  <a:srgbClr val="FF0000"/>
                </a:solidFill>
                <a:latin typeface="得意黑" pitchFamily="2" charset="-122"/>
                <a:ea typeface="得意黑" pitchFamily="2" charset="-122"/>
                <a:cs typeface="得意黑" pitchFamily="2" charset="-122"/>
                <a:sym typeface="+mn-ea"/>
              </a:rPr>
              <a:t>中的</a:t>
            </a:r>
            <a:r>
              <a:rPr lang="en-US" altLang="zh-CN">
                <a:solidFill>
                  <a:srgbClr val="FF0000"/>
                </a:solidFill>
                <a:latin typeface="得意黑" pitchFamily="2" charset="-122"/>
                <a:ea typeface="得意黑" pitchFamily="2" charset="-122"/>
                <a:cs typeface="得意黑" pitchFamily="2" charset="-122"/>
                <a:sym typeface="+mn-ea"/>
              </a:rPr>
              <a:t>fd</a:t>
            </a:r>
          </a:p>
        </p:txBody>
      </p:sp>
      <p:sp>
        <p:nvSpPr>
          <p:cNvPr id="15" name="文本框 14"/>
          <p:cNvSpPr txBox="1"/>
          <p:nvPr>
            <p:custDataLst>
              <p:tags r:id="rId7"/>
            </p:custDataLst>
          </p:nvPr>
        </p:nvSpPr>
        <p:spPr>
          <a:xfrm>
            <a:off x="9025890" y="5560060"/>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对</a:t>
            </a:r>
            <a:r>
              <a:rPr lang="en-US" altLang="zh-CN">
                <a:solidFill>
                  <a:srgbClr val="FF0000"/>
                </a:solidFill>
                <a:latin typeface="得意黑" pitchFamily="2" charset="-122"/>
                <a:ea typeface="得意黑" pitchFamily="2" charset="-122"/>
                <a:cs typeface="得意黑" pitchFamily="2" charset="-122"/>
                <a:sym typeface="+mn-ea"/>
              </a:rPr>
              <a:t>fdt</a:t>
            </a:r>
            <a:r>
              <a:rPr lang="zh-CN" altLang="en-US">
                <a:solidFill>
                  <a:srgbClr val="FF0000"/>
                </a:solidFill>
                <a:latin typeface="得意黑" pitchFamily="2" charset="-122"/>
                <a:ea typeface="得意黑" pitchFamily="2" charset="-122"/>
                <a:cs typeface="得意黑" pitchFamily="2" charset="-122"/>
                <a:sym typeface="+mn-ea"/>
              </a:rPr>
              <a:t>解锁</a:t>
            </a:r>
          </a:p>
        </p:txBody>
      </p:sp>
      <p:sp>
        <p:nvSpPr>
          <p:cNvPr id="18" name="矩形 17"/>
          <p:cNvSpPr/>
          <p:nvPr/>
        </p:nvSpPr>
        <p:spPr>
          <a:xfrm>
            <a:off x="7282815" y="921385"/>
            <a:ext cx="1061085" cy="25527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438265" y="3079750"/>
            <a:ext cx="2115185" cy="23685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a:stCxn id="9" idx="2"/>
            <a:endCxn id="8" idx="0"/>
          </p:cNvCxnSpPr>
          <p:nvPr/>
        </p:nvCxnSpPr>
        <p:spPr>
          <a:xfrm>
            <a:off x="10457180" y="2686050"/>
            <a:ext cx="0" cy="393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0457180" y="3512820"/>
            <a:ext cx="0" cy="393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1" idx="2"/>
            <a:endCxn id="14" idx="0"/>
          </p:cNvCxnSpPr>
          <p:nvPr/>
        </p:nvCxnSpPr>
        <p:spPr>
          <a:xfrm>
            <a:off x="10457180" y="4339590"/>
            <a:ext cx="0" cy="393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10457180" y="5207635"/>
            <a:ext cx="0" cy="3524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6"/>
          <a:stretch>
            <a:fillRect/>
          </a:stretch>
        </p:blipFill>
        <p:spPr>
          <a:xfrm>
            <a:off x="207010" y="1533525"/>
            <a:ext cx="7372985" cy="4872990"/>
          </a:xfrm>
          <a:prstGeom prst="rect">
            <a:avLst/>
          </a:prstGeom>
        </p:spPr>
      </p:pic>
      <p:sp>
        <p:nvSpPr>
          <p:cNvPr id="2" name="标题 1"/>
          <p:cNvSpPr>
            <a:spLocks noGrp="1"/>
          </p:cNvSpPr>
          <p:nvPr>
            <p:ph type="ctrTitle"/>
            <p:custDataLst>
              <p:tags r:id="rId2"/>
            </p:custDataLst>
          </p:nvPr>
        </p:nvSpPr>
        <p:spPr>
          <a:xfrm>
            <a:off x="207010" y="301625"/>
            <a:ext cx="6118860" cy="945515"/>
          </a:xfrm>
        </p:spPr>
        <p:txBody>
          <a:bodyPr>
            <a:normAutofit fontScale="90000"/>
          </a:bodyPr>
          <a:lstStyle/>
          <a:p>
            <a:pPr algn="l"/>
            <a:r>
              <a:rPr lang="en-US" altLang="zh-CN" sz="3555">
                <a:latin typeface="得意黑" pitchFamily="2" charset="-122"/>
                <a:ea typeface="得意黑" pitchFamily="2" charset="-122"/>
                <a:sym typeface="+mn-ea"/>
              </a:rPr>
              <a:t>SysOpen -&gt; </a:t>
            </a:r>
            <a:r>
              <a:rPr lang="en-US" altLang="zh-CN" sz="3555">
                <a:latin typeface="得意黑" pitchFamily="2" charset="-122"/>
                <a:ea typeface="得意黑" pitchFamily="2" charset="-122"/>
              </a:rPr>
              <a:t>GetFdTable()</a:t>
            </a:r>
            <a:r>
              <a:rPr lang="zh-CN" altLang="en-US" sz="3555">
                <a:latin typeface="得意黑" pitchFamily="2" charset="-122"/>
                <a:ea typeface="得意黑" pitchFamily="2" charset="-122"/>
              </a:rPr>
              <a:t>、</a:t>
            </a:r>
            <a:r>
              <a:rPr lang="en-US" altLang="zh-CN" sz="3555">
                <a:latin typeface="得意黑" pitchFamily="2" charset="-122"/>
                <a:ea typeface="得意黑" pitchFamily="2" charset="-122"/>
              </a:rPr>
              <a:t>AssignProcessFd()</a:t>
            </a:r>
            <a:endParaRPr lang="zh-CN" altLang="en-US" sz="3555">
              <a:latin typeface="得意黑" pitchFamily="2" charset="-122"/>
              <a:ea typeface="得意黑" pitchFamily="2" charset="-122"/>
            </a:endParaRPr>
          </a:p>
        </p:txBody>
      </p:sp>
      <p:sp>
        <p:nvSpPr>
          <p:cNvPr id="3" name="文本框 2"/>
          <p:cNvSpPr txBox="1"/>
          <p:nvPr/>
        </p:nvSpPr>
        <p:spPr>
          <a:xfrm>
            <a:off x="131445" y="4494530"/>
            <a:ext cx="4521835" cy="267970"/>
          </a:xfrm>
          <a:prstGeom prst="rect">
            <a:avLst/>
          </a:prstGeom>
          <a:noFill/>
        </p:spPr>
        <p:txBody>
          <a:bodyPr wrap="square" rtlCol="0">
            <a:noAutofit/>
          </a:bodyPr>
          <a:lstStyle/>
          <a:p>
            <a:endPar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7"/>
          <a:stretch>
            <a:fillRect/>
          </a:stretch>
        </p:blipFill>
        <p:spPr>
          <a:xfrm>
            <a:off x="6039485" y="207645"/>
            <a:ext cx="6013450" cy="2957195"/>
          </a:xfrm>
          <a:prstGeom prst="rect">
            <a:avLst/>
          </a:prstGeom>
        </p:spPr>
      </p:pic>
      <p:pic>
        <p:nvPicPr>
          <p:cNvPr id="5" name="图片 4"/>
          <p:cNvPicPr>
            <a:picLocks noChangeAspect="1"/>
          </p:cNvPicPr>
          <p:nvPr/>
        </p:nvPicPr>
        <p:blipFill>
          <a:blip r:embed="rId8"/>
          <a:stretch>
            <a:fillRect/>
          </a:stretch>
        </p:blipFill>
        <p:spPr>
          <a:xfrm>
            <a:off x="5662930" y="3390900"/>
            <a:ext cx="6036310" cy="2933065"/>
          </a:xfrm>
          <a:prstGeom prst="rect">
            <a:avLst/>
          </a:prstGeom>
        </p:spPr>
      </p:pic>
      <p:sp>
        <p:nvSpPr>
          <p:cNvPr id="6" name="文本框 5"/>
          <p:cNvSpPr txBox="1"/>
          <p:nvPr/>
        </p:nvSpPr>
        <p:spPr>
          <a:xfrm>
            <a:off x="207010" y="1202690"/>
            <a:ext cx="4380230" cy="723265"/>
          </a:xfrm>
          <a:prstGeom prst="rect">
            <a:avLst/>
          </a:prstGeom>
          <a:noFill/>
        </p:spPr>
        <p:txBody>
          <a:bodyPr wrap="square" rtlCol="0">
            <a:no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rPr>
              <a:t>获取进程文件描述符表</a:t>
            </a:r>
          </a:p>
        </p:txBody>
      </p:sp>
      <p:cxnSp>
        <p:nvCxnSpPr>
          <p:cNvPr id="13" name="直接箭头连接符 12"/>
          <p:cNvCxnSpPr/>
          <p:nvPr/>
        </p:nvCxnSpPr>
        <p:spPr>
          <a:xfrm flipV="1">
            <a:off x="3669665" y="977265"/>
            <a:ext cx="2218690" cy="106235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a:xfrm flipV="1">
            <a:off x="3801745" y="3742690"/>
            <a:ext cx="1715770" cy="69088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
        <p:nvSpPr>
          <p:cNvPr id="9" name="文本框 8"/>
          <p:cNvSpPr txBox="1"/>
          <p:nvPr>
            <p:custDataLst>
              <p:tags r:id="rId3"/>
            </p:custDataLst>
          </p:nvPr>
        </p:nvSpPr>
        <p:spPr>
          <a:xfrm>
            <a:off x="8928100" y="1292225"/>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en-US" altLang="zh-CN">
                <a:solidFill>
                  <a:srgbClr val="FF0000"/>
                </a:solidFill>
                <a:latin typeface="得意黑" pitchFamily="2" charset="-122"/>
                <a:ea typeface="得意黑" pitchFamily="2" charset="-122"/>
                <a:cs typeface="得意黑" pitchFamily="2" charset="-122"/>
                <a:sym typeface="+mn-ea"/>
              </a:rPr>
              <a:t>PCB-&gt;files-&gt; fdt</a:t>
            </a:r>
          </a:p>
        </p:txBody>
      </p:sp>
      <p:sp>
        <p:nvSpPr>
          <p:cNvPr id="10" name="文本框 9"/>
          <p:cNvSpPr txBox="1"/>
          <p:nvPr>
            <p:custDataLst>
              <p:tags r:id="rId4"/>
            </p:custDataLst>
          </p:nvPr>
        </p:nvSpPr>
        <p:spPr>
          <a:xfrm>
            <a:off x="8254365" y="4329430"/>
            <a:ext cx="3798570"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通过循环找到未使用的进程</a:t>
            </a:r>
            <a:r>
              <a:rPr lang="en-US" altLang="zh-CN">
                <a:solidFill>
                  <a:srgbClr val="FF0000"/>
                </a:solidFill>
                <a:latin typeface="得意黑" pitchFamily="2" charset="-122"/>
                <a:ea typeface="得意黑" pitchFamily="2" charset="-122"/>
                <a:cs typeface="得意黑" pitchFamily="2" charset="-122"/>
                <a:sym typeface="+mn-ea"/>
              </a:rPr>
              <a:t>fd</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64795" y="275590"/>
            <a:ext cx="6118860" cy="745490"/>
          </a:xfrm>
        </p:spPr>
        <p:txBody>
          <a:bodyPr>
            <a:normAutofit/>
          </a:bodyPr>
          <a:lstStyle/>
          <a:p>
            <a:pPr algn="l"/>
            <a:r>
              <a:rPr lang="en-US" altLang="zh-CN" sz="3555">
                <a:latin typeface="得意黑" pitchFamily="2" charset="-122"/>
                <a:ea typeface="得意黑" pitchFamily="2" charset="-122"/>
                <a:sym typeface="+mn-ea"/>
              </a:rPr>
              <a:t>SysOpen -&gt; </a:t>
            </a:r>
            <a:r>
              <a:rPr lang="en-US" altLang="zh-CN" sz="3555">
                <a:latin typeface="得意黑" pitchFamily="2" charset="-122"/>
                <a:ea typeface="得意黑" pitchFamily="2" charset="-122"/>
              </a:rPr>
              <a:t>do_open()</a:t>
            </a:r>
            <a:endParaRPr lang="zh-CN" altLang="en-US" sz="3555">
              <a:latin typeface="得意黑" pitchFamily="2" charset="-122"/>
              <a:ea typeface="得意黑" pitchFamily="2" charset="-122"/>
            </a:endParaRPr>
          </a:p>
        </p:txBody>
      </p:sp>
      <p:sp>
        <p:nvSpPr>
          <p:cNvPr id="3" name="副标题 2"/>
          <p:cNvSpPr>
            <a:spLocks noGrp="1"/>
          </p:cNvSpPr>
          <p:nvPr>
            <p:ph type="subTitle" idx="1"/>
            <p:custDataLst>
              <p:tags r:id="rId3"/>
            </p:custDataLst>
          </p:nvPr>
        </p:nvSpPr>
        <p:spPr>
          <a:xfrm>
            <a:off x="264795" y="1090930"/>
            <a:ext cx="11262995" cy="1472565"/>
          </a:xfrm>
        </p:spPr>
        <p:txBody>
          <a:bodyPr/>
          <a:lstStyle/>
          <a:p>
            <a:pPr algn="l"/>
            <a:r>
              <a:rPr lang="en-US" altLang="zh-CN" sz="2000">
                <a:solidFill>
                  <a:schemeClr val="tx1"/>
                </a:solidFill>
                <a:latin typeface="黑体" panose="02010609060101010101" charset="-122"/>
                <a:ea typeface="黑体" panose="02010609060101010101" charset="-122"/>
                <a:cs typeface="黑体" panose="02010609060101010101" charset="-122"/>
              </a:rPr>
              <a:t>SysOpen</a:t>
            </a:r>
            <a:r>
              <a:rPr lang="zh-CN" altLang="en-US" sz="2000">
                <a:solidFill>
                  <a:schemeClr val="tx1"/>
                </a:solidFill>
                <a:latin typeface="黑体" panose="02010609060101010101" charset="-122"/>
                <a:ea typeface="黑体" panose="02010609060101010101" charset="-122"/>
                <a:cs typeface="黑体" panose="02010609060101010101" charset="-122"/>
              </a:rPr>
              <a:t>调用</a:t>
            </a:r>
            <a:r>
              <a:rPr lang="en-US" altLang="zh-CN" sz="2000">
                <a:solidFill>
                  <a:schemeClr val="tx1"/>
                </a:solidFill>
                <a:latin typeface="黑体" panose="02010609060101010101" charset="-122"/>
                <a:ea typeface="黑体" panose="02010609060101010101" charset="-122"/>
                <a:cs typeface="黑体" panose="02010609060101010101" charset="-122"/>
              </a:rPr>
              <a:t>do_open</a:t>
            </a:r>
            <a:r>
              <a:rPr lang="zh-CN" altLang="en-US" sz="2000">
                <a:solidFill>
                  <a:schemeClr val="tx1"/>
                </a:solidFill>
                <a:latin typeface="黑体" panose="02010609060101010101" charset="-122"/>
                <a:ea typeface="黑体" panose="02010609060101010101" charset="-122"/>
                <a:cs typeface="黑体" panose="02010609060101010101" charset="-122"/>
              </a:rPr>
              <a:t>，</a:t>
            </a:r>
            <a:r>
              <a:rPr lang="en-US" altLang="zh-CN" sz="2000">
                <a:solidFill>
                  <a:schemeClr val="tx1"/>
                </a:solidFill>
                <a:latin typeface="黑体" panose="02010609060101010101" charset="-122"/>
                <a:ea typeface="黑体" panose="02010609060101010101" charset="-122"/>
                <a:cs typeface="黑体" panose="02010609060101010101" charset="-122"/>
              </a:rPr>
              <a:t>do_open</a:t>
            </a:r>
            <a:r>
              <a:rPr lang="zh-CN" altLang="en-US" sz="2000">
                <a:solidFill>
                  <a:schemeClr val="tx1"/>
                </a:solidFill>
                <a:latin typeface="黑体" panose="02010609060101010101" charset="-122"/>
                <a:ea typeface="黑体" panose="02010609060101010101" charset="-122"/>
                <a:cs typeface="黑体" panose="02010609060101010101" charset="-122"/>
              </a:rPr>
              <a:t>调用</a:t>
            </a:r>
            <a:r>
              <a:rPr lang="en-US" altLang="zh-CN" sz="2000">
                <a:solidFill>
                  <a:schemeClr val="tx1"/>
                </a:solidFill>
                <a:latin typeface="黑体" panose="02010609060101010101" charset="-122"/>
                <a:ea typeface="黑体" panose="02010609060101010101" charset="-122"/>
                <a:cs typeface="黑体" panose="02010609060101010101" charset="-122"/>
              </a:rPr>
              <a:t>fp_open</a:t>
            </a:r>
            <a:r>
              <a:rPr lang="zh-CN" altLang="en-US" sz="2000">
                <a:solidFill>
                  <a:schemeClr val="tx1"/>
                </a:solidFill>
                <a:latin typeface="黑体" panose="02010609060101010101" charset="-122"/>
                <a:ea typeface="黑体" panose="02010609060101010101" charset="-122"/>
                <a:cs typeface="黑体" panose="02010609060101010101" charset="-122"/>
              </a:rPr>
              <a:t>来获取</a:t>
            </a:r>
            <a:r>
              <a:rPr lang="zh-CN" altLang="en-US" sz="2000" b="1">
                <a:solidFill>
                  <a:schemeClr val="tx1"/>
                </a:solidFill>
                <a:latin typeface="黑体" panose="02010609060101010101" charset="-122"/>
                <a:ea typeface="黑体" panose="02010609060101010101" charset="-122"/>
                <a:cs typeface="黑体" panose="02010609060101010101" charset="-122"/>
              </a:rPr>
              <a:t>系统文件描述符</a:t>
            </a:r>
            <a:r>
              <a:rPr lang="en-US" altLang="zh-CN" sz="2000">
                <a:solidFill>
                  <a:schemeClr val="tx1"/>
                </a:solidFill>
                <a:latin typeface="黑体" panose="02010609060101010101" charset="-122"/>
                <a:ea typeface="黑体" panose="02010609060101010101" charset="-122"/>
                <a:cs typeface="黑体" panose="02010609060101010101" charset="-122"/>
              </a:rPr>
              <a:t>fd</a:t>
            </a:r>
          </a:p>
        </p:txBody>
      </p:sp>
      <p:pic>
        <p:nvPicPr>
          <p:cNvPr id="8" name="图片 7"/>
          <p:cNvPicPr>
            <a:picLocks noChangeAspect="1"/>
          </p:cNvPicPr>
          <p:nvPr/>
        </p:nvPicPr>
        <p:blipFill>
          <a:blip r:embed="rId5"/>
          <a:stretch>
            <a:fillRect/>
          </a:stretch>
        </p:blipFill>
        <p:spPr>
          <a:xfrm>
            <a:off x="401955" y="1701165"/>
            <a:ext cx="7004050" cy="1435100"/>
          </a:xfrm>
          <a:prstGeom prst="rect">
            <a:avLst/>
          </a:prstGeom>
        </p:spPr>
      </p:pic>
      <p:pic>
        <p:nvPicPr>
          <p:cNvPr id="9" name="图片 8"/>
          <p:cNvPicPr>
            <a:picLocks noChangeAspect="1"/>
          </p:cNvPicPr>
          <p:nvPr/>
        </p:nvPicPr>
        <p:blipFill>
          <a:blip r:embed="rId6"/>
          <a:stretch>
            <a:fillRect/>
          </a:stretch>
        </p:blipFill>
        <p:spPr>
          <a:xfrm>
            <a:off x="264795" y="3494405"/>
            <a:ext cx="8515350" cy="850900"/>
          </a:xfrm>
          <a:prstGeom prst="rect">
            <a:avLst/>
          </a:prstGeom>
        </p:spPr>
      </p:pic>
      <p:sp>
        <p:nvSpPr>
          <p:cNvPr id="4" name="文本框 3"/>
          <p:cNvSpPr txBox="1"/>
          <p:nvPr/>
        </p:nvSpPr>
        <p:spPr>
          <a:xfrm>
            <a:off x="8034020" y="554355"/>
            <a:ext cx="4943475" cy="1090295"/>
          </a:xfrm>
          <a:prstGeom prst="rect">
            <a:avLst/>
          </a:prstGeom>
          <a:noFill/>
        </p:spPr>
        <p:txBody>
          <a:bodyPr wrap="square" rtlCol="0">
            <a:noAutofit/>
          </a:bodyPr>
          <a:lstStyle/>
          <a:p>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【形参与实参】</a:t>
            </a:r>
            <a:endPar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AT_FDCWD--dirfd   </a:t>
            </a:r>
          </a:p>
          <a:p>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pathRet--path </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内核空间中的文件路径</a:t>
            </a:r>
            <a:endPar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oflags--oflags </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打开标志</a:t>
            </a:r>
            <a:endPar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mode--mode </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文件权限</a:t>
            </a:r>
            <a:endPar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7"/>
          <a:stretch>
            <a:fillRect/>
          </a:stretch>
        </p:blipFill>
        <p:spPr>
          <a:xfrm>
            <a:off x="6215380" y="1644650"/>
            <a:ext cx="6061710" cy="4181475"/>
          </a:xfrm>
          <a:prstGeom prst="rect">
            <a:avLst/>
          </a:prstGeom>
        </p:spPr>
      </p:pic>
      <p:sp>
        <p:nvSpPr>
          <p:cNvPr id="6" name="文本框 5"/>
          <p:cNvSpPr txBox="1"/>
          <p:nvPr/>
        </p:nvSpPr>
        <p:spPr>
          <a:xfrm>
            <a:off x="9788525" y="3136265"/>
            <a:ext cx="4943475" cy="1090295"/>
          </a:xfrm>
          <a:prstGeom prst="rect">
            <a:avLst/>
          </a:prstGeom>
          <a:noFill/>
        </p:spPr>
        <p:txBody>
          <a:bodyPr wrap="square" rtlCol="0">
            <a:noAutofit/>
          </a:bodyPr>
          <a:lstStyle/>
          <a:p>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S_IRWXU | S_IRWXG | S_IRWXO  </a:t>
            </a:r>
          </a:p>
          <a:p>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用户</a:t>
            </a:r>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组</a:t>
            </a:r>
            <a:r>
              <a:rPr lang="en-US" altLang="zh-CN"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 </a:t>
            </a:r>
            <a:r>
              <a:rPr lang="zh-CN" altLang="en-US" sz="12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其它读、写、执行</a:t>
            </a:r>
          </a:p>
        </p:txBody>
      </p:sp>
      <p:cxnSp>
        <p:nvCxnSpPr>
          <p:cNvPr id="7" name="直接箭头连接符 6"/>
          <p:cNvCxnSpPr/>
          <p:nvPr/>
        </p:nvCxnSpPr>
        <p:spPr>
          <a:xfrm flipV="1">
            <a:off x="4907915" y="1830705"/>
            <a:ext cx="1272540" cy="149733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544830" y="4345305"/>
            <a:ext cx="5365750" cy="1090295"/>
          </a:xfrm>
          <a:prstGeom prst="rect">
            <a:avLst/>
          </a:prstGeom>
          <a:noFill/>
        </p:spPr>
        <p:txBody>
          <a:bodyPr wrap="square" rtlCol="0">
            <a:noAutofit/>
          </a:bodyPr>
          <a:lstStyle/>
          <a:p>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AT_FDCWD</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暗示打开文件的目录在当前工作目录下</a:t>
            </a:r>
            <a:endPar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当fd参数的值是AT_FDCWD，并且path参数是一个相对路径名</a:t>
            </a:r>
            <a:r>
              <a:rPr lang="zh-CN" altLang="en-US"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，那么找到文件的绝对路径</a:t>
            </a:r>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p>
          <a:p>
            <a:r>
              <a:rPr lang="en-US" altLang="zh-CN" sz="1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如果path是一个绝对路径，fd参数就会被忽略</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50190" y="269240"/>
            <a:ext cx="10944860" cy="676910"/>
          </a:xfrm>
        </p:spPr>
        <p:txBody>
          <a:bodyPr>
            <a:normAutofit fontScale="90000"/>
          </a:bodyPr>
          <a:lstStyle/>
          <a:p>
            <a:pPr algn="l"/>
            <a:r>
              <a:rPr lang="en-US" altLang="zh-CN" sz="3555">
                <a:latin typeface="得意黑" pitchFamily="2" charset="-122"/>
                <a:ea typeface="得意黑" pitchFamily="2" charset="-122"/>
                <a:sym typeface="+mn-ea"/>
              </a:rPr>
              <a:t>SysOpen -&gt; do_open() -&gt; </a:t>
            </a:r>
            <a:r>
              <a:rPr lang="en-US" altLang="zh-CN" sz="3555">
                <a:latin typeface="得意黑" pitchFamily="2" charset="-122"/>
                <a:ea typeface="得意黑" pitchFamily="2" charset="-122"/>
              </a:rPr>
              <a:t>fp_open </a:t>
            </a:r>
            <a:r>
              <a:rPr lang="zh-CN" altLang="en-US" sz="3555">
                <a:latin typeface="得意黑" pitchFamily="2" charset="-122"/>
                <a:ea typeface="得意黑" pitchFamily="2" charset="-122"/>
              </a:rPr>
              <a:t>传入参数与返回值：</a:t>
            </a:r>
          </a:p>
        </p:txBody>
      </p:sp>
      <p:sp>
        <p:nvSpPr>
          <p:cNvPr id="3" name="副标题 2"/>
          <p:cNvSpPr>
            <a:spLocks noGrp="1"/>
          </p:cNvSpPr>
          <p:nvPr>
            <p:ph type="subTitle" idx="1"/>
            <p:custDataLst>
              <p:tags r:id="rId3"/>
            </p:custDataLst>
          </p:nvPr>
        </p:nvSpPr>
        <p:spPr>
          <a:xfrm>
            <a:off x="494030" y="1342390"/>
            <a:ext cx="11433810" cy="5300980"/>
          </a:xfrm>
        </p:spPr>
        <p:txBody>
          <a:bodyPr>
            <a:normAutofit/>
          </a:bodyPr>
          <a:lstStyle/>
          <a:p>
            <a:pPr algn="l"/>
            <a:r>
              <a:rPr lang="zh-CN" altLang="en-US" sz="2800">
                <a:solidFill>
                  <a:schemeClr val="tx1"/>
                </a:solidFill>
                <a:latin typeface="黑体" panose="02010609060101010101" charset="-122"/>
                <a:ea typeface="黑体" panose="02010609060101010101" charset="-122"/>
                <a:cs typeface="黑体" panose="02010609060101010101" charset="-122"/>
              </a:rPr>
              <a:t>传入参数：</a:t>
            </a:r>
            <a:endParaRPr lang="zh-CN" altLang="en-US" sz="2000">
              <a:solidFill>
                <a:schemeClr val="tx1"/>
              </a:solidFill>
              <a:latin typeface="黑体" panose="02010609060101010101" charset="-122"/>
              <a:ea typeface="黑体" panose="02010609060101010101" charset="-122"/>
              <a:cs typeface="黑体" panose="02010609060101010101" charset="-122"/>
            </a:endParaRPr>
          </a:p>
          <a:p>
            <a:pPr indent="457200" algn="l"/>
            <a:endParaRPr lang="en-US" altLang="zh-CN" sz="2000">
              <a:solidFill>
                <a:schemeClr val="tx1"/>
              </a:solidFill>
              <a:latin typeface="黑体" panose="02010609060101010101" charset="-122"/>
              <a:ea typeface="黑体" panose="02010609060101010101" charset="-122"/>
              <a:cs typeface="黑体" panose="02010609060101010101" charset="-122"/>
            </a:endParaRPr>
          </a:p>
          <a:p>
            <a:pPr indent="457200" algn="l"/>
            <a:endParaRPr lang="en-US" altLang="zh-CN" sz="2000" b="1">
              <a:solidFill>
                <a:schemeClr val="tx1"/>
              </a:solidFill>
              <a:latin typeface="黑体" panose="02010609060101010101" charset="-122"/>
              <a:ea typeface="黑体" panose="02010609060101010101" charset="-122"/>
              <a:cs typeface="黑体" panose="02010609060101010101" charset="-122"/>
            </a:endParaRPr>
          </a:p>
          <a:p>
            <a:pPr indent="457200" algn="l"/>
            <a:endParaRPr lang="en-US" altLang="zh-CN" sz="2800">
              <a:solidFill>
                <a:schemeClr val="tx1"/>
              </a:solidFill>
              <a:latin typeface="黑体" panose="02010609060101010101" charset="-122"/>
              <a:ea typeface="黑体" panose="02010609060101010101" charset="-122"/>
              <a:cs typeface="黑体" panose="02010609060101010101" charset="-122"/>
              <a:sym typeface="+mn-ea"/>
            </a:endParaRPr>
          </a:p>
        </p:txBody>
      </p:sp>
      <p:pic>
        <p:nvPicPr>
          <p:cNvPr id="4" name="图片 3"/>
          <p:cNvPicPr>
            <a:picLocks noChangeAspect="1"/>
          </p:cNvPicPr>
          <p:nvPr/>
        </p:nvPicPr>
        <p:blipFill>
          <a:blip r:embed="rId5"/>
          <a:stretch>
            <a:fillRect/>
          </a:stretch>
        </p:blipFill>
        <p:spPr>
          <a:xfrm>
            <a:off x="958850" y="2076450"/>
            <a:ext cx="9123045" cy="419100"/>
          </a:xfrm>
          <a:prstGeom prst="rect">
            <a:avLst/>
          </a:prstGeom>
        </p:spPr>
      </p:pic>
      <p:sp>
        <p:nvSpPr>
          <p:cNvPr id="13" name="文本框 12"/>
          <p:cNvSpPr txBox="1"/>
          <p:nvPr/>
        </p:nvSpPr>
        <p:spPr>
          <a:xfrm>
            <a:off x="494030" y="2823845"/>
            <a:ext cx="10883900" cy="2064385"/>
          </a:xfrm>
          <a:prstGeom prst="rect">
            <a:avLst/>
          </a:prstGeom>
          <a:noFill/>
        </p:spPr>
        <p:txBody>
          <a:bodyPr wrap="square" rtlCol="0">
            <a:noAutofit/>
          </a:bodyPr>
          <a:lstStyle/>
          <a:p>
            <a:pPr indent="457200" algn="l"/>
            <a:r>
              <a:rPr lang="en-US" altLang="zh-CN" b="1">
                <a:latin typeface="黑体" panose="02010609060101010101" charset="-122"/>
                <a:ea typeface="黑体" panose="02010609060101010101" charset="-122"/>
                <a:cs typeface="黑体" panose="02010609060101010101" charset="-122"/>
                <a:sym typeface="+mn-ea"/>
              </a:rPr>
              <a:t>dirfd:</a:t>
            </a:r>
            <a:r>
              <a:rPr lang="zh-CN" altLang="en-US">
                <a:latin typeface="黑体" panose="02010609060101010101" charset="-122"/>
                <a:ea typeface="黑体" panose="02010609060101010101" charset="-122"/>
                <a:cs typeface="黑体" panose="02010609060101010101" charset="-122"/>
                <a:sym typeface="+mn-ea"/>
              </a:rPr>
              <a:t>目录文件描述符，传入值为AT_FDCWD</a:t>
            </a:r>
            <a:r>
              <a:rPr lang="en-US" altLang="zh-CN">
                <a:latin typeface="黑体" panose="02010609060101010101" charset="-122"/>
                <a:ea typeface="黑体" panose="02010609060101010101" charset="-122"/>
                <a:cs typeface="黑体" panose="02010609060101010101" charset="-122"/>
                <a:sym typeface="+mn-ea"/>
              </a:rPr>
              <a:t>(-100)</a:t>
            </a:r>
            <a:r>
              <a:rPr lang="zh-CN" altLang="en-US">
                <a:latin typeface="黑体" panose="02010609060101010101" charset="-122"/>
                <a:ea typeface="黑体" panose="02010609060101010101" charset="-122"/>
                <a:cs typeface="黑体" panose="02010609060101010101" charset="-122"/>
                <a:sym typeface="+mn-ea"/>
              </a:rPr>
              <a:t>，如果path参数是一个相对路径名，那么将找到文件的绝对路径。如果path是一个绝对路径，</a:t>
            </a:r>
            <a:r>
              <a:rPr lang="en-US" altLang="zh-CN">
                <a:latin typeface="黑体" panose="02010609060101010101" charset="-122"/>
                <a:ea typeface="黑体" panose="02010609060101010101" charset="-122"/>
                <a:cs typeface="黑体" panose="02010609060101010101" charset="-122"/>
                <a:sym typeface="+mn-ea"/>
              </a:rPr>
              <a:t>dirfd</a:t>
            </a:r>
            <a:r>
              <a:rPr lang="zh-CN" altLang="en-US">
                <a:latin typeface="黑体" panose="02010609060101010101" charset="-122"/>
                <a:ea typeface="黑体" panose="02010609060101010101" charset="-122"/>
                <a:cs typeface="黑体" panose="02010609060101010101" charset="-122"/>
                <a:sym typeface="+mn-ea"/>
              </a:rPr>
              <a:t>参数就会被忽略。</a:t>
            </a:r>
          </a:p>
          <a:p>
            <a:pPr indent="457200" algn="l"/>
            <a:endParaRPr lang="zh-CN" altLang="en-US">
              <a:solidFill>
                <a:schemeClr val="tx1"/>
              </a:solidFill>
              <a:latin typeface="黑体" panose="02010609060101010101" charset="-122"/>
              <a:ea typeface="黑体" panose="02010609060101010101" charset="-122"/>
              <a:cs typeface="黑体" panose="02010609060101010101" charset="-122"/>
            </a:endParaRPr>
          </a:p>
          <a:p>
            <a:pPr indent="457200" algn="l"/>
            <a:r>
              <a:rPr lang="zh-CN" altLang="en-US" b="1">
                <a:latin typeface="黑体" panose="02010609060101010101" charset="-122"/>
                <a:ea typeface="黑体" panose="02010609060101010101" charset="-122"/>
                <a:cs typeface="黑体" panose="02010609060101010101" charset="-122"/>
                <a:sym typeface="+mn-ea"/>
              </a:rPr>
              <a:t>path</a:t>
            </a:r>
            <a:r>
              <a:rPr lang="en-US" altLang="zh-CN">
                <a:latin typeface="黑体" panose="02010609060101010101" charset="-122"/>
                <a:ea typeface="黑体" panose="02010609060101010101" charset="-122"/>
                <a:cs typeface="黑体" panose="02010609060101010101" charset="-122"/>
                <a:sym typeface="+mn-ea"/>
              </a:rPr>
              <a:t>:要打开或创建文件的名称</a:t>
            </a:r>
            <a:r>
              <a:rPr lang="zh-CN" altLang="en-US">
                <a:latin typeface="黑体" panose="02010609060101010101" charset="-122"/>
                <a:ea typeface="黑体" panose="02010609060101010101" charset="-122"/>
                <a:cs typeface="黑体" panose="02010609060101010101" charset="-122"/>
                <a:sym typeface="+mn-ea"/>
              </a:rPr>
              <a:t>，可能为相对路径名，也可能为绝对路径名。</a:t>
            </a:r>
          </a:p>
          <a:p>
            <a:pPr indent="457200" algn="l"/>
            <a:r>
              <a:rPr lang="zh-CN" altLang="en-US">
                <a:latin typeface="黑体" panose="02010609060101010101" charset="-122"/>
                <a:ea typeface="黑体" panose="02010609060101010101" charset="-122"/>
                <a:cs typeface="黑体" panose="02010609060101010101" charset="-122"/>
                <a:sym typeface="+mn-ea"/>
              </a:rPr>
              <a:t>（内核空间中）</a:t>
            </a:r>
          </a:p>
          <a:p>
            <a:pPr indent="457200" algn="l"/>
            <a:endParaRPr lang="en-US" altLang="zh-CN">
              <a:solidFill>
                <a:schemeClr val="tx1"/>
              </a:solidFill>
              <a:latin typeface="黑体" panose="02010609060101010101" charset="-122"/>
              <a:ea typeface="黑体" panose="02010609060101010101" charset="-122"/>
              <a:cs typeface="黑体" panose="02010609060101010101" charset="-122"/>
            </a:endParaRPr>
          </a:p>
          <a:p>
            <a:pPr indent="457200" algn="l"/>
            <a:r>
              <a:rPr lang="zh-CN" altLang="en-US" b="1">
                <a:latin typeface="黑体" panose="02010609060101010101" charset="-122"/>
                <a:ea typeface="黑体" panose="02010609060101010101" charset="-122"/>
                <a:cs typeface="黑体" panose="02010609060101010101" charset="-122"/>
                <a:sym typeface="+mn-ea"/>
              </a:rPr>
              <a:t>oflags</a:t>
            </a:r>
            <a:r>
              <a:rPr lang="en-US" altLang="zh-CN">
                <a:latin typeface="黑体" panose="02010609060101010101" charset="-122"/>
                <a:ea typeface="黑体" panose="02010609060101010101" charset="-122"/>
                <a:cs typeface="黑体" panose="02010609060101010101" charset="-122"/>
                <a:sym typeface="+mn-ea"/>
              </a:rPr>
              <a:t>:</a:t>
            </a:r>
            <a:r>
              <a:rPr lang="zh-CN" altLang="en-US">
                <a:latin typeface="黑体" panose="02010609060101010101" charset="-122"/>
                <a:ea typeface="黑体" panose="02010609060101010101" charset="-122"/>
                <a:cs typeface="黑体" panose="02010609060101010101" charset="-122"/>
                <a:sym typeface="+mn-ea"/>
              </a:rPr>
              <a:t> 文件的打开标志。</a:t>
            </a:r>
          </a:p>
          <a:p>
            <a:pPr indent="457200" algn="l"/>
            <a:endParaRPr lang="zh-CN" altLang="en-US">
              <a:solidFill>
                <a:schemeClr val="tx1"/>
              </a:solidFill>
              <a:latin typeface="黑体" panose="02010609060101010101" charset="-122"/>
              <a:ea typeface="黑体" panose="02010609060101010101" charset="-122"/>
              <a:cs typeface="黑体" panose="02010609060101010101" charset="-122"/>
            </a:endParaRPr>
          </a:p>
          <a:p>
            <a:pPr indent="457200" algn="l"/>
            <a:r>
              <a:rPr lang="zh-CN" altLang="en-US" b="1">
                <a:latin typeface="黑体" panose="02010609060101010101" charset="-122"/>
                <a:ea typeface="黑体" panose="02010609060101010101" charset="-122"/>
                <a:cs typeface="黑体" panose="02010609060101010101" charset="-122"/>
                <a:sym typeface="+mn-ea"/>
              </a:rPr>
              <a:t>mode</a:t>
            </a:r>
            <a:r>
              <a:rPr lang="en-US" altLang="zh-CN">
                <a:latin typeface="黑体" panose="02010609060101010101" charset="-122"/>
                <a:ea typeface="黑体" panose="02010609060101010101" charset="-122"/>
                <a:cs typeface="黑体" panose="02010609060101010101" charset="-122"/>
                <a:sym typeface="+mn-ea"/>
              </a:rPr>
              <a:t>:创建文件时使用，设置创建文件的读写权限。</a:t>
            </a:r>
            <a:endParaRPr lang="en-US" altLang="zh-CN"/>
          </a:p>
        </p:txBody>
      </p:sp>
      <p:pic>
        <p:nvPicPr>
          <p:cNvPr id="5" name="图片 4"/>
          <p:cNvPicPr>
            <a:picLocks noChangeAspect="1"/>
          </p:cNvPicPr>
          <p:nvPr/>
        </p:nvPicPr>
        <p:blipFill>
          <a:blip r:embed="rId6"/>
          <a:srcRect l="16627" t="3355" r="10166" b="12121"/>
          <a:stretch>
            <a:fillRect/>
          </a:stretch>
        </p:blipFill>
        <p:spPr>
          <a:xfrm>
            <a:off x="8964295" y="3546475"/>
            <a:ext cx="2413635" cy="3058160"/>
          </a:xfrm>
          <a:prstGeom prst="rect">
            <a:avLst/>
          </a:prstGeom>
        </p:spPr>
      </p:pic>
    </p:spTree>
    <p:custDataLst>
      <p:tags r:id="rId1"/>
    </p:custData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50190" y="316230"/>
            <a:ext cx="10944860" cy="664210"/>
          </a:xfrm>
        </p:spPr>
        <p:txBody>
          <a:bodyPr>
            <a:normAutofit/>
          </a:bodyPr>
          <a:lstStyle/>
          <a:p>
            <a:pPr algn="l"/>
            <a:r>
              <a:rPr lang="en-US" altLang="zh-CN" sz="3555">
                <a:latin typeface="得意黑" pitchFamily="2" charset="-122"/>
                <a:ea typeface="得意黑" pitchFamily="2" charset="-122"/>
              </a:rPr>
              <a:t>fp_open</a:t>
            </a:r>
            <a:r>
              <a:rPr lang="zh-CN" altLang="en-US" sz="3555">
                <a:latin typeface="得意黑" pitchFamily="2" charset="-122"/>
                <a:ea typeface="得意黑" pitchFamily="2" charset="-122"/>
              </a:rPr>
              <a:t>传入参数与返回值：</a:t>
            </a:r>
          </a:p>
        </p:txBody>
      </p:sp>
      <p:sp>
        <p:nvSpPr>
          <p:cNvPr id="3" name="副标题 2"/>
          <p:cNvSpPr>
            <a:spLocks noGrp="1"/>
          </p:cNvSpPr>
          <p:nvPr>
            <p:ph type="subTitle" idx="1"/>
            <p:custDataLst>
              <p:tags r:id="rId3"/>
            </p:custDataLst>
          </p:nvPr>
        </p:nvSpPr>
        <p:spPr>
          <a:xfrm>
            <a:off x="457200" y="1501140"/>
            <a:ext cx="11433810" cy="4934585"/>
          </a:xfrm>
        </p:spPr>
        <p:txBody>
          <a:bodyPr>
            <a:normAutofit fontScale="90000" lnSpcReduction="10000"/>
          </a:bodyPr>
          <a:lstStyle/>
          <a:p>
            <a:pPr algn="l"/>
            <a:r>
              <a:rPr lang="zh-CN" altLang="en-US" sz="2800">
                <a:solidFill>
                  <a:schemeClr val="tx1"/>
                </a:solidFill>
                <a:latin typeface="黑体" panose="02010609060101010101" charset="-122"/>
                <a:ea typeface="黑体" panose="02010609060101010101" charset="-122"/>
                <a:cs typeface="黑体" panose="02010609060101010101" charset="-122"/>
              </a:rPr>
              <a:t>传入参数：</a:t>
            </a:r>
            <a:endParaRPr lang="zh-CN" altLang="en-US" sz="2000">
              <a:solidFill>
                <a:schemeClr val="tx1"/>
              </a:solidFill>
              <a:latin typeface="黑体" panose="02010609060101010101" charset="-122"/>
              <a:ea typeface="黑体" panose="02010609060101010101" charset="-122"/>
              <a:cs typeface="黑体" panose="02010609060101010101" charset="-122"/>
            </a:endParaRPr>
          </a:p>
          <a:p>
            <a:pPr indent="457200" algn="l"/>
            <a:endParaRPr lang="en-US" altLang="zh-CN" sz="2000">
              <a:solidFill>
                <a:schemeClr val="tx1"/>
              </a:solidFill>
              <a:latin typeface="黑体" panose="02010609060101010101" charset="-122"/>
              <a:ea typeface="黑体" panose="02010609060101010101" charset="-122"/>
              <a:cs typeface="黑体" panose="02010609060101010101" charset="-122"/>
            </a:endParaRPr>
          </a:p>
          <a:p>
            <a:pPr indent="457200" algn="l"/>
            <a:endParaRPr lang="zh-CN" altLang="en-US" sz="2000" b="1">
              <a:solidFill>
                <a:schemeClr val="tx1"/>
              </a:solidFill>
              <a:latin typeface="黑体" panose="02010609060101010101" charset="-122"/>
              <a:ea typeface="黑体" panose="02010609060101010101" charset="-122"/>
              <a:cs typeface="黑体" panose="02010609060101010101" charset="-122"/>
            </a:endParaRPr>
          </a:p>
          <a:p>
            <a:pPr indent="457200" algn="l"/>
            <a:r>
              <a:rPr lang="zh-CN" altLang="en-US" sz="2000" b="1">
                <a:solidFill>
                  <a:schemeClr val="tx1"/>
                </a:solidFill>
                <a:latin typeface="黑体" panose="02010609060101010101" charset="-122"/>
                <a:ea typeface="黑体" panose="02010609060101010101" charset="-122"/>
                <a:cs typeface="黑体" panose="02010609060101010101" charset="-122"/>
              </a:rPr>
              <a:t>oflags</a:t>
            </a:r>
            <a:r>
              <a:rPr lang="zh-CN" altLang="en-US" sz="2000">
                <a:solidFill>
                  <a:schemeClr val="tx1"/>
                </a:solidFill>
                <a:latin typeface="黑体" panose="02010609060101010101" charset="-122"/>
                <a:ea typeface="黑体" panose="02010609060101010101" charset="-122"/>
                <a:cs typeface="黑体" panose="02010609060101010101" charset="-122"/>
              </a:rPr>
              <a:t>常用的文件打开标志：</a:t>
            </a:r>
          </a:p>
          <a:p>
            <a:pPr marL="0" lvl="1" indent="457200" algn="l">
              <a:spcBef>
                <a:spcPts val="1000"/>
              </a:spcBef>
              <a:buClrTx/>
              <a:buSzTx/>
              <a:buNone/>
            </a:pPr>
            <a:r>
              <a:rPr lang="zh-CN" altLang="en-US" sz="2000" b="1">
                <a:solidFill>
                  <a:schemeClr val="tx1"/>
                </a:solidFill>
                <a:latin typeface="黑体" panose="02010609060101010101" charset="-122"/>
                <a:ea typeface="黑体" panose="02010609060101010101" charset="-122"/>
                <a:cs typeface="黑体" panose="02010609060101010101" charset="-122"/>
              </a:rPr>
              <a:t>O_ACCMODE</a:t>
            </a:r>
            <a:r>
              <a:rPr lang="zh-CN" altLang="en-US" sz="2000">
                <a:solidFill>
                  <a:schemeClr val="tx1"/>
                </a:solidFill>
                <a:latin typeface="黑体" panose="02010609060101010101" charset="-122"/>
                <a:ea typeface="黑体" panose="02010609060101010101" charset="-122"/>
                <a:cs typeface="黑体" panose="02010609060101010101" charset="-122"/>
              </a:rPr>
              <a:t> &lt;0003&gt;：读写文件操作时，用于取出flag的低2位</a:t>
            </a:r>
          </a:p>
          <a:p>
            <a:pPr marL="0" lvl="1" indent="457200" algn="l">
              <a:spcBef>
                <a:spcPts val="1000"/>
              </a:spcBef>
              <a:buClrTx/>
              <a:buSzTx/>
              <a:buNone/>
            </a:pPr>
            <a:r>
              <a:rPr lang="zh-CN" altLang="en-US" sz="2000" b="1">
                <a:solidFill>
                  <a:schemeClr val="tx1"/>
                </a:solidFill>
                <a:latin typeface="黑体" panose="02010609060101010101" charset="-122"/>
                <a:ea typeface="黑体" panose="02010609060101010101" charset="-122"/>
                <a:cs typeface="黑体" panose="02010609060101010101" charset="-122"/>
              </a:rPr>
              <a:t>O_EXCL</a:t>
            </a:r>
            <a:r>
              <a:rPr lang="zh-CN" altLang="en-US" sz="2000">
                <a:solidFill>
                  <a:schemeClr val="tx1"/>
                </a:solidFill>
                <a:latin typeface="黑体" panose="02010609060101010101" charset="-122"/>
                <a:ea typeface="黑体" panose="02010609060101010101" charset="-122"/>
                <a:cs typeface="黑体" panose="02010609060101010101" charset="-122"/>
              </a:rPr>
              <a:t> 如果同时指定了O_CREAT,并且文件已存在,则出错返回 可以用于判断文件是否存在</a:t>
            </a:r>
          </a:p>
          <a:p>
            <a:pPr marL="0" lvl="1" indent="457200" algn="l">
              <a:spcBef>
                <a:spcPts val="1000"/>
              </a:spcBef>
              <a:buClrTx/>
              <a:buSzTx/>
              <a:buNone/>
            </a:pPr>
            <a:r>
              <a:rPr lang="zh-CN" altLang="en-US" sz="2000" b="1">
                <a:solidFill>
                  <a:schemeClr val="tx1"/>
                </a:solidFill>
                <a:latin typeface="黑体" panose="02010609060101010101" charset="-122"/>
                <a:ea typeface="黑体" panose="02010609060101010101" charset="-122"/>
                <a:cs typeface="黑体" panose="02010609060101010101" charset="-122"/>
              </a:rPr>
              <a:t>O_CREAT</a:t>
            </a:r>
            <a:r>
              <a:rPr lang="zh-CN" altLang="en-US" sz="2000">
                <a:solidFill>
                  <a:schemeClr val="tx1"/>
                </a:solidFill>
                <a:latin typeface="黑体" panose="02010609060101010101" charset="-122"/>
                <a:ea typeface="黑体" panose="02010609060101010101" charset="-122"/>
                <a:cs typeface="黑体" panose="02010609060101010101" charset="-122"/>
              </a:rPr>
              <a:t>:若文件存在，此标志无用；若不存在，建新文件</a:t>
            </a:r>
          </a:p>
          <a:p>
            <a:pPr indent="457200" algn="l">
              <a:buClrTx/>
              <a:buSzTx/>
              <a:buNone/>
            </a:pPr>
            <a:r>
              <a:rPr lang="zh-CN" altLang="en-US" sz="2000" b="1">
                <a:solidFill>
                  <a:schemeClr val="tx1"/>
                </a:solidFill>
                <a:latin typeface="黑体" panose="02010609060101010101" charset="-122"/>
                <a:ea typeface="黑体" panose="02010609060101010101" charset="-122"/>
                <a:cs typeface="黑体" panose="02010609060101010101" charset="-122"/>
              </a:rPr>
              <a:t>O_TRUNC</a:t>
            </a:r>
            <a:r>
              <a:rPr lang="zh-CN" altLang="en-US" sz="2000">
                <a:solidFill>
                  <a:schemeClr val="tx1"/>
                </a:solidFill>
                <a:latin typeface="黑体" panose="02010609060101010101" charset="-122"/>
                <a:ea typeface="黑体" panose="02010609060101010101" charset="-122"/>
                <a:cs typeface="黑体" panose="02010609060101010101" charset="-122"/>
              </a:rPr>
              <a:t>:若文件存在，则长度被截为0，属性不变</a:t>
            </a:r>
          </a:p>
          <a:p>
            <a:pPr indent="457200" algn="l"/>
            <a:r>
              <a:rPr lang="zh-CN" altLang="en-US" sz="2000" b="1">
                <a:solidFill>
                  <a:schemeClr val="tx1"/>
                </a:solidFill>
                <a:latin typeface="黑体" panose="02010609060101010101" charset="-122"/>
                <a:ea typeface="黑体" panose="02010609060101010101" charset="-122"/>
                <a:cs typeface="黑体" panose="02010609060101010101" charset="-122"/>
              </a:rPr>
              <a:t>O_WRONLY</a:t>
            </a:r>
            <a:r>
              <a:rPr lang="zh-CN" altLang="en-US" sz="2000">
                <a:solidFill>
                  <a:schemeClr val="tx1"/>
                </a:solidFill>
                <a:latin typeface="黑体" panose="02010609060101010101" charset="-122"/>
                <a:ea typeface="黑体" panose="02010609060101010101" charset="-122"/>
                <a:cs typeface="黑体" panose="02010609060101010101" charset="-122"/>
              </a:rPr>
              <a:t>:写文件 </a:t>
            </a:r>
          </a:p>
          <a:p>
            <a:pPr indent="457200" algn="l"/>
            <a:r>
              <a:rPr lang="zh-CN" altLang="en-US" sz="2000" b="1">
                <a:solidFill>
                  <a:schemeClr val="tx1"/>
                </a:solidFill>
                <a:latin typeface="黑体" panose="02010609060101010101" charset="-122"/>
                <a:ea typeface="黑体" panose="02010609060101010101" charset="-122"/>
                <a:cs typeface="黑体" panose="02010609060101010101" charset="-122"/>
              </a:rPr>
              <a:t>O_RDONLY</a:t>
            </a:r>
            <a:r>
              <a:rPr lang="zh-CN" altLang="en-US" sz="2000">
                <a:solidFill>
                  <a:schemeClr val="tx1"/>
                </a:solidFill>
                <a:latin typeface="黑体" panose="02010609060101010101" charset="-122"/>
                <a:ea typeface="黑体" panose="02010609060101010101" charset="-122"/>
                <a:cs typeface="黑体" panose="02010609060101010101" charset="-122"/>
              </a:rPr>
              <a:t>:读文件</a:t>
            </a:r>
          </a:p>
          <a:p>
            <a:pPr indent="457200" algn="l"/>
            <a:r>
              <a:rPr lang="zh-CN" altLang="en-US" sz="2000">
                <a:solidFill>
                  <a:schemeClr val="tx1"/>
                </a:solidFill>
                <a:latin typeface="黑体" panose="02010609060101010101" charset="-122"/>
                <a:ea typeface="黑体" panose="02010609060101010101" charset="-122"/>
                <a:cs typeface="黑体" panose="02010609060101010101" charset="-122"/>
              </a:rPr>
              <a:t>O_BINARY:此标志可显示地给出以二进制方式打开文件 </a:t>
            </a:r>
          </a:p>
          <a:p>
            <a:pPr indent="457200" algn="l"/>
            <a:r>
              <a:rPr lang="zh-CN" altLang="en-US" sz="2000">
                <a:solidFill>
                  <a:schemeClr val="tx1"/>
                </a:solidFill>
                <a:latin typeface="黑体" panose="02010609060101010101" charset="-122"/>
                <a:ea typeface="黑体" panose="02010609060101010101" charset="-122"/>
                <a:cs typeface="黑体" panose="02010609060101010101" charset="-122"/>
              </a:rPr>
              <a:t>O_TEXT :此标志可用于显示地给出以文本方式打开文件</a:t>
            </a:r>
          </a:p>
          <a:p>
            <a:pPr indent="457200" algn="l"/>
            <a:r>
              <a:rPr lang="zh-CN" altLang="en-US" sz="2000">
                <a:solidFill>
                  <a:schemeClr val="tx1"/>
                </a:solidFill>
                <a:latin typeface="黑体" panose="02010609060101010101" charset="-122"/>
                <a:ea typeface="黑体" panose="02010609060101010101" charset="-122"/>
                <a:cs typeface="黑体" panose="02010609060101010101" charset="-122"/>
              </a:rPr>
              <a:t>O_RDWR :既读也写</a:t>
            </a:r>
          </a:p>
          <a:p>
            <a:pPr indent="457200" algn="l"/>
            <a:r>
              <a:rPr lang="zh-CN" altLang="en-US" sz="2000">
                <a:solidFill>
                  <a:schemeClr val="tx1"/>
                </a:solidFill>
                <a:latin typeface="黑体" panose="02010609060101010101" charset="-122"/>
                <a:ea typeface="黑体" panose="02010609060101010101" charset="-122"/>
                <a:cs typeface="黑体" panose="02010609060101010101" charset="-122"/>
              </a:rPr>
              <a:t>O_APPEND:既读也写，但每次写总是在文件尾添加</a:t>
            </a:r>
          </a:p>
          <a:p>
            <a:pPr indent="457200" algn="l"/>
            <a:endParaRPr lang="en-US" altLang="zh-CN" sz="2000">
              <a:solidFill>
                <a:schemeClr val="tx1"/>
              </a:solidFill>
              <a:latin typeface="黑体" panose="02010609060101010101" charset="-122"/>
              <a:ea typeface="黑体" panose="02010609060101010101" charset="-122"/>
              <a:cs typeface="黑体" panose="02010609060101010101" charset="-122"/>
            </a:endParaRPr>
          </a:p>
        </p:txBody>
      </p:sp>
      <p:pic>
        <p:nvPicPr>
          <p:cNvPr id="4" name="图片 3"/>
          <p:cNvPicPr>
            <a:picLocks noChangeAspect="1"/>
          </p:cNvPicPr>
          <p:nvPr/>
        </p:nvPicPr>
        <p:blipFill>
          <a:blip r:embed="rId5"/>
          <a:stretch>
            <a:fillRect/>
          </a:stretch>
        </p:blipFill>
        <p:spPr>
          <a:xfrm>
            <a:off x="1008380" y="2014855"/>
            <a:ext cx="9123045" cy="419100"/>
          </a:xfrm>
          <a:prstGeom prst="rect">
            <a:avLst/>
          </a:prstGeom>
        </p:spPr>
      </p:pic>
    </p:spTree>
    <p:custDataLst>
      <p:tags r:id="rId1"/>
    </p:custData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50190" y="443230"/>
            <a:ext cx="10944860" cy="664210"/>
          </a:xfrm>
        </p:spPr>
        <p:txBody>
          <a:bodyPr>
            <a:normAutofit/>
          </a:bodyPr>
          <a:lstStyle/>
          <a:p>
            <a:pPr algn="l"/>
            <a:r>
              <a:rPr lang="en-US" altLang="zh-CN" sz="3555">
                <a:latin typeface="得意黑" pitchFamily="2" charset="-122"/>
                <a:ea typeface="得意黑" pitchFamily="2" charset="-122"/>
              </a:rPr>
              <a:t>fp_open</a:t>
            </a:r>
            <a:r>
              <a:rPr lang="zh-CN" altLang="en-US" sz="3555">
                <a:latin typeface="得意黑" pitchFamily="2" charset="-122"/>
                <a:ea typeface="得意黑" pitchFamily="2" charset="-122"/>
              </a:rPr>
              <a:t>传入参数与返回值：</a:t>
            </a:r>
          </a:p>
        </p:txBody>
      </p:sp>
      <p:sp>
        <p:nvSpPr>
          <p:cNvPr id="3" name="副标题 2"/>
          <p:cNvSpPr>
            <a:spLocks noGrp="1"/>
          </p:cNvSpPr>
          <p:nvPr>
            <p:ph type="subTitle" idx="1"/>
            <p:custDataLst>
              <p:tags r:id="rId3"/>
            </p:custDataLst>
          </p:nvPr>
        </p:nvSpPr>
        <p:spPr>
          <a:xfrm>
            <a:off x="494030" y="1342390"/>
            <a:ext cx="11433810" cy="5300980"/>
          </a:xfrm>
        </p:spPr>
        <p:txBody>
          <a:bodyPr>
            <a:normAutofit/>
          </a:bodyPr>
          <a:lstStyle/>
          <a:p>
            <a:pPr algn="l"/>
            <a:r>
              <a:rPr lang="zh-CN" altLang="en-US" sz="2800">
                <a:solidFill>
                  <a:schemeClr val="tx1"/>
                </a:solidFill>
                <a:latin typeface="黑体" panose="02010609060101010101" charset="-122"/>
                <a:ea typeface="黑体" panose="02010609060101010101" charset="-122"/>
                <a:cs typeface="黑体" panose="02010609060101010101" charset="-122"/>
                <a:sym typeface="+mn-ea"/>
              </a:rPr>
              <a:t>返回值：</a:t>
            </a:r>
            <a:endParaRPr lang="en-US" altLang="zh-CN" sz="2000">
              <a:solidFill>
                <a:schemeClr val="tx1"/>
              </a:solidFill>
              <a:latin typeface="黑体" panose="02010609060101010101" charset="-122"/>
              <a:ea typeface="黑体" panose="02010609060101010101" charset="-122"/>
              <a:cs typeface="黑体" panose="02010609060101010101" charset="-122"/>
            </a:endParaRPr>
          </a:p>
          <a:p>
            <a:pPr indent="457200" algn="l"/>
            <a:endParaRPr lang="en-US" altLang="zh-CN" sz="2000">
              <a:solidFill>
                <a:schemeClr val="tx1"/>
              </a:solidFill>
              <a:latin typeface="黑体" panose="02010609060101010101" charset="-122"/>
              <a:ea typeface="黑体" panose="02010609060101010101" charset="-122"/>
              <a:cs typeface="黑体" panose="02010609060101010101" charset="-122"/>
            </a:endParaRPr>
          </a:p>
          <a:p>
            <a:pPr indent="457200" algn="l"/>
            <a:endParaRPr lang="en-US" altLang="zh-CN" sz="2800">
              <a:solidFill>
                <a:schemeClr val="tx1"/>
              </a:solidFill>
              <a:latin typeface="黑体" panose="02010609060101010101" charset="-122"/>
              <a:ea typeface="黑体" panose="02010609060101010101" charset="-122"/>
              <a:cs typeface="黑体" panose="02010609060101010101" charset="-122"/>
              <a:sym typeface="+mn-ea"/>
            </a:endParaRPr>
          </a:p>
        </p:txBody>
      </p:sp>
      <p:pic>
        <p:nvPicPr>
          <p:cNvPr id="6" name="图片 5"/>
          <p:cNvPicPr>
            <a:picLocks noChangeAspect="1"/>
          </p:cNvPicPr>
          <p:nvPr/>
        </p:nvPicPr>
        <p:blipFill>
          <a:blip r:embed="rId5"/>
          <a:stretch>
            <a:fillRect/>
          </a:stretch>
        </p:blipFill>
        <p:spPr>
          <a:xfrm>
            <a:off x="1400175" y="2449195"/>
            <a:ext cx="6478270" cy="555625"/>
          </a:xfrm>
          <a:prstGeom prst="rect">
            <a:avLst/>
          </a:prstGeom>
        </p:spPr>
      </p:pic>
      <p:sp>
        <p:nvSpPr>
          <p:cNvPr id="11" name="文本框 10"/>
          <p:cNvSpPr txBox="1"/>
          <p:nvPr/>
        </p:nvSpPr>
        <p:spPr>
          <a:xfrm>
            <a:off x="969645" y="3244850"/>
            <a:ext cx="7785100" cy="368300"/>
          </a:xfrm>
          <a:prstGeom prst="rect">
            <a:avLst/>
          </a:prstGeom>
          <a:noFill/>
        </p:spPr>
        <p:txBody>
          <a:bodyPr wrap="square" rtlCol="0">
            <a:spAutoFit/>
          </a:bodyPr>
          <a:lstStyle/>
          <a:p>
            <a:r>
              <a:rPr lang="zh-CN" altLang="en-US"/>
              <a:t>异常情况：返回</a:t>
            </a:r>
            <a:r>
              <a:rPr lang="en-US" altLang="zh-CN"/>
              <a:t>ERROR</a:t>
            </a:r>
            <a:r>
              <a:rPr lang="zh-CN" altLang="en-US"/>
              <a:t>（</a:t>
            </a:r>
            <a:r>
              <a:rPr lang="en-US" altLang="zh-CN"/>
              <a:t>-1</a:t>
            </a:r>
            <a:r>
              <a:rPr lang="zh-CN" altLang="en-US"/>
              <a:t>）</a:t>
            </a:r>
          </a:p>
        </p:txBody>
      </p:sp>
      <p:sp>
        <p:nvSpPr>
          <p:cNvPr id="13" name="文本框 12"/>
          <p:cNvSpPr txBox="1"/>
          <p:nvPr/>
        </p:nvSpPr>
        <p:spPr>
          <a:xfrm>
            <a:off x="969645" y="1991995"/>
            <a:ext cx="7785100" cy="368300"/>
          </a:xfrm>
          <a:prstGeom prst="rect">
            <a:avLst/>
          </a:prstGeom>
          <a:noFill/>
        </p:spPr>
        <p:txBody>
          <a:bodyPr wrap="square" rtlCol="0">
            <a:spAutoFit/>
          </a:bodyPr>
          <a:lstStyle/>
          <a:p>
            <a:r>
              <a:rPr lang="zh-CN" altLang="en-US"/>
              <a:t>正常情况：</a:t>
            </a:r>
            <a:r>
              <a:rPr lang="en-US" altLang="zh-CN"/>
              <a:t> </a:t>
            </a:r>
            <a:r>
              <a:rPr lang="zh-CN" altLang="en-US"/>
              <a:t>返回文件描述符</a:t>
            </a:r>
            <a:r>
              <a:rPr lang="en-US" altLang="zh-CN"/>
              <a:t>fd</a:t>
            </a:r>
          </a:p>
        </p:txBody>
      </p:sp>
      <p:pic>
        <p:nvPicPr>
          <p:cNvPr id="15" name="图片 14"/>
          <p:cNvPicPr>
            <a:picLocks noChangeAspect="1"/>
          </p:cNvPicPr>
          <p:nvPr/>
        </p:nvPicPr>
        <p:blipFill>
          <a:blip r:embed="rId6"/>
          <a:stretch>
            <a:fillRect/>
          </a:stretch>
        </p:blipFill>
        <p:spPr>
          <a:xfrm>
            <a:off x="1479550" y="3752850"/>
            <a:ext cx="6319520" cy="621030"/>
          </a:xfrm>
          <a:prstGeom prst="rect">
            <a:avLst/>
          </a:prstGeom>
        </p:spPr>
      </p:pic>
    </p:spTree>
    <p:custDataLst>
      <p:tags r:id="rId1"/>
    </p:custData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50190" y="366395"/>
            <a:ext cx="10944860" cy="675005"/>
          </a:xfrm>
        </p:spPr>
        <p:txBody>
          <a:bodyPr>
            <a:normAutofit/>
          </a:bodyPr>
          <a:lstStyle/>
          <a:p>
            <a:pPr algn="l"/>
            <a:r>
              <a:rPr lang="en-US" altLang="zh-CN" sz="3555">
                <a:latin typeface="得意黑" pitchFamily="2" charset="-122"/>
                <a:ea typeface="得意黑" pitchFamily="2" charset="-122"/>
              </a:rPr>
              <a:t>fp_open</a:t>
            </a:r>
            <a:r>
              <a:rPr lang="zh-CN" altLang="en-US" sz="3555">
                <a:latin typeface="得意黑" pitchFamily="2" charset="-122"/>
                <a:ea typeface="得意黑" pitchFamily="2" charset="-122"/>
              </a:rPr>
              <a:t>定义变量：</a:t>
            </a:r>
          </a:p>
        </p:txBody>
      </p:sp>
      <p:pic>
        <p:nvPicPr>
          <p:cNvPr id="4" name="图片 3"/>
          <p:cNvPicPr>
            <a:picLocks noChangeAspect="1"/>
          </p:cNvPicPr>
          <p:nvPr/>
        </p:nvPicPr>
        <p:blipFill>
          <a:blip r:embed="rId4"/>
          <a:stretch>
            <a:fillRect/>
          </a:stretch>
        </p:blipFill>
        <p:spPr>
          <a:xfrm>
            <a:off x="4873625" y="2451100"/>
            <a:ext cx="4210050" cy="1447800"/>
          </a:xfrm>
          <a:prstGeom prst="rect">
            <a:avLst/>
          </a:prstGeom>
        </p:spPr>
      </p:pic>
      <p:pic>
        <p:nvPicPr>
          <p:cNvPr id="7" name="图片 6"/>
          <p:cNvPicPr>
            <a:picLocks noChangeAspect="1"/>
          </p:cNvPicPr>
          <p:nvPr/>
        </p:nvPicPr>
        <p:blipFill>
          <a:blip r:embed="rId5"/>
          <a:stretch>
            <a:fillRect/>
          </a:stretch>
        </p:blipFill>
        <p:spPr>
          <a:xfrm>
            <a:off x="904875" y="1502410"/>
            <a:ext cx="3294380" cy="4192270"/>
          </a:xfrm>
          <a:prstGeom prst="rect">
            <a:avLst/>
          </a:prstGeom>
        </p:spPr>
      </p:pic>
    </p:spTree>
    <p:custDataLst>
      <p:tags r:id="rId1"/>
    </p:custData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4"/>
          <a:srcRect r="4946" b="-243"/>
          <a:stretch>
            <a:fillRect/>
          </a:stretch>
        </p:blipFill>
        <p:spPr>
          <a:xfrm>
            <a:off x="9328150" y="168275"/>
            <a:ext cx="2806700" cy="6537325"/>
          </a:xfrm>
          <a:prstGeom prst="rect">
            <a:avLst/>
          </a:prstGeom>
        </p:spPr>
      </p:pic>
      <p:sp>
        <p:nvSpPr>
          <p:cNvPr id="2" name="标题 1"/>
          <p:cNvSpPr>
            <a:spLocks noGrp="1"/>
          </p:cNvSpPr>
          <p:nvPr>
            <p:ph type="ctrTitle"/>
            <p:custDataLst>
              <p:tags r:id="rId2"/>
            </p:custDataLst>
          </p:nvPr>
        </p:nvSpPr>
        <p:spPr>
          <a:xfrm>
            <a:off x="250190" y="291465"/>
            <a:ext cx="10944860" cy="704215"/>
          </a:xfrm>
        </p:spPr>
        <p:txBody>
          <a:bodyPr>
            <a:normAutofit/>
          </a:bodyPr>
          <a:lstStyle/>
          <a:p>
            <a:pPr algn="l"/>
            <a:r>
              <a:rPr lang="en-US" altLang="zh-CN" sz="3555">
                <a:latin typeface="得意黑" pitchFamily="2" charset="-122"/>
                <a:ea typeface="得意黑" pitchFamily="2" charset="-122"/>
              </a:rPr>
              <a:t>fp_open</a:t>
            </a:r>
            <a:r>
              <a:rPr lang="zh-CN" altLang="en-US" sz="3555">
                <a:latin typeface="得意黑" pitchFamily="2" charset="-122"/>
                <a:ea typeface="得意黑" pitchFamily="2" charset="-122"/>
              </a:rPr>
              <a:t>主要流程：</a:t>
            </a:r>
          </a:p>
        </p:txBody>
      </p:sp>
      <p:sp>
        <p:nvSpPr>
          <p:cNvPr id="13" name="文本框 12"/>
          <p:cNvSpPr txBox="1"/>
          <p:nvPr/>
        </p:nvSpPr>
        <p:spPr>
          <a:xfrm>
            <a:off x="321945" y="1425575"/>
            <a:ext cx="7785100" cy="368300"/>
          </a:xfrm>
          <a:prstGeom prst="rect">
            <a:avLst/>
          </a:prstGeom>
          <a:noFill/>
        </p:spPr>
        <p:txBody>
          <a:bodyPr wrap="square" rtlCol="0">
            <a:spAutoFit/>
          </a:bodyPr>
          <a:lstStyle/>
          <a:p>
            <a:r>
              <a:rPr lang="zh-CN" altLang="en-US"/>
              <a:t>假设所有函数调用都成功的话：</a:t>
            </a:r>
          </a:p>
        </p:txBody>
      </p:sp>
      <p:pic>
        <p:nvPicPr>
          <p:cNvPr id="5" name="图片 4"/>
          <p:cNvPicPr>
            <a:picLocks noChangeAspect="1"/>
          </p:cNvPicPr>
          <p:nvPr/>
        </p:nvPicPr>
        <p:blipFill>
          <a:blip r:embed="rId5"/>
          <a:stretch>
            <a:fillRect/>
          </a:stretch>
        </p:blipFill>
        <p:spPr>
          <a:xfrm>
            <a:off x="1153795" y="2254250"/>
            <a:ext cx="7137400" cy="666750"/>
          </a:xfrm>
          <a:prstGeom prst="rect">
            <a:avLst/>
          </a:prstGeom>
        </p:spPr>
      </p:pic>
      <p:pic>
        <p:nvPicPr>
          <p:cNvPr id="6" name="图片 5"/>
          <p:cNvPicPr>
            <a:picLocks noChangeAspect="1"/>
          </p:cNvPicPr>
          <p:nvPr/>
        </p:nvPicPr>
        <p:blipFill>
          <a:blip r:embed="rId6"/>
          <a:stretch>
            <a:fillRect/>
          </a:stretch>
        </p:blipFill>
        <p:spPr>
          <a:xfrm>
            <a:off x="1153795" y="3552825"/>
            <a:ext cx="7137400" cy="2609850"/>
          </a:xfrm>
          <a:prstGeom prst="rect">
            <a:avLst/>
          </a:prstGeom>
        </p:spPr>
      </p:pic>
      <p:pic>
        <p:nvPicPr>
          <p:cNvPr id="7" name="图片 6"/>
          <p:cNvPicPr>
            <a:picLocks noChangeAspect="1"/>
          </p:cNvPicPr>
          <p:nvPr/>
        </p:nvPicPr>
        <p:blipFill>
          <a:blip r:embed="rId7"/>
          <a:stretch>
            <a:fillRect/>
          </a:stretch>
        </p:blipFill>
        <p:spPr>
          <a:xfrm>
            <a:off x="1153795" y="6230620"/>
            <a:ext cx="6579235" cy="538480"/>
          </a:xfrm>
          <a:prstGeom prst="rect">
            <a:avLst/>
          </a:prstGeom>
        </p:spPr>
      </p:pic>
      <p:cxnSp>
        <p:nvCxnSpPr>
          <p:cNvPr id="12" name="直接箭头连接符 11"/>
          <p:cNvCxnSpPr/>
          <p:nvPr/>
        </p:nvCxnSpPr>
        <p:spPr>
          <a:xfrm flipH="1">
            <a:off x="3471545" y="619125"/>
            <a:ext cx="6235700" cy="17462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flipH="1">
            <a:off x="7002145" y="1425575"/>
            <a:ext cx="2705100" cy="12890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pic>
        <p:nvPicPr>
          <p:cNvPr id="14" name="图片 13"/>
          <p:cNvPicPr>
            <a:picLocks noChangeAspect="1"/>
          </p:cNvPicPr>
          <p:nvPr/>
        </p:nvPicPr>
        <p:blipFill>
          <a:blip r:embed="rId8"/>
          <a:stretch>
            <a:fillRect/>
          </a:stretch>
        </p:blipFill>
        <p:spPr>
          <a:xfrm>
            <a:off x="1115695" y="2932430"/>
            <a:ext cx="6121400" cy="438150"/>
          </a:xfrm>
          <a:prstGeom prst="rect">
            <a:avLst/>
          </a:prstGeom>
        </p:spPr>
      </p:pic>
      <p:cxnSp>
        <p:nvCxnSpPr>
          <p:cNvPr id="15" name="直接箭头连接符 14"/>
          <p:cNvCxnSpPr/>
          <p:nvPr/>
        </p:nvCxnSpPr>
        <p:spPr>
          <a:xfrm flipH="1">
            <a:off x="3230245" y="3038475"/>
            <a:ext cx="6477000" cy="1079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6" name="直接箭头连接符 15"/>
          <p:cNvCxnSpPr/>
          <p:nvPr/>
        </p:nvCxnSpPr>
        <p:spPr>
          <a:xfrm flipH="1" flipV="1">
            <a:off x="2639695" y="3349625"/>
            <a:ext cx="7067550" cy="5270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a:xfrm flipH="1" flipV="1">
            <a:off x="7713345" y="4092575"/>
            <a:ext cx="1993900" cy="63500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8" name="直接箭头连接符 17"/>
          <p:cNvCxnSpPr/>
          <p:nvPr/>
        </p:nvCxnSpPr>
        <p:spPr>
          <a:xfrm flipH="1">
            <a:off x="4836795" y="5673725"/>
            <a:ext cx="4870450" cy="18034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9" name="直接箭头连接符 18"/>
          <p:cNvCxnSpPr/>
          <p:nvPr/>
        </p:nvCxnSpPr>
        <p:spPr>
          <a:xfrm flipH="1">
            <a:off x="3236595" y="6410325"/>
            <a:ext cx="6508750" cy="19050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up)">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2583" y="295275"/>
            <a:ext cx="12006701" cy="6267450"/>
            <a:chOff x="112583" y="295275"/>
            <a:chExt cx="12006701" cy="6267450"/>
          </a:xfrm>
        </p:grpSpPr>
        <p:sp>
          <p:nvSpPr>
            <p:cNvPr id="2" name="矩形 1"/>
            <p:cNvSpPr/>
            <p:nvPr/>
          </p:nvSpPr>
          <p:spPr>
            <a:xfrm>
              <a:off x="325529" y="295275"/>
              <a:ext cx="11534775" cy="626745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844320" y="980413"/>
              <a:ext cx="5274964" cy="275671"/>
              <a:chOff x="6404562" y="2125822"/>
              <a:chExt cx="5274964" cy="275671"/>
            </a:xfrm>
          </p:grpSpPr>
          <p:grpSp>
            <p:nvGrpSpPr>
              <p:cNvPr id="5" name="组合 4"/>
              <p:cNvGrpSpPr/>
              <p:nvPr/>
            </p:nvGrpSpPr>
            <p:grpSpPr>
              <a:xfrm>
                <a:off x="6404562" y="2125822"/>
                <a:ext cx="5274964" cy="275671"/>
                <a:chOff x="-57370" y="2710927"/>
                <a:chExt cx="10807846" cy="718073"/>
              </a:xfrm>
            </p:grpSpPr>
            <p:cxnSp>
              <p:nvCxnSpPr>
                <p:cNvPr id="9" name="直接连接符 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750704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786742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858819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894857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flipH="1">
                <a:off x="746352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63941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12583" y="980413"/>
              <a:ext cx="5978525" cy="275672"/>
              <a:chOff x="601928" y="2125822"/>
              <a:chExt cx="5978525" cy="275672"/>
            </a:xfrm>
          </p:grpSpPr>
          <p:grpSp>
            <p:nvGrpSpPr>
              <p:cNvPr id="35" name="组合 34"/>
              <p:cNvGrpSpPr/>
              <p:nvPr/>
            </p:nvGrpSpPr>
            <p:grpSpPr>
              <a:xfrm>
                <a:off x="601928" y="2125823"/>
                <a:ext cx="5978525" cy="275671"/>
                <a:chOff x="-57370" y="2710927"/>
                <a:chExt cx="12249370" cy="718073"/>
              </a:xfrm>
            </p:grpSpPr>
            <p:cxnSp>
              <p:nvCxnSpPr>
                <p:cNvPr id="39" name="直接连接符 3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userDrawn="1"/>
              </p:nvCxnSpPr>
              <p:spPr>
                <a:xfrm flipH="1">
                  <a:off x="1075047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H="1">
                  <a:off x="1111085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flipH="1">
                  <a:off x="1147123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userDrawn="1"/>
              </p:nvCxnSpPr>
              <p:spPr>
                <a:xfrm flipH="1">
                  <a:off x="66339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102377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138415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210491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246529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H="1">
                <a:off x="429749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47338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3901156" y="626235"/>
              <a:ext cx="4393642" cy="829945"/>
            </a:xfrm>
            <a:prstGeom prst="rect">
              <a:avLst/>
            </a:prstGeom>
            <a:solidFill>
              <a:schemeClr val="bg1"/>
            </a:solidFill>
          </p:spPr>
          <p:txBody>
            <a:bodyPr wrap="square" rtlCol="0">
              <a:spAutoFit/>
            </a:bodyPr>
            <a:lstStyle/>
            <a:p>
              <a:pPr algn="ctr"/>
              <a:r>
                <a:rPr lang="en-US" altLang="zh-CN" sz="4800">
                  <a:solidFill>
                    <a:schemeClr val="accent1"/>
                  </a:solidFill>
                  <a:effectLst/>
                  <a:latin typeface="得意黑" pitchFamily="2" charset="-122"/>
                  <a:ea typeface="得意黑" pitchFamily="2" charset="-122"/>
                  <a:cs typeface="得意黑" pitchFamily="2" charset="-122"/>
                  <a:sym typeface="+mn-ea"/>
                </a:rPr>
                <a:t>OsMountRootfs</a:t>
              </a:r>
              <a:endParaRPr lang="zh-CN" altLang="en-US" sz="4800" b="1" dirty="0">
                <a:solidFill>
                  <a:schemeClr val="accent1"/>
                </a:solidFill>
                <a:latin typeface="字魂59号-创粗黑" panose="00000500000000000000" pitchFamily="2" charset="-122"/>
                <a:ea typeface="字魂59号-创粗黑" panose="00000500000000000000" pitchFamily="2" charset="-122"/>
              </a:endParaRPr>
            </a:p>
          </p:txBody>
        </p:sp>
        <p:grpSp>
          <p:nvGrpSpPr>
            <p:cNvPr id="69" name="组合 68"/>
            <p:cNvGrpSpPr/>
            <p:nvPr/>
          </p:nvGrpSpPr>
          <p:grpSpPr>
            <a:xfrm>
              <a:off x="577788" y="1457589"/>
              <a:ext cx="1080350" cy="86207"/>
              <a:chOff x="-38038950" y="5057550"/>
              <a:chExt cx="8648359" cy="86207"/>
            </a:xfrm>
          </p:grpSpPr>
          <p:cxnSp>
            <p:nvCxnSpPr>
              <p:cNvPr id="70" name="直接连接符 69"/>
              <p:cNvCxnSpPr/>
              <p:nvPr userDrawn="1"/>
            </p:nvCxnSpPr>
            <p:spPr>
              <a:xfrm>
                <a:off x="-38038950" y="5057550"/>
                <a:ext cx="864556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38036151" y="5143757"/>
                <a:ext cx="864556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a:off x="876383" y="1457324"/>
            <a:ext cx="6588125" cy="4673937"/>
            <a:chOff x="5849068" y="1630044"/>
            <a:chExt cx="6588125" cy="4673937"/>
          </a:xfrm>
        </p:grpSpPr>
        <p:grpSp>
          <p:nvGrpSpPr>
            <p:cNvPr id="6" name="组合 5"/>
            <p:cNvGrpSpPr/>
            <p:nvPr/>
          </p:nvGrpSpPr>
          <p:grpSpPr>
            <a:xfrm>
              <a:off x="5849068" y="1630044"/>
              <a:ext cx="488971" cy="4673937"/>
              <a:chOff x="5849068" y="1630044"/>
              <a:chExt cx="488971" cy="4673937"/>
            </a:xfrm>
          </p:grpSpPr>
          <p:cxnSp>
            <p:nvCxnSpPr>
              <p:cNvPr id="73" name="直接连接符 72"/>
              <p:cNvCxnSpPr/>
              <p:nvPr/>
            </p:nvCxnSpPr>
            <p:spPr>
              <a:xfrm>
                <a:off x="6096000" y="1630044"/>
                <a:ext cx="0" cy="46739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853960" y="209521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1</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5" name="矩形 74"/>
              <p:cNvSpPr/>
              <p:nvPr/>
            </p:nvSpPr>
            <p:spPr>
              <a:xfrm>
                <a:off x="5849068" y="3101877"/>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2</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6" name="矩形 75"/>
              <p:cNvSpPr/>
              <p:nvPr/>
            </p:nvSpPr>
            <p:spPr>
              <a:xfrm>
                <a:off x="5853960" y="410854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3</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grpSp>
        <p:sp>
          <p:nvSpPr>
            <p:cNvPr id="78" name="文本框 77"/>
            <p:cNvSpPr txBox="1"/>
            <p:nvPr/>
          </p:nvSpPr>
          <p:spPr>
            <a:xfrm>
              <a:off x="6935553" y="2095499"/>
              <a:ext cx="5501640" cy="645160"/>
            </a:xfrm>
            <a:prstGeom prst="rect">
              <a:avLst/>
            </a:prstGeom>
            <a:noFill/>
          </p:spPr>
          <p:txBody>
            <a:bodyPr wrap="square" rtlCol="0">
              <a:spAutoFit/>
            </a:bodyPr>
            <a:lstStyle/>
            <a:p>
              <a:pPr algn="r"/>
              <a:r>
                <a:rPr lang="en-US" altLang="zh-CN" sz="3600" b="1" dirty="0">
                  <a:solidFill>
                    <a:schemeClr val="accent1"/>
                  </a:solidFill>
                  <a:latin typeface="得意黑" pitchFamily="2" charset="-122"/>
                  <a:ea typeface="得意黑" pitchFamily="2" charset="-122"/>
                </a:rPr>
                <a:t>ParseRootArgs</a:t>
              </a:r>
              <a:r>
                <a:rPr lang="zh-CN" altLang="en-US" sz="3600" b="1" dirty="0">
                  <a:solidFill>
                    <a:schemeClr val="accent1"/>
                  </a:solidFill>
                  <a:latin typeface="得意黑" pitchFamily="2" charset="-122"/>
                  <a:ea typeface="得意黑" pitchFamily="2" charset="-122"/>
                </a:rPr>
                <a:t>、</a:t>
              </a:r>
              <a:r>
                <a:rPr lang="en-US" altLang="zh-CN" sz="3600" b="1" dirty="0">
                  <a:solidFill>
                    <a:schemeClr val="accent1"/>
                  </a:solidFill>
                  <a:latin typeface="得意黑" pitchFamily="2" charset="-122"/>
                  <a:ea typeface="得意黑" pitchFamily="2" charset="-122"/>
                </a:rPr>
                <a:t>ParseUserArgs</a:t>
              </a:r>
            </a:p>
          </p:txBody>
        </p:sp>
      </p:grpSp>
      <p:sp>
        <p:nvSpPr>
          <p:cNvPr id="72" name="矩形 71"/>
          <p:cNvSpPr/>
          <p:nvPr/>
        </p:nvSpPr>
        <p:spPr>
          <a:xfrm>
            <a:off x="881275" y="4993732"/>
            <a:ext cx="484079" cy="48407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4</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38" name="文本框 37"/>
          <p:cNvSpPr txBox="1"/>
          <p:nvPr/>
        </p:nvSpPr>
        <p:spPr>
          <a:xfrm>
            <a:off x="1871345" y="2929255"/>
            <a:ext cx="3023870" cy="645160"/>
          </a:xfrm>
          <a:prstGeom prst="rect">
            <a:avLst/>
          </a:prstGeom>
          <a:noFill/>
        </p:spPr>
        <p:txBody>
          <a:bodyPr wrap="square" rtlCol="0" anchor="t">
            <a:spAutoFit/>
          </a:bodyPr>
          <a:lstStyle/>
          <a:p>
            <a:pPr algn="r"/>
            <a:r>
              <a:rPr lang="en-US" altLang="zh-CN" sz="3600" b="1" dirty="0">
                <a:solidFill>
                  <a:schemeClr val="accent1"/>
                </a:solidFill>
                <a:latin typeface="得意黑" pitchFamily="2" charset="-122"/>
                <a:ea typeface="得意黑" pitchFamily="2" charset="-122"/>
                <a:sym typeface="+mn-ea"/>
              </a:rPr>
              <a:t>CheckValidation</a:t>
            </a:r>
          </a:p>
        </p:txBody>
      </p:sp>
      <p:sp>
        <p:nvSpPr>
          <p:cNvPr id="77" name="文本框 76"/>
          <p:cNvSpPr txBox="1"/>
          <p:nvPr/>
        </p:nvSpPr>
        <p:spPr>
          <a:xfrm>
            <a:off x="1962785" y="3935730"/>
            <a:ext cx="2577465" cy="645160"/>
          </a:xfrm>
          <a:prstGeom prst="rect">
            <a:avLst/>
          </a:prstGeom>
          <a:noFill/>
        </p:spPr>
        <p:txBody>
          <a:bodyPr wrap="square" rtlCol="0" anchor="t">
            <a:spAutoFit/>
          </a:bodyPr>
          <a:lstStyle/>
          <a:p>
            <a:pPr algn="r"/>
            <a:r>
              <a:rPr lang="en-US" altLang="zh-CN" sz="3600" b="1" dirty="0">
                <a:solidFill>
                  <a:schemeClr val="accent1"/>
                </a:solidFill>
                <a:latin typeface="得意黑" pitchFamily="2" charset="-122"/>
                <a:ea typeface="得意黑" pitchFamily="2" charset="-122"/>
                <a:sym typeface="+mn-ea"/>
              </a:rPr>
              <a:t>AddPartitions</a:t>
            </a:r>
          </a:p>
        </p:txBody>
      </p:sp>
      <p:sp>
        <p:nvSpPr>
          <p:cNvPr id="79" name="文本框 78"/>
          <p:cNvSpPr txBox="1"/>
          <p:nvPr/>
        </p:nvSpPr>
        <p:spPr>
          <a:xfrm>
            <a:off x="2155190" y="4912995"/>
            <a:ext cx="6096000" cy="645160"/>
          </a:xfrm>
          <a:prstGeom prst="rect">
            <a:avLst/>
          </a:prstGeom>
          <a:noFill/>
        </p:spPr>
        <p:txBody>
          <a:bodyPr wrap="square" rtlCol="0" anchor="t">
            <a:spAutoFit/>
          </a:bodyPr>
          <a:lstStyle/>
          <a:p>
            <a:r>
              <a:rPr lang="en-US" altLang="zh-CN" sz="3600" b="1" dirty="0">
                <a:solidFill>
                  <a:schemeClr val="accent1"/>
                </a:solidFill>
                <a:latin typeface="得意黑" pitchFamily="2" charset="-122"/>
                <a:ea typeface="得意黑" pitchFamily="2" charset="-122"/>
                <a:sym typeface="+mn-ea"/>
              </a:rPr>
              <a:t>MountPartitions</a:t>
            </a:r>
          </a:p>
        </p:txBody>
      </p:sp>
      <p:pic>
        <p:nvPicPr>
          <p:cNvPr id="80" name="图片 79" descr="templates\docerresourceshop\icons\\343435383138323b333633373632353bbcfdcdb7"/>
          <p:cNvPicPr>
            <a:picLocks noChangeAspect="1"/>
          </p:cNvPicPr>
          <p:nvPr>
            <p:custDataLst>
              <p:tags r:id="rId1"/>
            </p:custDataLst>
          </p:nvPr>
        </p:nvPicPr>
        <p:blipFill>
          <a:blip r:embed="rId4"/>
          <a:stretch>
            <a:fillRect/>
          </a:stretch>
        </p:blipFill>
        <p:spPr>
          <a:xfrm rot="10800000">
            <a:off x="4725035" y="3670935"/>
            <a:ext cx="1014095" cy="10140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287655" y="4225290"/>
            <a:ext cx="4638675" cy="2204720"/>
          </a:xfrm>
          <a:prstGeom prst="rect">
            <a:avLst/>
          </a:prstGeom>
        </p:spPr>
      </p:pic>
      <p:pic>
        <p:nvPicPr>
          <p:cNvPr id="25" name="图片 24"/>
          <p:cNvPicPr>
            <a:picLocks noChangeAspect="1"/>
          </p:cNvPicPr>
          <p:nvPr/>
        </p:nvPicPr>
        <p:blipFill>
          <a:blip r:embed="rId5"/>
          <a:stretch>
            <a:fillRect/>
          </a:stretch>
        </p:blipFill>
        <p:spPr>
          <a:xfrm>
            <a:off x="287655" y="2599055"/>
            <a:ext cx="5274310" cy="1460500"/>
          </a:xfrm>
          <a:prstGeom prst="rect">
            <a:avLst/>
          </a:prstGeom>
        </p:spPr>
      </p:pic>
      <p:pic>
        <p:nvPicPr>
          <p:cNvPr id="10" name="图片 9"/>
          <p:cNvPicPr>
            <a:picLocks noChangeAspect="1"/>
          </p:cNvPicPr>
          <p:nvPr/>
        </p:nvPicPr>
        <p:blipFill>
          <a:blip r:embed="rId6"/>
          <a:srcRect r="1531" b="264"/>
          <a:stretch>
            <a:fillRect/>
          </a:stretch>
        </p:blipFill>
        <p:spPr>
          <a:xfrm>
            <a:off x="6360160" y="202565"/>
            <a:ext cx="5842000" cy="6003925"/>
          </a:xfrm>
          <a:prstGeom prst="rect">
            <a:avLst/>
          </a:prstGeom>
        </p:spPr>
      </p:pic>
      <p:sp>
        <p:nvSpPr>
          <p:cNvPr id="2" name="标题 1"/>
          <p:cNvSpPr>
            <a:spLocks noGrp="1"/>
          </p:cNvSpPr>
          <p:nvPr>
            <p:ph type="ctrTitle"/>
            <p:custDataLst>
              <p:tags r:id="rId2"/>
            </p:custDataLst>
          </p:nvPr>
        </p:nvSpPr>
        <p:spPr>
          <a:xfrm>
            <a:off x="243840" y="87630"/>
            <a:ext cx="10944860" cy="676275"/>
          </a:xfrm>
        </p:spPr>
        <p:txBody>
          <a:bodyPr/>
          <a:lstStyle/>
          <a:p>
            <a:pPr algn="l"/>
            <a:r>
              <a:rPr lang="en-US" altLang="zh-CN" sz="3200">
                <a:latin typeface="得意黑" pitchFamily="2" charset="-122"/>
                <a:ea typeface="得意黑" pitchFamily="2" charset="-122"/>
              </a:rPr>
              <a:t>fp_open</a:t>
            </a:r>
            <a:r>
              <a:rPr lang="zh-CN" altLang="en-US" sz="3200">
                <a:latin typeface="得意黑" pitchFamily="2" charset="-122"/>
                <a:ea typeface="得意黑" pitchFamily="2" charset="-122"/>
              </a:rPr>
              <a:t>完整流程：</a:t>
            </a:r>
          </a:p>
        </p:txBody>
      </p:sp>
      <p:sp>
        <p:nvSpPr>
          <p:cNvPr id="13" name="文本框 12"/>
          <p:cNvSpPr txBox="1"/>
          <p:nvPr/>
        </p:nvSpPr>
        <p:spPr>
          <a:xfrm>
            <a:off x="287655" y="875030"/>
            <a:ext cx="10362565" cy="1076325"/>
          </a:xfrm>
          <a:prstGeom prst="rect">
            <a:avLst/>
          </a:prstGeom>
          <a:noFill/>
        </p:spPr>
        <p:txBody>
          <a:bodyPr wrap="square" rtlCol="0">
            <a:spAutoFit/>
          </a:bodyPr>
          <a:lstStyle/>
          <a:p>
            <a:pPr algn="l"/>
            <a:r>
              <a:rPr lang="zh-CN" altLang="en-US" sz="1600">
                <a:solidFill>
                  <a:schemeClr val="tx1"/>
                </a:solidFill>
              </a:rPr>
              <a:t>首先</a:t>
            </a:r>
            <a:r>
              <a:rPr lang="zh-CN" altLang="en-US" sz="1600">
                <a:solidFill>
                  <a:srgbClr val="0070C0"/>
                </a:solidFill>
              </a:rPr>
              <a:t>调用</a:t>
            </a:r>
            <a:r>
              <a:rPr lang="en-US" altLang="zh-CN" sz="1600">
                <a:solidFill>
                  <a:srgbClr val="0070C0"/>
                </a:solidFill>
              </a:rPr>
              <a:t>follow_syslink()</a:t>
            </a:r>
            <a:r>
              <a:rPr lang="zh-CN" altLang="en-US" sz="1600">
                <a:solidFill>
                  <a:srgbClr val="0070C0"/>
                </a:solidFill>
              </a:rPr>
              <a:t>函数部分</a:t>
            </a:r>
            <a:r>
              <a:rPr lang="en-US" altLang="zh-CN" sz="1600"/>
              <a:t>--</a:t>
            </a:r>
            <a:r>
              <a:rPr lang="zh-CN" altLang="en-US" sz="1600" b="1"/>
              <a:t>调用成功，为链接文件</a:t>
            </a:r>
            <a:endParaRPr lang="en-US" altLang="zh-CN" sz="1600"/>
          </a:p>
          <a:p>
            <a:pPr algn="l"/>
            <a:r>
              <a:rPr lang="zh-CN" altLang="en-US" sz="1600"/>
              <a:t>（找到了</a:t>
            </a:r>
            <a:r>
              <a:rPr lang="en-US" altLang="zh-CN" sz="1600"/>
              <a:t>vnode</a:t>
            </a:r>
            <a:r>
              <a:rPr lang="zh-CN" altLang="en-US" sz="1600"/>
              <a:t>以及</a:t>
            </a:r>
            <a:r>
              <a:rPr lang="en-US" altLang="zh-CN" sz="1600"/>
              <a:t>fullpath</a:t>
            </a:r>
            <a:r>
              <a:rPr lang="zh-CN" altLang="en-US" sz="1600"/>
              <a:t>）</a:t>
            </a:r>
          </a:p>
          <a:p>
            <a:endParaRPr lang="zh-CN" altLang="en-US" sz="1600"/>
          </a:p>
          <a:p>
            <a:r>
              <a:rPr lang="zh-CN" altLang="en-US" sz="1600"/>
              <a:t>判断文件是</a:t>
            </a:r>
            <a:r>
              <a:rPr lang="zh-CN" altLang="en-US" sz="1600">
                <a:solidFill>
                  <a:srgbClr val="0070C0"/>
                </a:solidFill>
              </a:rPr>
              <a:t>否为块设备与字符设备混合、</a:t>
            </a:r>
            <a:r>
              <a:rPr lang="zh-CN" altLang="en-US" sz="1600">
                <a:solidFill>
                  <a:srgbClr val="0070C0"/>
                </a:solidFill>
                <a:sym typeface="+mn-ea"/>
              </a:rPr>
              <a:t>块设备</a:t>
            </a:r>
          </a:p>
        </p:txBody>
      </p:sp>
      <p:pic>
        <p:nvPicPr>
          <p:cNvPr id="5" name="图片 4"/>
          <p:cNvPicPr>
            <a:picLocks noChangeAspect="1"/>
          </p:cNvPicPr>
          <p:nvPr/>
        </p:nvPicPr>
        <p:blipFill>
          <a:blip r:embed="rId7"/>
          <a:srcRect r="19549"/>
          <a:stretch>
            <a:fillRect/>
          </a:stretch>
        </p:blipFill>
        <p:spPr>
          <a:xfrm>
            <a:off x="287655" y="2079625"/>
            <a:ext cx="4349115" cy="505460"/>
          </a:xfrm>
          <a:prstGeom prst="rect">
            <a:avLst/>
          </a:prstGeom>
        </p:spPr>
      </p:pic>
      <p:cxnSp>
        <p:nvCxnSpPr>
          <p:cNvPr id="12" name="直接箭头连接符 11"/>
          <p:cNvCxnSpPr/>
          <p:nvPr/>
        </p:nvCxnSpPr>
        <p:spPr>
          <a:xfrm flipH="1">
            <a:off x="2451100" y="589915"/>
            <a:ext cx="3909060" cy="164782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a:xfrm flipH="1">
            <a:off x="5290820" y="2764790"/>
            <a:ext cx="2170430" cy="36830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pic>
        <p:nvPicPr>
          <p:cNvPr id="26" name="图片 25"/>
          <p:cNvPicPr>
            <a:picLocks noChangeAspect="1"/>
          </p:cNvPicPr>
          <p:nvPr/>
        </p:nvPicPr>
        <p:blipFill>
          <a:blip r:embed="rId8"/>
          <a:srcRect r="51077"/>
          <a:stretch>
            <a:fillRect/>
          </a:stretch>
        </p:blipFill>
        <p:spPr>
          <a:xfrm>
            <a:off x="4593590" y="5213985"/>
            <a:ext cx="2048510" cy="1416685"/>
          </a:xfrm>
          <a:prstGeom prst="rect">
            <a:avLst/>
          </a:prstGeom>
        </p:spPr>
      </p:pic>
      <p:cxnSp>
        <p:nvCxnSpPr>
          <p:cNvPr id="27" name="直接箭头连接符 26"/>
          <p:cNvCxnSpPr/>
          <p:nvPr/>
        </p:nvCxnSpPr>
        <p:spPr>
          <a:xfrm flipH="1">
            <a:off x="3460750" y="2319655"/>
            <a:ext cx="4117975" cy="175323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up)">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srcRect r="5878"/>
          <a:stretch>
            <a:fillRect/>
          </a:stretch>
        </p:blipFill>
        <p:spPr>
          <a:xfrm>
            <a:off x="120015" y="1437640"/>
            <a:ext cx="6536690" cy="3872230"/>
          </a:xfrm>
          <a:prstGeom prst="rect">
            <a:avLst/>
          </a:prstGeom>
        </p:spPr>
      </p:pic>
      <p:pic>
        <p:nvPicPr>
          <p:cNvPr id="10" name="图片 9"/>
          <p:cNvPicPr>
            <a:picLocks noChangeAspect="1"/>
          </p:cNvPicPr>
          <p:nvPr/>
        </p:nvPicPr>
        <p:blipFill>
          <a:blip r:embed="rId5"/>
          <a:srcRect r="1531" b="264"/>
          <a:stretch>
            <a:fillRect/>
          </a:stretch>
        </p:blipFill>
        <p:spPr>
          <a:xfrm>
            <a:off x="6487160" y="202565"/>
            <a:ext cx="5842000" cy="6003925"/>
          </a:xfrm>
          <a:prstGeom prst="rect">
            <a:avLst/>
          </a:prstGeom>
        </p:spPr>
      </p:pic>
      <p:sp>
        <p:nvSpPr>
          <p:cNvPr id="2" name="标题 1"/>
          <p:cNvSpPr>
            <a:spLocks noGrp="1"/>
          </p:cNvSpPr>
          <p:nvPr>
            <p:ph type="ctrTitle"/>
            <p:custDataLst>
              <p:tags r:id="rId2"/>
            </p:custDataLst>
          </p:nvPr>
        </p:nvSpPr>
        <p:spPr>
          <a:xfrm>
            <a:off x="243840" y="71120"/>
            <a:ext cx="10944860" cy="672465"/>
          </a:xfrm>
        </p:spPr>
        <p:txBody>
          <a:bodyPr/>
          <a:lstStyle/>
          <a:p>
            <a:pPr algn="l"/>
            <a:r>
              <a:rPr lang="en-US" altLang="zh-CN" sz="3200">
                <a:latin typeface="得意黑" pitchFamily="2" charset="-122"/>
                <a:ea typeface="得意黑" pitchFamily="2" charset="-122"/>
              </a:rPr>
              <a:t>fp_open</a:t>
            </a:r>
            <a:r>
              <a:rPr lang="zh-CN" altLang="en-US" sz="3200">
                <a:latin typeface="得意黑" pitchFamily="2" charset="-122"/>
                <a:ea typeface="得意黑" pitchFamily="2" charset="-122"/>
              </a:rPr>
              <a:t>完整流程：</a:t>
            </a:r>
          </a:p>
        </p:txBody>
      </p:sp>
      <p:sp>
        <p:nvSpPr>
          <p:cNvPr id="13" name="文本框 12"/>
          <p:cNvSpPr txBox="1"/>
          <p:nvPr/>
        </p:nvSpPr>
        <p:spPr>
          <a:xfrm>
            <a:off x="328930" y="743585"/>
            <a:ext cx="10362565" cy="829945"/>
          </a:xfrm>
          <a:prstGeom prst="rect">
            <a:avLst/>
          </a:prstGeom>
          <a:noFill/>
        </p:spPr>
        <p:txBody>
          <a:bodyPr wrap="square" rtlCol="0">
            <a:spAutoFit/>
          </a:bodyPr>
          <a:lstStyle/>
          <a:p>
            <a:r>
              <a:rPr lang="zh-CN" altLang="en-US" sz="1600"/>
              <a:t>判断文件所在</a:t>
            </a:r>
            <a:r>
              <a:rPr lang="zh-CN" altLang="en-US" sz="1600">
                <a:solidFill>
                  <a:srgbClr val="0070C0"/>
                </a:solidFill>
              </a:rPr>
              <a:t>文件系统只读而文件不为只读或者文件需要被清空</a:t>
            </a:r>
          </a:p>
          <a:p>
            <a:r>
              <a:rPr lang="zh-CN" altLang="en-US" sz="1600">
                <a:solidFill>
                  <a:schemeClr val="tx1"/>
                </a:solidFill>
              </a:rPr>
              <a:t>文件已存在</a:t>
            </a:r>
            <a:r>
              <a:rPr lang="en-US" altLang="zh-CN" sz="1600">
                <a:solidFill>
                  <a:schemeClr val="tx1"/>
                </a:solidFill>
              </a:rPr>
              <a:t>  </a:t>
            </a:r>
            <a:r>
              <a:rPr lang="zh-CN" altLang="en-US" sz="1600">
                <a:solidFill>
                  <a:schemeClr val="tx1"/>
                </a:solidFill>
              </a:rPr>
              <a:t>文件为</a:t>
            </a:r>
            <a:r>
              <a:rPr lang="zh-CN" altLang="en-US" sz="1600">
                <a:solidFill>
                  <a:srgbClr val="0070C0"/>
                </a:solidFill>
              </a:rPr>
              <a:t>目录文件</a:t>
            </a:r>
            <a:r>
              <a:rPr lang="en-US" altLang="zh-CN" sz="1600">
                <a:solidFill>
                  <a:srgbClr val="0070C0"/>
                </a:solidFill>
              </a:rPr>
              <a:t>  </a:t>
            </a:r>
            <a:r>
              <a:rPr lang="zh-CN" altLang="en-US" sz="1600">
                <a:sym typeface="+mn-ea"/>
              </a:rPr>
              <a:t>文件</a:t>
            </a:r>
            <a:r>
              <a:rPr lang="zh-CN" altLang="en-US" sz="1600">
                <a:solidFill>
                  <a:srgbClr val="0070C0"/>
                </a:solidFill>
                <a:sym typeface="+mn-ea"/>
              </a:rPr>
              <a:t>权限被拒绝</a:t>
            </a:r>
            <a:endParaRPr lang="zh-CN" altLang="en-US" sz="1600">
              <a:solidFill>
                <a:srgbClr val="0070C0"/>
              </a:solidFill>
            </a:endParaRPr>
          </a:p>
          <a:p>
            <a:endParaRPr lang="en-US" altLang="zh-CN" sz="1600">
              <a:solidFill>
                <a:srgbClr val="0070C0"/>
              </a:solidFill>
            </a:endParaRPr>
          </a:p>
        </p:txBody>
      </p:sp>
      <p:cxnSp>
        <p:nvCxnSpPr>
          <p:cNvPr id="23" name="直接箭头连接符 22"/>
          <p:cNvCxnSpPr/>
          <p:nvPr/>
        </p:nvCxnSpPr>
        <p:spPr>
          <a:xfrm flipH="1" flipV="1">
            <a:off x="4806950" y="2341245"/>
            <a:ext cx="2857500" cy="110299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7" name="直接箭头连接符 6"/>
          <p:cNvCxnSpPr/>
          <p:nvPr/>
        </p:nvCxnSpPr>
        <p:spPr>
          <a:xfrm flipH="1" flipV="1">
            <a:off x="4071620" y="3365500"/>
            <a:ext cx="3440430" cy="85979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8" name="直接箭头连接符 7"/>
          <p:cNvCxnSpPr/>
          <p:nvPr/>
        </p:nvCxnSpPr>
        <p:spPr>
          <a:xfrm flipH="1" flipV="1">
            <a:off x="3135630" y="4389755"/>
            <a:ext cx="4452620" cy="70548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6"/>
          <a:stretch>
            <a:fillRect/>
          </a:stretch>
        </p:blipFill>
        <p:spPr>
          <a:xfrm>
            <a:off x="120015" y="5328920"/>
            <a:ext cx="4550410" cy="1440180"/>
          </a:xfrm>
          <a:prstGeom prst="rect">
            <a:avLst/>
          </a:prstGeom>
        </p:spPr>
      </p:pic>
      <p:cxnSp>
        <p:nvCxnSpPr>
          <p:cNvPr id="4" name="直接箭头连接符 3"/>
          <p:cNvCxnSpPr/>
          <p:nvPr/>
        </p:nvCxnSpPr>
        <p:spPr>
          <a:xfrm flipH="1" flipV="1">
            <a:off x="4693920" y="5621655"/>
            <a:ext cx="2894330" cy="8445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4"/>
          <a:stretch>
            <a:fillRect/>
          </a:stretch>
        </p:blipFill>
        <p:spPr>
          <a:xfrm>
            <a:off x="243840" y="2008505"/>
            <a:ext cx="7150100" cy="4849495"/>
          </a:xfrm>
          <a:prstGeom prst="rect">
            <a:avLst/>
          </a:prstGeom>
        </p:spPr>
      </p:pic>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fp_open</a:t>
            </a:r>
            <a:r>
              <a:rPr lang="zh-CN" altLang="en-US" sz="3200">
                <a:latin typeface="得意黑" pitchFamily="2" charset="-122"/>
                <a:ea typeface="得意黑" pitchFamily="2" charset="-122"/>
              </a:rPr>
              <a:t>完整流程：</a:t>
            </a:r>
          </a:p>
        </p:txBody>
      </p:sp>
      <p:sp>
        <p:nvSpPr>
          <p:cNvPr id="13" name="文本框 12"/>
          <p:cNvSpPr txBox="1"/>
          <p:nvPr/>
        </p:nvSpPr>
        <p:spPr>
          <a:xfrm>
            <a:off x="328930" y="937895"/>
            <a:ext cx="10362565" cy="1137285"/>
          </a:xfrm>
          <a:prstGeom prst="rect">
            <a:avLst/>
          </a:prstGeom>
          <a:noFill/>
        </p:spPr>
        <p:txBody>
          <a:bodyPr wrap="square" rtlCol="0">
            <a:spAutoFit/>
          </a:bodyPr>
          <a:lstStyle/>
          <a:p>
            <a:r>
              <a:rPr lang="zh-CN" altLang="en-US">
                <a:solidFill>
                  <a:srgbClr val="0070C0"/>
                </a:solidFill>
              </a:rPr>
              <a:t>调用</a:t>
            </a:r>
            <a:r>
              <a:rPr lang="en-US" altLang="zh-CN">
                <a:solidFill>
                  <a:srgbClr val="0070C0"/>
                </a:solidFill>
              </a:rPr>
              <a:t>follow_syslink()</a:t>
            </a:r>
            <a:r>
              <a:rPr lang="zh-CN" altLang="en-US">
                <a:solidFill>
                  <a:srgbClr val="0070C0"/>
                </a:solidFill>
              </a:rPr>
              <a:t>函数部分</a:t>
            </a:r>
            <a:r>
              <a:rPr lang="en-US" altLang="zh-CN"/>
              <a:t>--</a:t>
            </a:r>
            <a:r>
              <a:rPr lang="zh-CN" altLang="en-US" b="1"/>
              <a:t>调用失败</a:t>
            </a:r>
            <a:endParaRPr lang="zh-CN" altLang="en-US"/>
          </a:p>
          <a:p>
            <a:r>
              <a:rPr lang="zh-CN" altLang="en-US"/>
              <a:t>但是找到了父节点的</a:t>
            </a:r>
            <a:r>
              <a:rPr lang="en-US" altLang="zh-CN"/>
              <a:t>vnode</a:t>
            </a:r>
            <a:endParaRPr lang="zh-CN" altLang="en-US"/>
          </a:p>
          <a:p>
            <a:pPr indent="457200"/>
            <a:r>
              <a:rPr lang="zh-CN" altLang="en-US" sz="1600">
                <a:solidFill>
                  <a:schemeClr val="tx1"/>
                </a:solidFill>
              </a:rPr>
              <a:t>文件</a:t>
            </a:r>
            <a:r>
              <a:rPr lang="zh-CN" altLang="en-US" sz="1600">
                <a:solidFill>
                  <a:srgbClr val="0070C0"/>
                </a:solidFill>
              </a:rPr>
              <a:t>所在文件系统只读</a:t>
            </a:r>
            <a:r>
              <a:rPr lang="en-US" altLang="zh-CN" sz="1600">
                <a:solidFill>
                  <a:srgbClr val="0070C0"/>
                </a:solidFill>
              </a:rPr>
              <a:t> </a:t>
            </a:r>
            <a:r>
              <a:rPr lang="zh-CN" altLang="en-US" sz="1600">
                <a:solidFill>
                  <a:srgbClr val="0070C0"/>
                </a:solidFill>
              </a:rPr>
              <a:t>写或存储权限被拒绝</a:t>
            </a:r>
            <a:r>
              <a:rPr lang="en-US" altLang="zh-CN" sz="1600">
                <a:solidFill>
                  <a:srgbClr val="0070C0"/>
                </a:solidFill>
              </a:rPr>
              <a:t> </a:t>
            </a:r>
          </a:p>
          <a:p>
            <a:pPr indent="457200"/>
            <a:r>
              <a:rPr lang="zh-CN" altLang="en-US" sz="1600">
                <a:solidFill>
                  <a:srgbClr val="0070C0"/>
                </a:solidFill>
              </a:rPr>
              <a:t>利用父节点的</a:t>
            </a:r>
            <a:r>
              <a:rPr lang="en-US" altLang="zh-CN" sz="1600">
                <a:solidFill>
                  <a:srgbClr val="0070C0"/>
                </a:solidFill>
              </a:rPr>
              <a:t>vnode</a:t>
            </a:r>
            <a:r>
              <a:rPr lang="zh-CN" altLang="en-US" sz="1600">
                <a:solidFill>
                  <a:srgbClr val="0070C0"/>
                </a:solidFill>
              </a:rPr>
              <a:t>以及绝对路径</a:t>
            </a:r>
            <a:r>
              <a:rPr lang="en-US" altLang="zh-CN" sz="1600">
                <a:solidFill>
                  <a:srgbClr val="0070C0"/>
                </a:solidFill>
              </a:rPr>
              <a:t>...</a:t>
            </a:r>
            <a:r>
              <a:rPr lang="zh-CN" altLang="en-US" sz="1600">
                <a:solidFill>
                  <a:srgbClr val="0070C0"/>
                </a:solidFill>
              </a:rPr>
              <a:t>创建该文件</a:t>
            </a:r>
            <a:r>
              <a:rPr lang="en-US" altLang="zh-CN" sz="1600">
                <a:solidFill>
                  <a:srgbClr val="0070C0"/>
                </a:solidFill>
              </a:rPr>
              <a:t> </a:t>
            </a:r>
          </a:p>
        </p:txBody>
      </p:sp>
      <p:pic>
        <p:nvPicPr>
          <p:cNvPr id="5" name="图片 4"/>
          <p:cNvPicPr>
            <a:picLocks noChangeAspect="1"/>
          </p:cNvPicPr>
          <p:nvPr/>
        </p:nvPicPr>
        <p:blipFill>
          <a:blip r:embed="rId5"/>
          <a:stretch>
            <a:fillRect/>
          </a:stretch>
        </p:blipFill>
        <p:spPr>
          <a:xfrm>
            <a:off x="6403340" y="287020"/>
            <a:ext cx="5789295" cy="3960495"/>
          </a:xfrm>
          <a:prstGeom prst="rect">
            <a:avLst/>
          </a:prstGeom>
        </p:spPr>
      </p:pic>
      <p:cxnSp>
        <p:nvCxnSpPr>
          <p:cNvPr id="6" name="直接箭头连接符 5"/>
          <p:cNvCxnSpPr/>
          <p:nvPr/>
        </p:nvCxnSpPr>
        <p:spPr>
          <a:xfrm flipH="1">
            <a:off x="3954145" y="856615"/>
            <a:ext cx="2692400" cy="13652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flipH="1">
            <a:off x="5401945" y="831215"/>
            <a:ext cx="2425700" cy="18986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1" name="直接箭头连接符 10"/>
          <p:cNvCxnSpPr/>
          <p:nvPr/>
        </p:nvCxnSpPr>
        <p:spPr>
          <a:xfrm flipH="1">
            <a:off x="5116195" y="1637665"/>
            <a:ext cx="2711450" cy="23812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a:xfrm flipH="1">
            <a:off x="3808095" y="2456815"/>
            <a:ext cx="3886200" cy="31178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a:xfrm flipH="1">
            <a:off x="3395345" y="3790315"/>
            <a:ext cx="4305300" cy="283210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fp_open</a:t>
            </a:r>
            <a:r>
              <a:rPr lang="zh-CN" altLang="en-US" sz="3200">
                <a:latin typeface="得意黑" pitchFamily="2" charset="-122"/>
                <a:ea typeface="得意黑" pitchFamily="2" charset="-122"/>
              </a:rPr>
              <a:t>完整流程：</a:t>
            </a:r>
          </a:p>
        </p:txBody>
      </p:sp>
      <p:sp>
        <p:nvSpPr>
          <p:cNvPr id="13" name="文本框 12"/>
          <p:cNvSpPr txBox="1"/>
          <p:nvPr/>
        </p:nvSpPr>
        <p:spPr>
          <a:xfrm>
            <a:off x="328930" y="937895"/>
            <a:ext cx="10362565" cy="1168400"/>
          </a:xfrm>
          <a:prstGeom prst="rect">
            <a:avLst/>
          </a:prstGeom>
          <a:noFill/>
        </p:spPr>
        <p:txBody>
          <a:bodyPr wrap="square" rtlCol="0">
            <a:spAutoFit/>
          </a:bodyPr>
          <a:lstStyle/>
          <a:p>
            <a:r>
              <a:rPr lang="zh-CN" altLang="en-US">
                <a:solidFill>
                  <a:srgbClr val="0070C0"/>
                </a:solidFill>
              </a:rPr>
              <a:t>调用</a:t>
            </a:r>
            <a:r>
              <a:rPr lang="en-US" altLang="zh-CN">
                <a:solidFill>
                  <a:srgbClr val="0070C0"/>
                </a:solidFill>
              </a:rPr>
              <a:t>follow_syslink()</a:t>
            </a:r>
            <a:r>
              <a:rPr lang="zh-CN" altLang="en-US">
                <a:solidFill>
                  <a:srgbClr val="0070C0"/>
                </a:solidFill>
              </a:rPr>
              <a:t>函数部分</a:t>
            </a:r>
            <a:r>
              <a:rPr lang="en-US" altLang="zh-CN"/>
              <a:t>--</a:t>
            </a:r>
            <a:r>
              <a:rPr lang="zh-CN" altLang="en-US" b="1"/>
              <a:t>调用失败</a:t>
            </a:r>
            <a:r>
              <a:rPr lang="en-US" altLang="zh-CN"/>
              <a:t> </a:t>
            </a:r>
          </a:p>
          <a:p>
            <a:r>
              <a:rPr lang="zh-CN" altLang="en-US"/>
              <a:t>什么也没找到</a:t>
            </a:r>
          </a:p>
          <a:p>
            <a:r>
              <a:rPr lang="zh-CN" altLang="en-US"/>
              <a:t>即没有找到文件的</a:t>
            </a:r>
            <a:r>
              <a:rPr lang="en-US" altLang="zh-CN"/>
              <a:t>vnode</a:t>
            </a:r>
            <a:r>
              <a:rPr lang="zh-CN" altLang="en-US"/>
              <a:t>以及父节点的</a:t>
            </a:r>
            <a:r>
              <a:rPr lang="en-US" altLang="zh-CN"/>
              <a:t>vnode</a:t>
            </a:r>
            <a:endParaRPr lang="en-US"/>
          </a:p>
          <a:p>
            <a:pPr indent="457200"/>
            <a:endParaRPr lang="en-US" altLang="zh-CN" sz="1600">
              <a:solidFill>
                <a:srgbClr val="0070C0"/>
              </a:solidFill>
            </a:endParaRPr>
          </a:p>
        </p:txBody>
      </p:sp>
      <p:pic>
        <p:nvPicPr>
          <p:cNvPr id="3" name="图片 2"/>
          <p:cNvPicPr>
            <a:picLocks noChangeAspect="1"/>
          </p:cNvPicPr>
          <p:nvPr/>
        </p:nvPicPr>
        <p:blipFill>
          <a:blip r:embed="rId4"/>
          <a:stretch>
            <a:fillRect/>
          </a:stretch>
        </p:blipFill>
        <p:spPr>
          <a:xfrm>
            <a:off x="808355" y="2622550"/>
            <a:ext cx="5499100" cy="1390650"/>
          </a:xfrm>
          <a:prstGeom prst="rect">
            <a:avLst/>
          </a:prstGeom>
        </p:spPr>
      </p:pic>
      <p:pic>
        <p:nvPicPr>
          <p:cNvPr id="4" name="图片 3"/>
          <p:cNvPicPr>
            <a:picLocks noChangeAspect="1"/>
          </p:cNvPicPr>
          <p:nvPr/>
        </p:nvPicPr>
        <p:blipFill>
          <a:blip r:embed="rId5"/>
          <a:stretch>
            <a:fillRect/>
          </a:stretch>
        </p:blipFill>
        <p:spPr>
          <a:xfrm>
            <a:off x="5116195" y="507365"/>
            <a:ext cx="6883400" cy="1130300"/>
          </a:xfrm>
          <a:prstGeom prst="rect">
            <a:avLst/>
          </a:prstGeom>
        </p:spPr>
      </p:pic>
      <p:cxnSp>
        <p:nvCxnSpPr>
          <p:cNvPr id="8" name="直接箭头连接符 7"/>
          <p:cNvCxnSpPr/>
          <p:nvPr/>
        </p:nvCxnSpPr>
        <p:spPr>
          <a:xfrm flipH="1">
            <a:off x="2440305" y="1377315"/>
            <a:ext cx="3556000" cy="161290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fp_open</a:t>
            </a:r>
            <a:r>
              <a:rPr lang="zh-CN" altLang="en-US" sz="3200">
                <a:latin typeface="得意黑" pitchFamily="2" charset="-122"/>
                <a:ea typeface="得意黑" pitchFamily="2" charset="-122"/>
              </a:rPr>
              <a:t>完整流程：</a:t>
            </a:r>
          </a:p>
        </p:txBody>
      </p:sp>
      <p:sp>
        <p:nvSpPr>
          <p:cNvPr id="13" name="文本框 12"/>
          <p:cNvSpPr txBox="1"/>
          <p:nvPr/>
        </p:nvSpPr>
        <p:spPr>
          <a:xfrm>
            <a:off x="328930" y="937895"/>
            <a:ext cx="10362565" cy="645160"/>
          </a:xfrm>
          <a:prstGeom prst="rect">
            <a:avLst/>
          </a:prstGeom>
          <a:noFill/>
        </p:spPr>
        <p:txBody>
          <a:bodyPr wrap="square" rtlCol="0">
            <a:spAutoFit/>
          </a:bodyPr>
          <a:lstStyle/>
          <a:p>
            <a:r>
              <a:rPr lang="zh-CN" altLang="en-US"/>
              <a:t>如果</a:t>
            </a:r>
            <a:r>
              <a:rPr lang="zh-CN" altLang="en-US">
                <a:solidFill>
                  <a:schemeClr val="tx2"/>
                </a:solidFill>
              </a:rPr>
              <a:t>调用</a:t>
            </a:r>
            <a:r>
              <a:rPr lang="en-US" altLang="zh-CN">
                <a:solidFill>
                  <a:schemeClr val="tx2"/>
                </a:solidFill>
              </a:rPr>
              <a:t>follow_syslink()</a:t>
            </a:r>
            <a:r>
              <a:rPr lang="zh-CN" altLang="en-US">
                <a:solidFill>
                  <a:schemeClr val="tx2"/>
                </a:solidFill>
              </a:rPr>
              <a:t>函数成功的话，那么我们就是找到了文件的</a:t>
            </a:r>
            <a:r>
              <a:rPr lang="en-US" altLang="zh-CN">
                <a:solidFill>
                  <a:schemeClr val="tx2"/>
                </a:solidFill>
              </a:rPr>
              <a:t>vnode </a:t>
            </a:r>
            <a:r>
              <a:rPr lang="zh-CN" altLang="en-US">
                <a:solidFill>
                  <a:schemeClr val="tx2"/>
                </a:solidFill>
              </a:rPr>
              <a:t>以及</a:t>
            </a:r>
            <a:r>
              <a:rPr lang="en-US" altLang="zh-CN">
                <a:solidFill>
                  <a:schemeClr val="tx2"/>
                </a:solidFill>
              </a:rPr>
              <a:t> fullpath</a:t>
            </a:r>
          </a:p>
          <a:p>
            <a:r>
              <a:rPr lang="zh-CN" altLang="en-US">
                <a:solidFill>
                  <a:schemeClr val="tx2"/>
                </a:solidFill>
              </a:rPr>
              <a:t>现在</a:t>
            </a:r>
            <a:r>
              <a:rPr lang="zh-CN" altLang="en-US">
                <a:solidFill>
                  <a:schemeClr val="accent1">
                    <a:lumMod val="75000"/>
                  </a:schemeClr>
                </a:solidFill>
              </a:rPr>
              <a:t>判断文件需不需要清空</a:t>
            </a:r>
          </a:p>
        </p:txBody>
      </p:sp>
      <p:pic>
        <p:nvPicPr>
          <p:cNvPr id="5" name="图片 4"/>
          <p:cNvPicPr>
            <a:picLocks noChangeAspect="1"/>
          </p:cNvPicPr>
          <p:nvPr/>
        </p:nvPicPr>
        <p:blipFill>
          <a:blip r:embed="rId4"/>
          <a:stretch>
            <a:fillRect/>
          </a:stretch>
        </p:blipFill>
        <p:spPr>
          <a:xfrm>
            <a:off x="431800" y="1645920"/>
            <a:ext cx="6845300" cy="4876800"/>
          </a:xfrm>
          <a:prstGeom prst="rect">
            <a:avLst/>
          </a:prstGeom>
        </p:spPr>
      </p:pic>
      <p:pic>
        <p:nvPicPr>
          <p:cNvPr id="6" name="图片 5"/>
          <p:cNvPicPr>
            <a:picLocks noChangeAspect="1"/>
          </p:cNvPicPr>
          <p:nvPr/>
        </p:nvPicPr>
        <p:blipFill>
          <a:blip r:embed="rId5"/>
          <a:srcRect l="5620" t="1264" r="677" b="-1023"/>
          <a:stretch>
            <a:fillRect/>
          </a:stretch>
        </p:blipFill>
        <p:spPr>
          <a:xfrm>
            <a:off x="5036820" y="1583055"/>
            <a:ext cx="6783070" cy="4836795"/>
          </a:xfrm>
          <a:prstGeom prst="rect">
            <a:avLst/>
          </a:prstGeom>
        </p:spPr>
      </p:pic>
      <p:cxnSp>
        <p:nvCxnSpPr>
          <p:cNvPr id="7" name="直接箭头连接符 6"/>
          <p:cNvCxnSpPr/>
          <p:nvPr/>
        </p:nvCxnSpPr>
        <p:spPr>
          <a:xfrm flipH="1" flipV="1">
            <a:off x="2485390" y="1758315"/>
            <a:ext cx="2598420" cy="96202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flipH="1" flipV="1">
            <a:off x="2066925" y="1960245"/>
            <a:ext cx="3048000" cy="147701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0" name="直接箭头连接符 9"/>
          <p:cNvCxnSpPr/>
          <p:nvPr/>
        </p:nvCxnSpPr>
        <p:spPr>
          <a:xfrm flipH="1" flipV="1">
            <a:off x="2475865" y="2469515"/>
            <a:ext cx="2658110" cy="163385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pic>
        <p:nvPicPr>
          <p:cNvPr id="11" name="图片 10"/>
          <p:cNvPicPr>
            <a:picLocks noChangeAspect="1"/>
          </p:cNvPicPr>
          <p:nvPr/>
        </p:nvPicPr>
        <p:blipFill>
          <a:blip r:embed="rId6"/>
          <a:stretch>
            <a:fillRect/>
          </a:stretch>
        </p:blipFill>
        <p:spPr>
          <a:xfrm>
            <a:off x="9289415" y="390525"/>
            <a:ext cx="2787650" cy="2393950"/>
          </a:xfrm>
          <a:prstGeom prst="rect">
            <a:avLst/>
          </a:prstGeom>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fp_open</a:t>
            </a:r>
            <a:r>
              <a:rPr lang="zh-CN" altLang="en-US" sz="3200">
                <a:latin typeface="得意黑" pitchFamily="2" charset="-122"/>
                <a:ea typeface="得意黑" pitchFamily="2" charset="-122"/>
              </a:rPr>
              <a:t>完整流程：</a:t>
            </a:r>
          </a:p>
        </p:txBody>
      </p:sp>
      <p:sp>
        <p:nvSpPr>
          <p:cNvPr id="13" name="文本框 12"/>
          <p:cNvSpPr txBox="1"/>
          <p:nvPr/>
        </p:nvSpPr>
        <p:spPr>
          <a:xfrm>
            <a:off x="328930" y="937895"/>
            <a:ext cx="10362565" cy="368300"/>
          </a:xfrm>
          <a:prstGeom prst="rect">
            <a:avLst/>
          </a:prstGeom>
          <a:noFill/>
        </p:spPr>
        <p:txBody>
          <a:bodyPr wrap="square" rtlCol="0">
            <a:spAutoFit/>
          </a:bodyPr>
          <a:lstStyle/>
          <a:p>
            <a:r>
              <a:rPr lang="zh-CN" altLang="en-US"/>
              <a:t>最后</a:t>
            </a:r>
            <a:r>
              <a:rPr lang="zh-CN" altLang="en-US">
                <a:solidFill>
                  <a:schemeClr val="accent1">
                    <a:lumMod val="75000"/>
                  </a:schemeClr>
                </a:solidFill>
              </a:rPr>
              <a:t>建立文件并打开，返回</a:t>
            </a:r>
            <a:r>
              <a:rPr lang="en-US" altLang="zh-CN">
                <a:solidFill>
                  <a:schemeClr val="accent1">
                    <a:lumMod val="75000"/>
                  </a:schemeClr>
                </a:solidFill>
              </a:rPr>
              <a:t>fd</a:t>
            </a:r>
          </a:p>
        </p:txBody>
      </p:sp>
      <p:cxnSp>
        <p:nvCxnSpPr>
          <p:cNvPr id="7" name="直接箭头连接符 6"/>
          <p:cNvCxnSpPr/>
          <p:nvPr/>
        </p:nvCxnSpPr>
        <p:spPr>
          <a:xfrm flipH="1" flipV="1">
            <a:off x="2485390" y="1758315"/>
            <a:ext cx="3048000" cy="12763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9" name="直接箭头连接符 8"/>
          <p:cNvCxnSpPr/>
          <p:nvPr/>
        </p:nvCxnSpPr>
        <p:spPr>
          <a:xfrm flipH="1" flipV="1">
            <a:off x="1926590" y="1917065"/>
            <a:ext cx="3606800" cy="175260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0" name="直接箭头连接符 9"/>
          <p:cNvCxnSpPr/>
          <p:nvPr/>
        </p:nvCxnSpPr>
        <p:spPr>
          <a:xfrm flipH="1" flipV="1">
            <a:off x="2618740" y="2431415"/>
            <a:ext cx="2914650" cy="19748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a:blip r:embed="rId4"/>
          <a:stretch>
            <a:fillRect/>
          </a:stretch>
        </p:blipFill>
        <p:spPr>
          <a:xfrm>
            <a:off x="393700" y="1583055"/>
            <a:ext cx="7099300" cy="4914900"/>
          </a:xfrm>
          <a:prstGeom prst="rect">
            <a:avLst/>
          </a:prstGeom>
        </p:spPr>
      </p:pic>
      <p:pic>
        <p:nvPicPr>
          <p:cNvPr id="4" name="图片 3"/>
          <p:cNvPicPr>
            <a:picLocks noChangeAspect="1"/>
          </p:cNvPicPr>
          <p:nvPr/>
        </p:nvPicPr>
        <p:blipFill>
          <a:blip r:embed="rId5"/>
          <a:stretch>
            <a:fillRect/>
          </a:stretch>
        </p:blipFill>
        <p:spPr>
          <a:xfrm>
            <a:off x="6473825" y="1054100"/>
            <a:ext cx="5607050" cy="4457700"/>
          </a:xfrm>
          <a:prstGeom prst="rect">
            <a:avLst/>
          </a:prstGeom>
        </p:spPr>
      </p:pic>
      <p:cxnSp>
        <p:nvCxnSpPr>
          <p:cNvPr id="8" name="直接箭头连接符 7"/>
          <p:cNvCxnSpPr/>
          <p:nvPr/>
        </p:nvCxnSpPr>
        <p:spPr>
          <a:xfrm flipH="1" flipV="1">
            <a:off x="2830195" y="2031365"/>
            <a:ext cx="4070350" cy="571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a:xfrm flipH="1">
            <a:off x="3973195" y="2888615"/>
            <a:ext cx="2927350" cy="34925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cxnSp>
        <p:nvCxnSpPr>
          <p:cNvPr id="14" name="直接箭头连接符 13"/>
          <p:cNvCxnSpPr/>
          <p:nvPr/>
        </p:nvCxnSpPr>
        <p:spPr>
          <a:xfrm flipH="1">
            <a:off x="1953895" y="4095115"/>
            <a:ext cx="5020310" cy="124460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4"/>
          <a:stretch>
            <a:fillRect/>
          </a:stretch>
        </p:blipFill>
        <p:spPr>
          <a:xfrm>
            <a:off x="415290" y="1587500"/>
            <a:ext cx="7561580" cy="5096510"/>
          </a:xfrm>
          <a:prstGeom prst="rect">
            <a:avLst/>
          </a:prstGeom>
        </p:spPr>
      </p:pic>
      <p:sp>
        <p:nvSpPr>
          <p:cNvPr id="2" name="标题 1"/>
          <p:cNvSpPr>
            <a:spLocks noGrp="1"/>
          </p:cNvSpPr>
          <p:nvPr>
            <p:ph type="ctrTitle"/>
            <p:custDataLst>
              <p:tags r:id="rId2"/>
            </p:custDataLst>
          </p:nvPr>
        </p:nvSpPr>
        <p:spPr>
          <a:xfrm>
            <a:off x="243840" y="-133985"/>
            <a:ext cx="10944860" cy="1009015"/>
          </a:xfrm>
        </p:spPr>
        <p:txBody>
          <a:bodyPr>
            <a:normAutofit/>
          </a:bodyPr>
          <a:lstStyle/>
          <a:p>
            <a:pPr algn="l"/>
            <a:r>
              <a:rPr lang="en-US" altLang="zh-CN" sz="3200">
                <a:latin typeface="得意黑" pitchFamily="2" charset="-122"/>
                <a:ea typeface="得意黑" pitchFamily="2" charset="-122"/>
              </a:rPr>
              <a:t>fp_open </a:t>
            </a:r>
            <a:r>
              <a:rPr lang="en-US" altLang="zh-CN" sz="3200">
                <a:latin typeface="得意黑" pitchFamily="2" charset="-122"/>
                <a:ea typeface="得意黑" pitchFamily="2" charset="-122"/>
                <a:sym typeface="+mn-ea"/>
              </a:rPr>
              <a:t>-&gt; </a:t>
            </a:r>
            <a:r>
              <a:rPr lang="en-US" altLang="zh-CN" sz="3200">
                <a:latin typeface="得意黑" pitchFamily="2" charset="-122"/>
                <a:ea typeface="得意黑" pitchFamily="2" charset="-122"/>
              </a:rPr>
              <a:t>do_create</a:t>
            </a:r>
            <a:r>
              <a:rPr lang="zh-CN" altLang="en-US" sz="3200">
                <a:latin typeface="得意黑" pitchFamily="2" charset="-122"/>
                <a:ea typeface="得意黑" pitchFamily="2" charset="-122"/>
              </a:rPr>
              <a:t>：</a:t>
            </a:r>
          </a:p>
        </p:txBody>
      </p:sp>
      <p:sp>
        <p:nvSpPr>
          <p:cNvPr id="8" name="文本框 7"/>
          <p:cNvSpPr txBox="1"/>
          <p:nvPr/>
        </p:nvSpPr>
        <p:spPr>
          <a:xfrm>
            <a:off x="285115" y="984250"/>
            <a:ext cx="1036256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利用父节点parentvnode、绝对路径、mode创建vnode结点</a:t>
            </a:r>
          </a:p>
        </p:txBody>
      </p:sp>
      <p:pic>
        <p:nvPicPr>
          <p:cNvPr id="10" name="图片 9"/>
          <p:cNvPicPr>
            <a:picLocks noChangeAspect="1"/>
          </p:cNvPicPr>
          <p:nvPr/>
        </p:nvPicPr>
        <p:blipFill>
          <a:blip r:embed="rId5"/>
          <a:stretch>
            <a:fillRect/>
          </a:stretch>
        </p:blipFill>
        <p:spPr>
          <a:xfrm>
            <a:off x="7164070" y="332105"/>
            <a:ext cx="5496560" cy="820420"/>
          </a:xfrm>
          <a:prstGeom prst="rect">
            <a:avLst/>
          </a:prstGeom>
        </p:spPr>
      </p:pic>
      <p:cxnSp>
        <p:nvCxnSpPr>
          <p:cNvPr id="15" name="直接箭头连接符 14"/>
          <p:cNvCxnSpPr/>
          <p:nvPr/>
        </p:nvCxnSpPr>
        <p:spPr>
          <a:xfrm flipH="1">
            <a:off x="5806440" y="910590"/>
            <a:ext cx="1577340" cy="65341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285115" y="1911985"/>
            <a:ext cx="10401300" cy="3486150"/>
          </a:xfrm>
          <a:prstGeom prst="rect">
            <a:avLst/>
          </a:prstGeom>
        </p:spPr>
      </p:pic>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fp_open -&gt; </a:t>
            </a:r>
            <a:r>
              <a:rPr lang="zh-CN" altLang="en-US" sz="3200">
                <a:latin typeface="得意黑" pitchFamily="2" charset="-122"/>
                <a:ea typeface="得意黑" pitchFamily="2" charset="-122"/>
              </a:rPr>
              <a:t>files_allocate：</a:t>
            </a:r>
          </a:p>
        </p:txBody>
      </p:sp>
      <p:sp>
        <p:nvSpPr>
          <p:cNvPr id="13" name="文本框 12"/>
          <p:cNvSpPr txBox="1"/>
          <p:nvPr/>
        </p:nvSpPr>
        <p:spPr>
          <a:xfrm>
            <a:off x="243840" y="921385"/>
            <a:ext cx="10362565" cy="922020"/>
          </a:xfrm>
          <a:prstGeom prst="rect">
            <a:avLst/>
          </a:prstGeom>
          <a:noFill/>
        </p:spPr>
        <p:txBody>
          <a:bodyPr wrap="square" rtlCol="0">
            <a:spAutoFit/>
          </a:bodyPr>
          <a:lstStyle/>
          <a:p>
            <a:r>
              <a:rPr lang="zh-CN" altLang="en-US"/>
              <a:t>利用文件的vnode、openflags创建file文件并初始化，</a:t>
            </a:r>
          </a:p>
          <a:p>
            <a:r>
              <a:rPr lang="zh-CN" altLang="en-US"/>
              <a:t>其中分配了系统文件描述符</a:t>
            </a:r>
          </a:p>
          <a:p>
            <a:r>
              <a:rPr lang="en-US" altLang="zh-CN"/>
              <a:t>FILE_START_FD</a:t>
            </a:r>
            <a:r>
              <a:rPr lang="zh-CN" altLang="en-US"/>
              <a:t>是最小的系统文件描述符</a:t>
            </a:r>
          </a:p>
        </p:txBody>
      </p:sp>
      <p:pic>
        <p:nvPicPr>
          <p:cNvPr id="5" name="图片 4"/>
          <p:cNvPicPr>
            <a:picLocks noChangeAspect="1"/>
          </p:cNvPicPr>
          <p:nvPr/>
        </p:nvPicPr>
        <p:blipFill>
          <a:blip r:embed="rId5"/>
          <a:srcRect r="3553" b="72308"/>
          <a:stretch>
            <a:fillRect/>
          </a:stretch>
        </p:blipFill>
        <p:spPr>
          <a:xfrm>
            <a:off x="5659120" y="572770"/>
            <a:ext cx="6378575" cy="398145"/>
          </a:xfrm>
          <a:prstGeom prst="rect">
            <a:avLst/>
          </a:prstGeom>
        </p:spPr>
      </p:pic>
      <p:pic>
        <p:nvPicPr>
          <p:cNvPr id="7" name="图片 6"/>
          <p:cNvPicPr>
            <a:picLocks noChangeAspect="1"/>
          </p:cNvPicPr>
          <p:nvPr/>
        </p:nvPicPr>
        <p:blipFill>
          <a:blip r:embed="rId6"/>
          <a:stretch>
            <a:fillRect/>
          </a:stretch>
        </p:blipFill>
        <p:spPr>
          <a:xfrm>
            <a:off x="5293360" y="2385695"/>
            <a:ext cx="6744335" cy="4400550"/>
          </a:xfrm>
          <a:prstGeom prst="rect">
            <a:avLst/>
          </a:prstGeom>
        </p:spPr>
      </p:pic>
      <p:cxnSp>
        <p:nvCxnSpPr>
          <p:cNvPr id="14" name="直接箭头连接符 13"/>
          <p:cNvCxnSpPr/>
          <p:nvPr/>
        </p:nvCxnSpPr>
        <p:spPr>
          <a:xfrm flipH="1">
            <a:off x="3526155" y="1023620"/>
            <a:ext cx="3405505" cy="94424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sym typeface="+mn-ea"/>
              </a:rPr>
              <a:t>SysOpen -&gt;</a:t>
            </a:r>
            <a:r>
              <a:rPr lang="en-US" sz="3200">
                <a:latin typeface="得意黑" pitchFamily="2" charset="-122"/>
                <a:ea typeface="得意黑" pitchFamily="2" charset="-122"/>
              </a:rPr>
              <a:t>AssociateSystemFd():</a:t>
            </a:r>
            <a:endParaRPr lang="zh-CN" altLang="en-US" sz="3200">
              <a:latin typeface="得意黑" pitchFamily="2" charset="-122"/>
              <a:ea typeface="得意黑" pitchFamily="2" charset="-122"/>
            </a:endParaRPr>
          </a:p>
        </p:txBody>
      </p:sp>
      <p:sp>
        <p:nvSpPr>
          <p:cNvPr id="13" name="文本框 12"/>
          <p:cNvSpPr txBox="1"/>
          <p:nvPr/>
        </p:nvSpPr>
        <p:spPr>
          <a:xfrm>
            <a:off x="421640" y="1012190"/>
            <a:ext cx="1036256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将进程</a:t>
            </a:r>
            <a:r>
              <a:rPr lang="en-US" altLang="zh-CN">
                <a:latin typeface="微软雅黑" panose="020B0503020204020204" pitchFamily="34" charset="-122"/>
                <a:ea typeface="微软雅黑" panose="020B0503020204020204" pitchFamily="34" charset="-122"/>
                <a:cs typeface="微软雅黑" panose="020B0503020204020204" pitchFamily="34" charset="-122"/>
              </a:rPr>
              <a:t>FD</a:t>
            </a:r>
            <a:r>
              <a:rPr lang="zh-CN" altLang="en-US">
                <a:latin typeface="微软雅黑" panose="020B0503020204020204" pitchFamily="34" charset="-122"/>
                <a:ea typeface="微软雅黑" panose="020B0503020204020204" pitchFamily="34" charset="-122"/>
                <a:cs typeface="微软雅黑" panose="020B0503020204020204" pitchFamily="34" charset="-122"/>
              </a:rPr>
              <a:t>与系统</a:t>
            </a:r>
            <a:r>
              <a:rPr lang="en-US" altLang="zh-CN">
                <a:latin typeface="微软雅黑" panose="020B0503020204020204" pitchFamily="34" charset="-122"/>
                <a:ea typeface="微软雅黑" panose="020B0503020204020204" pitchFamily="34" charset="-122"/>
                <a:cs typeface="微软雅黑" panose="020B0503020204020204" pitchFamily="34" charset="-122"/>
              </a:rPr>
              <a:t>FD</a:t>
            </a:r>
            <a:r>
              <a:rPr lang="zh-CN" altLang="en-US">
                <a:latin typeface="微软雅黑" panose="020B0503020204020204" pitchFamily="34" charset="-122"/>
                <a:ea typeface="微软雅黑" panose="020B0503020204020204" pitchFamily="34" charset="-122"/>
                <a:cs typeface="微软雅黑" panose="020B0503020204020204" pitchFamily="34" charset="-122"/>
              </a:rPr>
              <a:t>进行绑定</a:t>
            </a:r>
          </a:p>
        </p:txBody>
      </p:sp>
      <p:pic>
        <p:nvPicPr>
          <p:cNvPr id="4" name="图片 3"/>
          <p:cNvPicPr>
            <a:picLocks noChangeAspect="1"/>
          </p:cNvPicPr>
          <p:nvPr/>
        </p:nvPicPr>
        <p:blipFill>
          <a:blip r:embed="rId4"/>
          <a:stretch>
            <a:fillRect/>
          </a:stretch>
        </p:blipFill>
        <p:spPr>
          <a:xfrm>
            <a:off x="631190" y="1462405"/>
            <a:ext cx="6884035" cy="4060825"/>
          </a:xfrm>
          <a:prstGeom prst="rect">
            <a:avLst/>
          </a:prstGeom>
        </p:spPr>
      </p:pic>
    </p:spTree>
    <p:custDataLst>
      <p:tags r:id="rId1"/>
    </p:custData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2583" y="295275"/>
            <a:ext cx="12006701" cy="6267450"/>
            <a:chOff x="112583" y="295275"/>
            <a:chExt cx="12006701" cy="6267450"/>
          </a:xfrm>
        </p:grpSpPr>
        <p:sp>
          <p:nvSpPr>
            <p:cNvPr id="2" name="矩形 1"/>
            <p:cNvSpPr/>
            <p:nvPr/>
          </p:nvSpPr>
          <p:spPr>
            <a:xfrm>
              <a:off x="325529" y="295275"/>
              <a:ext cx="11534775" cy="626745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844320" y="980413"/>
              <a:ext cx="5274964" cy="275671"/>
              <a:chOff x="6404562" y="2125822"/>
              <a:chExt cx="5274964" cy="275671"/>
            </a:xfrm>
          </p:grpSpPr>
          <p:grpSp>
            <p:nvGrpSpPr>
              <p:cNvPr id="5" name="组合 4"/>
              <p:cNvGrpSpPr/>
              <p:nvPr/>
            </p:nvGrpSpPr>
            <p:grpSpPr>
              <a:xfrm>
                <a:off x="6404562" y="2125822"/>
                <a:ext cx="5274964" cy="275671"/>
                <a:chOff x="-57370" y="2710927"/>
                <a:chExt cx="10807846" cy="718073"/>
              </a:xfrm>
            </p:grpSpPr>
            <p:cxnSp>
              <p:nvCxnSpPr>
                <p:cNvPr id="9" name="直接连接符 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750704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786742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858819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894857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flipH="1">
                <a:off x="746352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63941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12583" y="980413"/>
              <a:ext cx="5978525" cy="275672"/>
              <a:chOff x="601928" y="2125822"/>
              <a:chExt cx="5978525" cy="275672"/>
            </a:xfrm>
          </p:grpSpPr>
          <p:grpSp>
            <p:nvGrpSpPr>
              <p:cNvPr id="35" name="组合 34"/>
              <p:cNvGrpSpPr/>
              <p:nvPr/>
            </p:nvGrpSpPr>
            <p:grpSpPr>
              <a:xfrm>
                <a:off x="601928" y="2125823"/>
                <a:ext cx="5978525" cy="275671"/>
                <a:chOff x="-57370" y="2710927"/>
                <a:chExt cx="12249370" cy="718073"/>
              </a:xfrm>
            </p:grpSpPr>
            <p:cxnSp>
              <p:nvCxnSpPr>
                <p:cNvPr id="39" name="直接连接符 3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userDrawn="1"/>
              </p:nvCxnSpPr>
              <p:spPr>
                <a:xfrm flipH="1">
                  <a:off x="1075047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H="1">
                  <a:off x="1111085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flipH="1">
                  <a:off x="1147123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userDrawn="1"/>
              </p:nvCxnSpPr>
              <p:spPr>
                <a:xfrm flipH="1">
                  <a:off x="66339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102377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138415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210491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246529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H="1">
                <a:off x="429749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47338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3900993" y="626110"/>
              <a:ext cx="4991735" cy="829945"/>
            </a:xfrm>
            <a:prstGeom prst="rect">
              <a:avLst/>
            </a:prstGeom>
            <a:solidFill>
              <a:schemeClr val="bg1"/>
            </a:solidFill>
          </p:spPr>
          <p:txBody>
            <a:bodyPr wrap="square" rtlCol="0">
              <a:spAutoFit/>
            </a:bodyPr>
            <a:lstStyle/>
            <a:p>
              <a:pPr algn="ctr"/>
              <a:r>
                <a:rPr lang="zh-CN" altLang="en-US" sz="4800" b="1" dirty="0">
                  <a:solidFill>
                    <a:schemeClr val="accent1"/>
                  </a:solidFill>
                  <a:latin typeface="字魂59号-创粗黑" panose="00000500000000000000" pitchFamily="2" charset="-122"/>
                  <a:ea typeface="字魂59号-创粗黑" panose="00000500000000000000" pitchFamily="2" charset="-122"/>
                </a:rPr>
                <a:t>文件打开与读写</a:t>
              </a:r>
            </a:p>
          </p:txBody>
        </p:sp>
        <p:grpSp>
          <p:nvGrpSpPr>
            <p:cNvPr id="69" name="组合 68"/>
            <p:cNvGrpSpPr/>
            <p:nvPr/>
          </p:nvGrpSpPr>
          <p:grpSpPr>
            <a:xfrm>
              <a:off x="577788" y="1457589"/>
              <a:ext cx="1080350" cy="86207"/>
              <a:chOff x="-38038950" y="5057550"/>
              <a:chExt cx="8648359" cy="86207"/>
            </a:xfrm>
          </p:grpSpPr>
          <p:cxnSp>
            <p:nvCxnSpPr>
              <p:cNvPr id="70" name="直接连接符 69"/>
              <p:cNvCxnSpPr/>
              <p:nvPr userDrawn="1"/>
            </p:nvCxnSpPr>
            <p:spPr>
              <a:xfrm>
                <a:off x="-38038950" y="5057550"/>
                <a:ext cx="864556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38036151" y="5143757"/>
                <a:ext cx="864556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a:off x="876383" y="1457324"/>
            <a:ext cx="5459095" cy="4673937"/>
            <a:chOff x="5849068" y="1630044"/>
            <a:chExt cx="5459095" cy="4673937"/>
          </a:xfrm>
        </p:grpSpPr>
        <p:grpSp>
          <p:nvGrpSpPr>
            <p:cNvPr id="6" name="组合 5"/>
            <p:cNvGrpSpPr/>
            <p:nvPr/>
          </p:nvGrpSpPr>
          <p:grpSpPr>
            <a:xfrm>
              <a:off x="5849068" y="1630044"/>
              <a:ext cx="488971" cy="4673937"/>
              <a:chOff x="5849068" y="1630044"/>
              <a:chExt cx="488971" cy="4673937"/>
            </a:xfrm>
          </p:grpSpPr>
          <p:cxnSp>
            <p:nvCxnSpPr>
              <p:cNvPr id="73" name="直接连接符 72"/>
              <p:cNvCxnSpPr/>
              <p:nvPr/>
            </p:nvCxnSpPr>
            <p:spPr>
              <a:xfrm>
                <a:off x="6096000" y="1630044"/>
                <a:ext cx="0" cy="46739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853960" y="209521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1</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5" name="矩形 74"/>
              <p:cNvSpPr/>
              <p:nvPr/>
            </p:nvSpPr>
            <p:spPr>
              <a:xfrm>
                <a:off x="5849068" y="3101877"/>
                <a:ext cx="484079" cy="484079"/>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2</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6" name="矩形 75"/>
              <p:cNvSpPr/>
              <p:nvPr/>
            </p:nvSpPr>
            <p:spPr>
              <a:xfrm>
                <a:off x="5853960" y="4108542"/>
                <a:ext cx="484079" cy="48407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3</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grpSp>
        <p:sp>
          <p:nvSpPr>
            <p:cNvPr id="78" name="文本框 77"/>
            <p:cNvSpPr txBox="1"/>
            <p:nvPr/>
          </p:nvSpPr>
          <p:spPr>
            <a:xfrm>
              <a:off x="6936823" y="2024379"/>
              <a:ext cx="4371340" cy="645160"/>
            </a:xfrm>
            <a:prstGeom prst="rect">
              <a:avLst/>
            </a:prstGeom>
            <a:noFill/>
          </p:spPr>
          <p:txBody>
            <a:bodyPr wrap="square" rtlCol="0">
              <a:spAutoFit/>
            </a:bodyPr>
            <a:lstStyle/>
            <a:p>
              <a:pPr algn="r"/>
              <a:r>
                <a:rPr sz="3600" b="1" dirty="0">
                  <a:solidFill>
                    <a:schemeClr val="accent1"/>
                  </a:solidFill>
                  <a:latin typeface="得意黑" pitchFamily="2" charset="-122"/>
                  <a:ea typeface="得意黑" pitchFamily="2" charset="-122"/>
                </a:rPr>
                <a:t>SysOpen相关代码解析</a:t>
              </a:r>
            </a:p>
          </p:txBody>
        </p:sp>
      </p:grpSp>
      <p:sp>
        <p:nvSpPr>
          <p:cNvPr id="38" name="文本框 37"/>
          <p:cNvSpPr txBox="1"/>
          <p:nvPr/>
        </p:nvSpPr>
        <p:spPr>
          <a:xfrm>
            <a:off x="1519555" y="2929255"/>
            <a:ext cx="4796155" cy="645160"/>
          </a:xfrm>
          <a:prstGeom prst="rect">
            <a:avLst/>
          </a:prstGeom>
          <a:noFill/>
        </p:spPr>
        <p:txBody>
          <a:bodyPr wrap="square" rtlCol="0" anchor="t">
            <a:spAutoFit/>
          </a:bodyPr>
          <a:lstStyle/>
          <a:p>
            <a:pPr algn="r"/>
            <a:r>
              <a:rPr sz="3600" b="1" dirty="0">
                <a:solidFill>
                  <a:schemeClr val="accent1"/>
                </a:solidFill>
                <a:latin typeface="得意黑" pitchFamily="2" charset="-122"/>
                <a:ea typeface="得意黑" pitchFamily="2" charset="-122"/>
                <a:sym typeface="+mn-ea"/>
              </a:rPr>
              <a:t>SysRead相关代码解析</a:t>
            </a:r>
          </a:p>
        </p:txBody>
      </p:sp>
      <p:sp>
        <p:nvSpPr>
          <p:cNvPr id="77" name="文本框 76"/>
          <p:cNvSpPr txBox="1"/>
          <p:nvPr/>
        </p:nvSpPr>
        <p:spPr>
          <a:xfrm>
            <a:off x="1964055" y="3935730"/>
            <a:ext cx="9896475" cy="645160"/>
          </a:xfrm>
          <a:prstGeom prst="rect">
            <a:avLst/>
          </a:prstGeom>
          <a:noFill/>
        </p:spPr>
        <p:txBody>
          <a:bodyPr wrap="square" rtlCol="0" anchor="t">
            <a:spAutoFit/>
          </a:bodyPr>
          <a:lstStyle/>
          <a:p>
            <a:pPr algn="l"/>
            <a:r>
              <a:rPr lang="zh-CN" altLang="en-US" sz="3600" b="1" dirty="0">
                <a:solidFill>
                  <a:schemeClr val="accent1"/>
                </a:solidFill>
                <a:latin typeface="得意黑" pitchFamily="2" charset="-122"/>
                <a:ea typeface="得意黑" pitchFamily="2" charset="-122"/>
                <a:sym typeface="+mn-ea"/>
              </a:rPr>
              <a:t>SysWrite相关代码解析</a:t>
            </a:r>
          </a:p>
        </p:txBody>
      </p:sp>
      <p:pic>
        <p:nvPicPr>
          <p:cNvPr id="80" name="图片 79" descr="templates\docerresourceshop\icons\\343435383138323b333633373632353bbcfdcdb7"/>
          <p:cNvPicPr>
            <a:picLocks noChangeAspect="1"/>
          </p:cNvPicPr>
          <p:nvPr/>
        </p:nvPicPr>
        <p:blipFill>
          <a:blip r:embed="rId4"/>
          <a:stretch>
            <a:fillRect/>
          </a:stretch>
        </p:blipFill>
        <p:spPr>
          <a:xfrm rot="10800000">
            <a:off x="9411335" y="2664460"/>
            <a:ext cx="1014095" cy="1014095"/>
          </a:xfrm>
          <a:prstGeom prst="rect">
            <a:avLst/>
          </a:prstGeom>
        </p:spPr>
      </p:pic>
      <p:sp>
        <p:nvSpPr>
          <p:cNvPr id="72" name="矩形 71"/>
          <p:cNvSpPr/>
          <p:nvPr>
            <p:custDataLst>
              <p:tags r:id="rId1"/>
            </p:custDataLst>
          </p:nvPr>
        </p:nvSpPr>
        <p:spPr>
          <a:xfrm>
            <a:off x="881275" y="4996272"/>
            <a:ext cx="484079" cy="48407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4</a:t>
            </a:r>
          </a:p>
        </p:txBody>
      </p:sp>
      <p:sp>
        <p:nvSpPr>
          <p:cNvPr id="79" name="文本框 78"/>
          <p:cNvSpPr txBox="1"/>
          <p:nvPr/>
        </p:nvSpPr>
        <p:spPr>
          <a:xfrm>
            <a:off x="2047240" y="4915535"/>
            <a:ext cx="6096000" cy="645160"/>
          </a:xfrm>
          <a:prstGeom prst="rect">
            <a:avLst/>
          </a:prstGeom>
          <a:noFill/>
        </p:spPr>
        <p:txBody>
          <a:bodyPr wrap="square" rtlCol="0" anchor="t">
            <a:spAutoFit/>
          </a:bodyPr>
          <a:lstStyle/>
          <a:p>
            <a:pPr algn="l"/>
            <a:r>
              <a:rPr lang="zh-CN" altLang="en-US" sz="3600" b="1" dirty="0">
                <a:solidFill>
                  <a:schemeClr val="accent1"/>
                </a:solidFill>
                <a:latin typeface="得意黑" pitchFamily="2" charset="-122"/>
                <a:ea typeface="得意黑" pitchFamily="2" charset="-122"/>
                <a:sym typeface="+mn-ea"/>
              </a:rPr>
              <a:t>SysClose相关代码解析</a:t>
            </a:r>
          </a:p>
        </p:txBody>
      </p:sp>
    </p:spTree>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添加分区并注册驱动</a:t>
            </a:r>
          </a:p>
        </p:txBody>
      </p:sp>
      <p:sp>
        <p:nvSpPr>
          <p:cNvPr id="22" name="动作按钮: 转到主页 21">
            <a:hlinkClick r:id="rId5"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0" y="773430"/>
            <a:ext cx="12192000" cy="337185"/>
          </a:xfrm>
          <a:prstGeom prst="rect">
            <a:avLst/>
          </a:prstGeom>
          <a:noFill/>
        </p:spPr>
        <p:txBody>
          <a:bodyPr wrap="square">
            <a:spAutoFit/>
          </a:bodyPr>
          <a:lstStyle/>
          <a:p>
            <a:r>
              <a:rPr lang="en-US" altLang="zh-CN" sz="1600" b="0">
                <a:solidFill>
                  <a:srgbClr val="267F99"/>
                </a:solidFill>
                <a:effectLst/>
                <a:latin typeface="JetBrains Mono" panose="02000009000000000000" pitchFamily="49" charset="0"/>
              </a:rPr>
              <a:t>INT32</a:t>
            </a:r>
            <a:r>
              <a:rPr lang="en-US" altLang="zh-CN" sz="1600" b="0">
                <a:solidFill>
                  <a:srgbClr val="000000"/>
                </a:solidFill>
                <a:effectLst/>
                <a:latin typeface="JetBrains Mono" panose="02000009000000000000" pitchFamily="49" charset="0"/>
              </a:rPr>
              <a:t> </a:t>
            </a:r>
            <a:r>
              <a:rPr lang="en-US" altLang="zh-CN" sz="1600" b="0">
                <a:solidFill>
                  <a:srgbClr val="795E26"/>
                </a:solidFill>
                <a:effectLst/>
                <a:latin typeface="JetBrains Mono" panose="02000009000000000000" pitchFamily="49" charset="0"/>
              </a:rPr>
              <a:t>AddPartitions</a:t>
            </a:r>
            <a:r>
              <a:rPr lang="en-US" altLang="zh-CN" sz="1600" b="0">
                <a:solidFill>
                  <a:srgbClr val="000000"/>
                </a:solidFill>
                <a:effectLst/>
                <a:latin typeface="JetBrains Mono" panose="02000009000000000000" pitchFamily="49" charset="0"/>
              </a:rPr>
              <a:t>(</a:t>
            </a:r>
            <a:r>
              <a:rPr lang="en-US" altLang="zh-CN" sz="1600" b="0">
                <a:solidFill>
                  <a:srgbClr val="267F99"/>
                </a:solidFill>
                <a:effectLst/>
                <a:latin typeface="JetBrains Mono" panose="02000009000000000000" pitchFamily="49" charset="0"/>
              </a:rPr>
              <a:t>CHAR</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dev</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UINT64</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rootAddr</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UINT64</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rootSize</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UINT64</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userAddr</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UINT64</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userSize</a:t>
            </a:r>
            <a:r>
              <a:rPr lang="en-US" altLang="zh-CN" sz="1600" b="0">
                <a:solidFill>
                  <a:srgbClr val="000000"/>
                </a:solidFill>
                <a:effectLst/>
                <a:latin typeface="JetBrains Mono" panose="02000009000000000000" pitchFamily="49" charset="0"/>
              </a:rPr>
              <a:t>)</a:t>
            </a:r>
          </a:p>
        </p:txBody>
      </p:sp>
      <p:sp>
        <p:nvSpPr>
          <p:cNvPr id="6" name="文本框 5"/>
          <p:cNvSpPr txBox="1"/>
          <p:nvPr/>
        </p:nvSpPr>
        <p:spPr>
          <a:xfrm>
            <a:off x="223259" y="1110889"/>
            <a:ext cx="8548999" cy="337185"/>
          </a:xfrm>
          <a:prstGeom prst="rect">
            <a:avLst/>
          </a:prstGeom>
          <a:noFill/>
        </p:spPr>
        <p:txBody>
          <a:bodyPr wrap="square">
            <a:spAutoFit/>
          </a:bodyPr>
          <a:lstStyle/>
          <a:p>
            <a:r>
              <a:rPr lang="zh-CN" altLang="en-US" sz="1600" b="1">
                <a:solidFill>
                  <a:schemeClr val="accent1"/>
                </a:solidFill>
                <a:latin typeface="微软雅黑" panose="020B0503020204020204" pitchFamily="34" charset="-122"/>
                <a:ea typeface="微软雅黑" panose="020B0503020204020204" pitchFamily="34" charset="-122"/>
              </a:rPr>
              <a:t>为用户空间和内核空间添加分区，并注册设备的驱动</a:t>
            </a: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6" action="ppaction://hlinksldjump"/>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8"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pic>
        <p:nvPicPr>
          <p:cNvPr id="15" name="图片 14"/>
          <p:cNvPicPr>
            <a:picLocks noChangeAspect="1"/>
          </p:cNvPicPr>
          <p:nvPr>
            <p:custDataLst>
              <p:tags r:id="rId1"/>
            </p:custDataLst>
          </p:nvPr>
        </p:nvPicPr>
        <p:blipFill>
          <a:blip r:embed="rId11"/>
          <a:srcRect l="266"/>
          <a:stretch>
            <a:fillRect/>
          </a:stretch>
        </p:blipFill>
        <p:spPr>
          <a:xfrm>
            <a:off x="111125" y="1607185"/>
            <a:ext cx="9274810" cy="5169535"/>
          </a:xfrm>
          <a:prstGeom prst="rect">
            <a:avLst/>
          </a:prstGeom>
        </p:spPr>
      </p:pic>
      <p:pic>
        <p:nvPicPr>
          <p:cNvPr id="16" name="图片 15"/>
          <p:cNvPicPr>
            <a:picLocks noChangeAspect="1"/>
          </p:cNvPicPr>
          <p:nvPr>
            <p:custDataLst>
              <p:tags r:id="rId2"/>
            </p:custDataLst>
          </p:nvPr>
        </p:nvPicPr>
        <p:blipFill>
          <a:blip r:embed="rId12"/>
          <a:srcRect l="8639" t="12870" r="11931" b="12081"/>
          <a:stretch>
            <a:fillRect/>
          </a:stretch>
        </p:blipFill>
        <p:spPr>
          <a:xfrm>
            <a:off x="6886575" y="2138680"/>
            <a:ext cx="5305425" cy="2650490"/>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97790" y="1026160"/>
            <a:ext cx="11675745" cy="5006340"/>
          </a:xfrm>
          <a:prstGeom prst="rect">
            <a:avLst/>
          </a:prstGeom>
        </p:spPr>
      </p:pic>
      <p:sp>
        <p:nvSpPr>
          <p:cNvPr id="4" name="文本框 3"/>
          <p:cNvSpPr txBox="1"/>
          <p:nvPr>
            <p:custDataLst>
              <p:tags r:id="rId1"/>
            </p:custDataLst>
          </p:nvPr>
        </p:nvSpPr>
        <p:spPr>
          <a:xfrm>
            <a:off x="288925" y="263525"/>
            <a:ext cx="6395720" cy="525780"/>
          </a:xfrm>
          <a:prstGeom prst="rect">
            <a:avLst/>
          </a:prstGeom>
          <a:noFill/>
          <a:ln w="9525">
            <a:noFill/>
          </a:ln>
        </p:spPr>
        <p:txBody>
          <a:bodyPr>
            <a:noAutofit/>
          </a:bodyPr>
          <a:lstStyle/>
          <a:p>
            <a:pPr indent="0">
              <a:lnSpc>
                <a:spcPct val="120000"/>
              </a:lnSpc>
              <a:buFont typeface="Arial" panose="020B0604020202020204" pitchFamily="34" charset="0"/>
              <a:buNone/>
            </a:pPr>
            <a:r>
              <a:rPr lang="en-US" sz="3200">
                <a:latin typeface="得意黑" pitchFamily="2" charset="-122"/>
                <a:ea typeface="得意黑" pitchFamily="2" charset="-122"/>
                <a:cs typeface="得意黑" pitchFamily="2" charset="-122"/>
                <a:sym typeface="+mn-ea"/>
              </a:rPr>
              <a:t>SysRead </a:t>
            </a:r>
            <a:r>
              <a:rPr lang="zh-CN" altLang="en-US" sz="3200">
                <a:latin typeface="得意黑" pitchFamily="2" charset="-122"/>
                <a:ea typeface="得意黑" pitchFamily="2" charset="-122"/>
                <a:cs typeface="得意黑" pitchFamily="2" charset="-122"/>
                <a:sym typeface="+mn-ea"/>
              </a:rPr>
              <a:t>函数调用：</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64795" y="275590"/>
            <a:ext cx="6118860" cy="683895"/>
          </a:xfrm>
        </p:spPr>
        <p:txBody>
          <a:bodyPr>
            <a:normAutofit/>
          </a:bodyPr>
          <a:lstStyle/>
          <a:p>
            <a:pPr algn="l"/>
            <a:r>
              <a:rPr lang="en-US" altLang="zh-CN" sz="3555">
                <a:latin typeface="得意黑" pitchFamily="2" charset="-122"/>
                <a:ea typeface="得意黑" pitchFamily="2" charset="-122"/>
              </a:rPr>
              <a:t>SysRead</a:t>
            </a:r>
            <a:r>
              <a:rPr lang="zh-CN" altLang="en-US" sz="3555">
                <a:latin typeface="得意黑" pitchFamily="2" charset="-122"/>
                <a:ea typeface="得意黑" pitchFamily="2" charset="-122"/>
              </a:rPr>
              <a:t>函数</a:t>
            </a:r>
            <a:endParaRPr lang="en-US" altLang="zh-CN" sz="3555">
              <a:latin typeface="得意黑" pitchFamily="2" charset="-122"/>
              <a:ea typeface="得意黑" pitchFamily="2" charset="-122"/>
            </a:endParaRPr>
          </a:p>
        </p:txBody>
      </p:sp>
      <p:sp>
        <p:nvSpPr>
          <p:cNvPr id="3" name="文本框 2"/>
          <p:cNvSpPr txBox="1"/>
          <p:nvPr/>
        </p:nvSpPr>
        <p:spPr>
          <a:xfrm>
            <a:off x="403225" y="1094105"/>
            <a:ext cx="11616055" cy="368300"/>
          </a:xfrm>
          <a:prstGeom prst="rect">
            <a:avLst/>
          </a:prstGeom>
          <a:noFill/>
        </p:spPr>
        <p:txBody>
          <a:bodyPr wrap="square" rtlCol="0">
            <a:spAutoFit/>
          </a:bodyPr>
          <a:lstStyle/>
          <a:p>
            <a:r>
              <a:rPr>
                <a:latin typeface="微软雅黑" panose="020B0503020204020204" pitchFamily="34" charset="-122"/>
                <a:ea typeface="微软雅黑" panose="020B0503020204020204" pitchFamily="34" charset="-122"/>
                <a:cs typeface="微软雅黑" panose="020B0503020204020204" pitchFamily="34" charset="-122"/>
              </a:rPr>
              <a:t>系统调用|读文件:从文件中读取nbytes长度的内容到buf中(用户空间)</a:t>
            </a:r>
          </a:p>
        </p:txBody>
      </p:sp>
      <p:pic>
        <p:nvPicPr>
          <p:cNvPr id="6" name="图片 5"/>
          <p:cNvPicPr>
            <a:picLocks noChangeAspect="1"/>
          </p:cNvPicPr>
          <p:nvPr/>
        </p:nvPicPr>
        <p:blipFill>
          <a:blip r:embed="rId7"/>
          <a:stretch>
            <a:fillRect/>
          </a:stretch>
        </p:blipFill>
        <p:spPr>
          <a:xfrm>
            <a:off x="264795" y="1597025"/>
            <a:ext cx="9309100" cy="4406900"/>
          </a:xfrm>
          <a:prstGeom prst="rect">
            <a:avLst/>
          </a:prstGeom>
        </p:spPr>
      </p:pic>
      <p:sp>
        <p:nvSpPr>
          <p:cNvPr id="9" name="文本框 8"/>
          <p:cNvSpPr txBox="1"/>
          <p:nvPr>
            <p:custDataLst>
              <p:tags r:id="rId3"/>
            </p:custDataLst>
          </p:nvPr>
        </p:nvSpPr>
        <p:spPr>
          <a:xfrm>
            <a:off x="8366760" y="2145665"/>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通过进程</a:t>
            </a:r>
            <a:r>
              <a:rPr lang="en-US" altLang="zh-CN">
                <a:solidFill>
                  <a:srgbClr val="FF0000"/>
                </a:solidFill>
                <a:latin typeface="得意黑" pitchFamily="2" charset="-122"/>
                <a:ea typeface="得意黑" pitchFamily="2" charset="-122"/>
                <a:cs typeface="得意黑" pitchFamily="2" charset="-122"/>
                <a:sym typeface="+mn-ea"/>
              </a:rPr>
              <a:t>fd</a:t>
            </a:r>
            <a:r>
              <a:rPr lang="zh-CN" altLang="en-US">
                <a:solidFill>
                  <a:srgbClr val="FF0000"/>
                </a:solidFill>
                <a:latin typeface="得意黑" pitchFamily="2" charset="-122"/>
                <a:ea typeface="得意黑" pitchFamily="2" charset="-122"/>
                <a:cs typeface="得意黑" pitchFamily="2" charset="-122"/>
                <a:sym typeface="+mn-ea"/>
              </a:rPr>
              <a:t>得到系统</a:t>
            </a:r>
            <a:r>
              <a:rPr lang="en-US" altLang="zh-CN">
                <a:solidFill>
                  <a:srgbClr val="FF0000"/>
                </a:solidFill>
                <a:latin typeface="得意黑" pitchFamily="2" charset="-122"/>
                <a:ea typeface="得意黑" pitchFamily="2" charset="-122"/>
                <a:cs typeface="得意黑" pitchFamily="2" charset="-122"/>
                <a:sym typeface="+mn-ea"/>
              </a:rPr>
              <a:t>fd</a:t>
            </a:r>
          </a:p>
        </p:txBody>
      </p:sp>
      <p:sp>
        <p:nvSpPr>
          <p:cNvPr id="7" name="文本框 6"/>
          <p:cNvSpPr txBox="1"/>
          <p:nvPr>
            <p:custDataLst>
              <p:tags r:id="rId4"/>
            </p:custDataLst>
          </p:nvPr>
        </p:nvSpPr>
        <p:spPr>
          <a:xfrm>
            <a:off x="8366760" y="3331845"/>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读取文件放到</a:t>
            </a:r>
            <a:r>
              <a:rPr lang="en-US" altLang="zh-CN">
                <a:solidFill>
                  <a:srgbClr val="FF0000"/>
                </a:solidFill>
                <a:latin typeface="得意黑" pitchFamily="2" charset="-122"/>
                <a:ea typeface="得意黑" pitchFamily="2" charset="-122"/>
                <a:cs typeface="得意黑" pitchFamily="2" charset="-122"/>
                <a:sym typeface="+mn-ea"/>
              </a:rPr>
              <a:t>buf</a:t>
            </a:r>
            <a:r>
              <a:rPr lang="zh-CN" altLang="en-US">
                <a:solidFill>
                  <a:srgbClr val="FF0000"/>
                </a:solidFill>
                <a:latin typeface="得意黑" pitchFamily="2" charset="-122"/>
                <a:ea typeface="得意黑" pitchFamily="2" charset="-122"/>
                <a:cs typeface="得意黑" pitchFamily="2" charset="-122"/>
                <a:sym typeface="+mn-ea"/>
              </a:rPr>
              <a:t>中</a:t>
            </a:r>
          </a:p>
        </p:txBody>
      </p:sp>
      <p:sp>
        <p:nvSpPr>
          <p:cNvPr id="11" name="文本框 10"/>
          <p:cNvSpPr txBox="1"/>
          <p:nvPr>
            <p:custDataLst>
              <p:tags r:id="rId5"/>
            </p:custDataLst>
          </p:nvPr>
        </p:nvSpPr>
        <p:spPr>
          <a:xfrm>
            <a:off x="8366760" y="959485"/>
            <a:ext cx="286194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判断地址是否在用户空间</a:t>
            </a:r>
          </a:p>
        </p:txBody>
      </p:sp>
      <p:cxnSp>
        <p:nvCxnSpPr>
          <p:cNvPr id="12" name="直接箭头连接符 11"/>
          <p:cNvCxnSpPr>
            <a:stCxn id="11" idx="2"/>
          </p:cNvCxnSpPr>
          <p:nvPr/>
        </p:nvCxnSpPr>
        <p:spPr>
          <a:xfrm flipH="1">
            <a:off x="9791065" y="1392555"/>
            <a:ext cx="6985" cy="7600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9784080" y="2571750"/>
            <a:ext cx="6985" cy="7600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8290" y="954405"/>
            <a:ext cx="1161605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判断虚拟地址</a:t>
            </a:r>
            <a:r>
              <a:rPr lang="en-US" altLang="zh-CN">
                <a:latin typeface="微软雅黑" panose="020B0503020204020204" pitchFamily="34" charset="-122"/>
                <a:ea typeface="微软雅黑" panose="020B0503020204020204" pitchFamily="34" charset="-122"/>
                <a:cs typeface="微软雅黑" panose="020B0503020204020204" pitchFamily="34" charset="-122"/>
              </a:rPr>
              <a:t>[vaddr,vaddr+len]</a:t>
            </a:r>
            <a:r>
              <a:rPr lang="zh-CN" altLang="en-US">
                <a:latin typeface="微软雅黑" panose="020B0503020204020204" pitchFamily="34" charset="-122"/>
                <a:ea typeface="微软雅黑" panose="020B0503020204020204" pitchFamily="34" charset="-122"/>
                <a:cs typeface="微软雅黑" panose="020B0503020204020204" pitchFamily="34" charset="-122"/>
              </a:rPr>
              <a:t>是否在用户空间</a:t>
            </a:r>
          </a:p>
        </p:txBody>
      </p:sp>
      <p:sp>
        <p:nvSpPr>
          <p:cNvPr id="4" name="标题 3"/>
          <p:cNvSpPr>
            <a:spLocks noGrp="1"/>
          </p:cNvSpPr>
          <p:nvPr>
            <p:ph type="ctrTitle"/>
            <p:custDataLst>
              <p:tags r:id="rId1"/>
            </p:custDataLst>
          </p:nvPr>
        </p:nvSpPr>
        <p:spPr>
          <a:xfrm>
            <a:off x="243840" y="-133985"/>
            <a:ext cx="10944860" cy="1009015"/>
          </a:xfrm>
        </p:spPr>
        <p:txBody>
          <a:bodyPr/>
          <a:lstStyle/>
          <a:p>
            <a:pPr algn="l"/>
            <a:r>
              <a:rPr lang="en-US" altLang="zh-CN" sz="3200">
                <a:latin typeface="得意黑" pitchFamily="2" charset="-122"/>
                <a:ea typeface="得意黑" pitchFamily="2" charset="-122"/>
                <a:sym typeface="+mn-ea"/>
              </a:rPr>
              <a:t>SysRead -&gt; </a:t>
            </a:r>
            <a:r>
              <a:rPr lang="en-US" altLang="zh-CN" sz="3200">
                <a:latin typeface="得意黑" pitchFamily="2" charset="-122"/>
                <a:ea typeface="得意黑" pitchFamily="2" charset="-122"/>
              </a:rPr>
              <a:t>LOS_IsUserAddressRange()</a:t>
            </a:r>
            <a:r>
              <a:rPr lang="zh-CN" altLang="en-US" sz="3200">
                <a:latin typeface="得意黑" pitchFamily="2" charset="-122"/>
                <a:ea typeface="得意黑" pitchFamily="2" charset="-122"/>
              </a:rPr>
              <a:t>：</a:t>
            </a:r>
          </a:p>
        </p:txBody>
      </p:sp>
      <p:pic>
        <p:nvPicPr>
          <p:cNvPr id="40" name="图片 11"/>
          <p:cNvPicPr>
            <a:picLocks noChangeAspect="1"/>
          </p:cNvPicPr>
          <p:nvPr>
            <p:custDataLst>
              <p:tags r:id="rId2"/>
            </p:custDataLst>
          </p:nvPr>
        </p:nvPicPr>
        <p:blipFill>
          <a:blip r:embed="rId9"/>
          <a:stretch>
            <a:fillRect/>
          </a:stretch>
        </p:blipFill>
        <p:spPr>
          <a:xfrm>
            <a:off x="160655" y="1550670"/>
            <a:ext cx="8302625" cy="1008380"/>
          </a:xfrm>
          <a:prstGeom prst="rect">
            <a:avLst/>
          </a:prstGeom>
          <a:noFill/>
          <a:ln>
            <a:noFill/>
          </a:ln>
        </p:spPr>
      </p:pic>
      <p:pic>
        <p:nvPicPr>
          <p:cNvPr id="41" name="图片 12"/>
          <p:cNvPicPr>
            <a:picLocks noChangeAspect="1"/>
          </p:cNvPicPr>
          <p:nvPr>
            <p:custDataLst>
              <p:tags r:id="rId3"/>
            </p:custDataLst>
          </p:nvPr>
        </p:nvPicPr>
        <p:blipFill>
          <a:blip r:embed="rId10"/>
          <a:stretch>
            <a:fillRect/>
          </a:stretch>
        </p:blipFill>
        <p:spPr>
          <a:xfrm>
            <a:off x="231140" y="3450590"/>
            <a:ext cx="5626735" cy="1117600"/>
          </a:xfrm>
          <a:prstGeom prst="rect">
            <a:avLst/>
          </a:prstGeom>
          <a:noFill/>
          <a:ln>
            <a:noFill/>
          </a:ln>
        </p:spPr>
      </p:pic>
      <p:cxnSp>
        <p:nvCxnSpPr>
          <p:cNvPr id="2" name="直接箭头连接符 1"/>
          <p:cNvCxnSpPr/>
          <p:nvPr>
            <p:custDataLst>
              <p:tags r:id="rId4"/>
            </p:custDataLst>
          </p:nvPr>
        </p:nvCxnSpPr>
        <p:spPr>
          <a:xfrm flipH="1">
            <a:off x="2822575" y="2358390"/>
            <a:ext cx="1035685" cy="119634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pic>
        <p:nvPicPr>
          <p:cNvPr id="42" name="图片 13"/>
          <p:cNvPicPr>
            <a:picLocks noChangeAspect="1"/>
          </p:cNvPicPr>
          <p:nvPr>
            <p:custDataLst>
              <p:tags r:id="rId5"/>
            </p:custDataLst>
          </p:nvPr>
        </p:nvPicPr>
        <p:blipFill>
          <a:blip r:embed="rId11"/>
          <a:stretch>
            <a:fillRect/>
          </a:stretch>
        </p:blipFill>
        <p:spPr>
          <a:xfrm>
            <a:off x="243840" y="4965065"/>
            <a:ext cx="8274050" cy="1576705"/>
          </a:xfrm>
          <a:prstGeom prst="rect">
            <a:avLst/>
          </a:prstGeom>
          <a:noFill/>
          <a:ln>
            <a:noFill/>
          </a:ln>
        </p:spPr>
      </p:pic>
      <p:pic>
        <p:nvPicPr>
          <p:cNvPr id="44" name="图片 15"/>
          <p:cNvPicPr>
            <a:picLocks noChangeAspect="1"/>
          </p:cNvPicPr>
          <p:nvPr>
            <p:custDataLst>
              <p:tags r:id="rId6"/>
            </p:custDataLst>
          </p:nvPr>
        </p:nvPicPr>
        <p:blipFill>
          <a:blip r:embed="rId12"/>
          <a:stretch>
            <a:fillRect/>
          </a:stretch>
        </p:blipFill>
        <p:spPr>
          <a:xfrm>
            <a:off x="7871460" y="2369820"/>
            <a:ext cx="4222115" cy="3397250"/>
          </a:xfrm>
          <a:prstGeom prst="rect">
            <a:avLst/>
          </a:prstGeom>
          <a:noFill/>
          <a:ln>
            <a:noFill/>
          </a:ln>
        </p:spPr>
      </p:pic>
      <p:cxnSp>
        <p:nvCxnSpPr>
          <p:cNvPr id="3" name="直接箭头连接符 2"/>
          <p:cNvCxnSpPr/>
          <p:nvPr>
            <p:custDataLst>
              <p:tags r:id="rId7"/>
            </p:custDataLst>
          </p:nvPr>
        </p:nvCxnSpPr>
        <p:spPr>
          <a:xfrm>
            <a:off x="5859780" y="3731260"/>
            <a:ext cx="1979930" cy="260985"/>
          </a:xfrm>
          <a:prstGeom prst="straightConnector1">
            <a:avLst/>
          </a:prstGeom>
          <a:ln w="317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3"/>
          <a:srcRect t="-1320" r="23856" b="45648"/>
          <a:stretch>
            <a:fillRect/>
          </a:stretch>
        </p:blipFill>
        <p:spPr>
          <a:xfrm>
            <a:off x="6943725" y="0"/>
            <a:ext cx="5198110" cy="1799590"/>
          </a:xfrm>
          <a:prstGeom prst="rect">
            <a:avLst/>
          </a:prstGeom>
        </p:spPr>
      </p:pic>
      <p:cxnSp>
        <p:nvCxnSpPr>
          <p:cNvPr id="13" name="直接箭头连接符 12"/>
          <p:cNvCxnSpPr/>
          <p:nvPr/>
        </p:nvCxnSpPr>
        <p:spPr>
          <a:xfrm flipH="1">
            <a:off x="4540250" y="1206500"/>
            <a:ext cx="2687320" cy="43497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11"/>
          <a:stretch>
            <a:fillRect/>
          </a:stretch>
        </p:blipFill>
        <p:spPr>
          <a:xfrm>
            <a:off x="7549515" y="0"/>
            <a:ext cx="3917950" cy="6857365"/>
          </a:xfrm>
          <a:prstGeom prst="rect">
            <a:avLst/>
          </a:prstGeom>
        </p:spPr>
      </p:pic>
      <p:sp>
        <p:nvSpPr>
          <p:cNvPr id="4" name="标题 3"/>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sym typeface="+mn-ea"/>
              </a:rPr>
              <a:t>SysRead </a:t>
            </a:r>
            <a:r>
              <a:rPr lang="zh-CN" altLang="en-US" sz="3200">
                <a:latin typeface="得意黑" pitchFamily="2" charset="-122"/>
                <a:ea typeface="得意黑" pitchFamily="2" charset="-122"/>
                <a:sym typeface="+mn-ea"/>
              </a:rPr>
              <a:t>（）</a:t>
            </a:r>
            <a:r>
              <a:rPr lang="en-US" altLang="zh-CN" sz="3200">
                <a:latin typeface="得意黑" pitchFamily="2" charset="-122"/>
                <a:ea typeface="得意黑" pitchFamily="2" charset="-122"/>
                <a:sym typeface="+mn-ea"/>
              </a:rPr>
              <a:t>-&gt;</a:t>
            </a:r>
            <a:r>
              <a:rPr lang="en-US" altLang="zh-CN" sz="3200">
                <a:latin typeface="得意黑" pitchFamily="2" charset="-122"/>
                <a:ea typeface="得意黑" pitchFamily="2" charset="-122"/>
              </a:rPr>
              <a:t>GetAssociatedSystemFd</a:t>
            </a:r>
            <a:r>
              <a:rPr lang="zh-CN" altLang="en-US" sz="3200">
                <a:latin typeface="得意黑" pitchFamily="2" charset="-122"/>
                <a:ea typeface="得意黑" pitchFamily="2" charset="-122"/>
              </a:rPr>
              <a:t>（）：</a:t>
            </a:r>
          </a:p>
        </p:txBody>
      </p:sp>
      <p:pic>
        <p:nvPicPr>
          <p:cNvPr id="18" name="图片 2"/>
          <p:cNvPicPr>
            <a:picLocks noChangeAspect="1"/>
          </p:cNvPicPr>
          <p:nvPr>
            <p:custDataLst>
              <p:tags r:id="rId3"/>
            </p:custDataLst>
          </p:nvPr>
        </p:nvPicPr>
        <p:blipFill>
          <a:blip r:embed="rId12"/>
          <a:stretch>
            <a:fillRect/>
          </a:stretch>
        </p:blipFill>
        <p:spPr>
          <a:xfrm>
            <a:off x="330835" y="1029335"/>
            <a:ext cx="4787900" cy="3022600"/>
          </a:xfrm>
          <a:prstGeom prst="rect">
            <a:avLst/>
          </a:prstGeom>
          <a:noFill/>
          <a:ln>
            <a:noFill/>
          </a:ln>
        </p:spPr>
      </p:pic>
      <p:pic>
        <p:nvPicPr>
          <p:cNvPr id="46" name="图片 17"/>
          <p:cNvPicPr>
            <a:picLocks noChangeAspect="1"/>
          </p:cNvPicPr>
          <p:nvPr>
            <p:custDataLst>
              <p:tags r:id="rId4"/>
            </p:custDataLst>
          </p:nvPr>
        </p:nvPicPr>
        <p:blipFill>
          <a:blip r:embed="rId13"/>
          <a:stretch>
            <a:fillRect/>
          </a:stretch>
        </p:blipFill>
        <p:spPr>
          <a:xfrm>
            <a:off x="243840" y="4051935"/>
            <a:ext cx="1974215" cy="649605"/>
          </a:xfrm>
          <a:prstGeom prst="rect">
            <a:avLst/>
          </a:prstGeom>
          <a:noFill/>
          <a:ln>
            <a:noFill/>
          </a:ln>
        </p:spPr>
      </p:pic>
      <p:cxnSp>
        <p:nvCxnSpPr>
          <p:cNvPr id="5" name="直接箭头连接符 4"/>
          <p:cNvCxnSpPr/>
          <p:nvPr>
            <p:custDataLst>
              <p:tags r:id="rId5"/>
            </p:custDataLst>
          </p:nvPr>
        </p:nvCxnSpPr>
        <p:spPr>
          <a:xfrm flipH="1">
            <a:off x="4626610" y="1174750"/>
            <a:ext cx="3082290" cy="36957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custDataLst>
              <p:tags r:id="rId6"/>
            </p:custDataLst>
          </p:nvPr>
        </p:nvCxnSpPr>
        <p:spPr>
          <a:xfrm flipH="1">
            <a:off x="3625850" y="1914525"/>
            <a:ext cx="4409440" cy="8699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custDataLst>
              <p:tags r:id="rId7"/>
            </p:custDataLst>
          </p:nvPr>
        </p:nvCxnSpPr>
        <p:spPr>
          <a:xfrm flipH="1" flipV="1">
            <a:off x="3103245" y="3546475"/>
            <a:ext cx="4975860" cy="77597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pic>
        <p:nvPicPr>
          <p:cNvPr id="36" name="图片 7"/>
          <p:cNvPicPr>
            <a:picLocks noChangeAspect="1"/>
          </p:cNvPicPr>
          <p:nvPr>
            <p:custDataLst>
              <p:tags r:id="rId8"/>
            </p:custDataLst>
          </p:nvPr>
        </p:nvPicPr>
        <p:blipFill>
          <a:blip r:embed="rId14"/>
          <a:stretch>
            <a:fillRect/>
          </a:stretch>
        </p:blipFill>
        <p:spPr>
          <a:xfrm>
            <a:off x="1704340" y="4932680"/>
            <a:ext cx="4533900" cy="1358900"/>
          </a:xfrm>
          <a:prstGeom prst="rect">
            <a:avLst/>
          </a:prstGeom>
          <a:noFill/>
          <a:ln>
            <a:noFill/>
          </a:ln>
        </p:spPr>
      </p:pic>
      <p:cxnSp>
        <p:nvCxnSpPr>
          <p:cNvPr id="11" name="直接箭头连接符 10"/>
          <p:cNvCxnSpPr/>
          <p:nvPr>
            <p:custDataLst>
              <p:tags r:id="rId9"/>
            </p:custDataLst>
          </p:nvPr>
        </p:nvCxnSpPr>
        <p:spPr>
          <a:xfrm flipH="1">
            <a:off x="3995420" y="2146300"/>
            <a:ext cx="4039870" cy="2741930"/>
          </a:xfrm>
          <a:prstGeom prst="straightConnector1">
            <a:avLst/>
          </a:prstGeom>
          <a:ln w="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396875" y="737870"/>
            <a:ext cx="11616055" cy="291465"/>
          </a:xfrm>
          <a:prstGeom prst="rect">
            <a:avLst/>
          </a:prstGeom>
          <a:noFill/>
        </p:spPr>
        <p:txBody>
          <a:bodyPr wrap="square" rtlCol="0">
            <a:no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通过进程</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fd</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获取对应的系统</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fd</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16"/>
          <p:cNvPicPr>
            <a:picLocks noChangeAspect="1"/>
          </p:cNvPicPr>
          <p:nvPr>
            <p:custDataLst>
              <p:tags r:id="rId1"/>
            </p:custDataLst>
          </p:nvPr>
        </p:nvPicPr>
        <p:blipFill>
          <a:blip r:embed="rId20"/>
          <a:stretch>
            <a:fillRect/>
          </a:stretch>
        </p:blipFill>
        <p:spPr>
          <a:xfrm>
            <a:off x="311785" y="3333115"/>
            <a:ext cx="5178425" cy="1477010"/>
          </a:xfrm>
          <a:prstGeom prst="rect">
            <a:avLst/>
          </a:prstGeom>
          <a:noFill/>
          <a:ln>
            <a:noFill/>
          </a:ln>
        </p:spPr>
      </p:pic>
      <p:sp>
        <p:nvSpPr>
          <p:cNvPr id="4" name="标题 3"/>
          <p:cNvSpPr>
            <a:spLocks noGrp="1"/>
          </p:cNvSpPr>
          <p:nvPr>
            <p:ph type="ctrTitle"/>
            <p:custDataLst>
              <p:tags r:id="rId2"/>
            </p:custDataLst>
          </p:nvPr>
        </p:nvSpPr>
        <p:spPr>
          <a:xfrm>
            <a:off x="243840" y="-133985"/>
            <a:ext cx="10944860" cy="734060"/>
          </a:xfrm>
        </p:spPr>
        <p:txBody>
          <a:bodyPr/>
          <a:lstStyle/>
          <a:p>
            <a:pPr algn="l"/>
            <a:r>
              <a:rPr lang="en-US" altLang="zh-CN" sz="2400">
                <a:latin typeface="得意黑" pitchFamily="2" charset="-122"/>
                <a:ea typeface="得意黑" pitchFamily="2" charset="-122"/>
                <a:sym typeface="+mn-ea"/>
              </a:rPr>
              <a:t>GetAssociatedSystemFd</a:t>
            </a:r>
            <a:r>
              <a:rPr lang="zh-CN" altLang="en-US" sz="2400">
                <a:latin typeface="得意黑" pitchFamily="2" charset="-122"/>
                <a:ea typeface="得意黑" pitchFamily="2" charset="-122"/>
                <a:sym typeface="+mn-ea"/>
              </a:rPr>
              <a:t>（）</a:t>
            </a:r>
            <a:r>
              <a:rPr lang="en-US" altLang="zh-CN" sz="2400">
                <a:latin typeface="得意黑" pitchFamily="2" charset="-122"/>
                <a:ea typeface="得意黑" pitchFamily="2" charset="-122"/>
                <a:sym typeface="+mn-ea"/>
              </a:rPr>
              <a:t> -&gt;</a:t>
            </a:r>
            <a:r>
              <a:rPr lang="en-US" altLang="zh-CN" sz="2400">
                <a:latin typeface="得意黑" pitchFamily="2" charset="-122"/>
                <a:ea typeface="得意黑" pitchFamily="2" charset="-122"/>
              </a:rPr>
              <a:t>GetFdTable</a:t>
            </a:r>
            <a:r>
              <a:rPr lang="zh-CN" altLang="en-US" sz="2400">
                <a:latin typeface="得意黑" pitchFamily="2" charset="-122"/>
                <a:ea typeface="得意黑" pitchFamily="2" charset="-122"/>
              </a:rPr>
              <a:t>（）：</a:t>
            </a:r>
          </a:p>
        </p:txBody>
      </p:sp>
      <p:pic>
        <p:nvPicPr>
          <p:cNvPr id="29" name="图片 3"/>
          <p:cNvPicPr>
            <a:picLocks noChangeAspect="1"/>
          </p:cNvPicPr>
          <p:nvPr>
            <p:custDataLst>
              <p:tags r:id="rId3"/>
            </p:custDataLst>
          </p:nvPr>
        </p:nvPicPr>
        <p:blipFill>
          <a:blip r:embed="rId21"/>
          <a:stretch>
            <a:fillRect/>
          </a:stretch>
        </p:blipFill>
        <p:spPr>
          <a:xfrm>
            <a:off x="243840" y="875030"/>
            <a:ext cx="5691505" cy="2458085"/>
          </a:xfrm>
          <a:prstGeom prst="rect">
            <a:avLst/>
          </a:prstGeom>
          <a:noFill/>
          <a:ln>
            <a:noFill/>
          </a:ln>
        </p:spPr>
      </p:pic>
      <p:cxnSp>
        <p:nvCxnSpPr>
          <p:cNvPr id="5" name="直接箭头连接符 4"/>
          <p:cNvCxnSpPr/>
          <p:nvPr>
            <p:custDataLst>
              <p:tags r:id="rId4"/>
            </p:custDataLst>
          </p:nvPr>
        </p:nvCxnSpPr>
        <p:spPr>
          <a:xfrm>
            <a:off x="3545840" y="1685925"/>
            <a:ext cx="86995" cy="171894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pic>
        <p:nvPicPr>
          <p:cNvPr id="34" name="图片 5"/>
          <p:cNvPicPr>
            <a:picLocks noChangeAspect="1"/>
          </p:cNvPicPr>
          <p:nvPr>
            <p:custDataLst>
              <p:tags r:id="rId5"/>
            </p:custDataLst>
          </p:nvPr>
        </p:nvPicPr>
        <p:blipFill>
          <a:blip r:embed="rId22"/>
          <a:stretch>
            <a:fillRect/>
          </a:stretch>
        </p:blipFill>
        <p:spPr>
          <a:xfrm>
            <a:off x="243840" y="6121400"/>
            <a:ext cx="11262360" cy="259080"/>
          </a:xfrm>
          <a:prstGeom prst="rect">
            <a:avLst/>
          </a:prstGeom>
          <a:noFill/>
          <a:ln>
            <a:noFill/>
          </a:ln>
        </p:spPr>
      </p:pic>
      <p:cxnSp>
        <p:nvCxnSpPr>
          <p:cNvPr id="2" name="直接箭头连接符 1"/>
          <p:cNvCxnSpPr/>
          <p:nvPr>
            <p:custDataLst>
              <p:tags r:id="rId6"/>
            </p:custDataLst>
          </p:nvPr>
        </p:nvCxnSpPr>
        <p:spPr>
          <a:xfrm flipH="1">
            <a:off x="1159510" y="4347845"/>
            <a:ext cx="1298575" cy="1660525"/>
          </a:xfrm>
          <a:prstGeom prst="straightConnector1">
            <a:avLst/>
          </a:prstGeom>
          <a:ln w="3175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custDataLst>
              <p:tags r:id="rId7"/>
            </p:custDataLst>
          </p:nvPr>
        </p:nvPicPr>
        <p:blipFill>
          <a:blip r:embed="rId23"/>
          <a:stretch>
            <a:fillRect/>
          </a:stretch>
        </p:blipFill>
        <p:spPr>
          <a:xfrm>
            <a:off x="2214245" y="4768850"/>
            <a:ext cx="3194050" cy="571500"/>
          </a:xfrm>
          <a:prstGeom prst="rect">
            <a:avLst/>
          </a:prstGeom>
        </p:spPr>
      </p:pic>
      <p:pic>
        <p:nvPicPr>
          <p:cNvPr id="9" name="图片 8"/>
          <p:cNvPicPr>
            <a:picLocks noChangeAspect="1"/>
          </p:cNvPicPr>
          <p:nvPr>
            <p:custDataLst>
              <p:tags r:id="rId8"/>
            </p:custDataLst>
          </p:nvPr>
        </p:nvPicPr>
        <p:blipFill>
          <a:blip r:embed="rId24"/>
          <a:stretch>
            <a:fillRect/>
          </a:stretch>
        </p:blipFill>
        <p:spPr>
          <a:xfrm>
            <a:off x="2946400" y="5341620"/>
            <a:ext cx="3884295" cy="666750"/>
          </a:xfrm>
          <a:prstGeom prst="rect">
            <a:avLst/>
          </a:prstGeom>
        </p:spPr>
      </p:pic>
      <p:cxnSp>
        <p:nvCxnSpPr>
          <p:cNvPr id="10" name="直接箭头连接符 9"/>
          <p:cNvCxnSpPr/>
          <p:nvPr>
            <p:custDataLst>
              <p:tags r:id="rId9"/>
            </p:custDataLst>
          </p:nvPr>
        </p:nvCxnSpPr>
        <p:spPr>
          <a:xfrm>
            <a:off x="4347210" y="4347845"/>
            <a:ext cx="405765" cy="421005"/>
          </a:xfrm>
          <a:prstGeom prst="straightConnector1">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10"/>
            </p:custDataLst>
          </p:nvPr>
        </p:nvCxnSpPr>
        <p:spPr>
          <a:xfrm>
            <a:off x="4525010" y="5255260"/>
            <a:ext cx="478790" cy="165735"/>
          </a:xfrm>
          <a:prstGeom prst="straightConnector1">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custDataLst>
              <p:tags r:id="rId11"/>
            </p:custDataLst>
          </p:nvPr>
        </p:nvPicPr>
        <p:blipFill>
          <a:blip r:embed="rId25"/>
          <a:stretch>
            <a:fillRect/>
          </a:stretch>
        </p:blipFill>
        <p:spPr>
          <a:xfrm>
            <a:off x="4084320" y="2055495"/>
            <a:ext cx="3419475" cy="1111885"/>
          </a:xfrm>
          <a:prstGeom prst="rect">
            <a:avLst/>
          </a:prstGeom>
        </p:spPr>
      </p:pic>
      <p:cxnSp>
        <p:nvCxnSpPr>
          <p:cNvPr id="12" name="直接箭头连接符 11"/>
          <p:cNvCxnSpPr/>
          <p:nvPr>
            <p:custDataLst>
              <p:tags r:id="rId12"/>
            </p:custDataLst>
          </p:nvPr>
        </p:nvCxnSpPr>
        <p:spPr>
          <a:xfrm flipH="1" flipV="1">
            <a:off x="5474970" y="2896870"/>
            <a:ext cx="522605" cy="2792730"/>
          </a:xfrm>
          <a:prstGeom prst="straightConnector1">
            <a:avLst/>
          </a:prstGeom>
          <a:ln w="317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646680" y="1374140"/>
            <a:ext cx="1341755" cy="29718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custDataLst>
              <p:tags r:id="rId13"/>
            </p:custDataLst>
          </p:nvPr>
        </p:nvSpPr>
        <p:spPr>
          <a:xfrm>
            <a:off x="2120900" y="3421380"/>
            <a:ext cx="1667510" cy="29718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custDataLst>
              <p:tags r:id="rId14"/>
            </p:custDataLst>
          </p:nvPr>
        </p:nvSpPr>
        <p:spPr>
          <a:xfrm>
            <a:off x="3788410" y="4692015"/>
            <a:ext cx="1341755" cy="29718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custDataLst>
              <p:tags r:id="rId15"/>
            </p:custDataLst>
          </p:nvPr>
        </p:nvSpPr>
        <p:spPr>
          <a:xfrm>
            <a:off x="4084320" y="5407025"/>
            <a:ext cx="1341755" cy="29718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154680" y="1005840"/>
            <a:ext cx="2335530" cy="368300"/>
          </a:xfrm>
          <a:prstGeom prst="rect">
            <a:avLst/>
          </a:prstGeom>
          <a:noFill/>
        </p:spPr>
        <p:txBody>
          <a:bodyPr wrap="square" rtlCol="0">
            <a:spAutoFit/>
          </a:bodyPr>
          <a:lstStyle/>
          <a:p>
            <a:r>
              <a:rPr lang="zh-CN" altLang="en-US"/>
              <a:t>得到当前进程</a:t>
            </a:r>
            <a:r>
              <a:rPr lang="en-US" altLang="zh-CN"/>
              <a:t>PCB</a:t>
            </a:r>
          </a:p>
        </p:txBody>
      </p:sp>
      <p:sp>
        <p:nvSpPr>
          <p:cNvPr id="16" name="矩形 15"/>
          <p:cNvSpPr/>
          <p:nvPr>
            <p:custDataLst>
              <p:tags r:id="rId16"/>
            </p:custDataLst>
          </p:nvPr>
        </p:nvSpPr>
        <p:spPr>
          <a:xfrm>
            <a:off x="2416810" y="4189095"/>
            <a:ext cx="1065530" cy="15875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custDataLst>
              <p:tags r:id="rId17"/>
            </p:custDataLst>
          </p:nvPr>
        </p:nvSpPr>
        <p:spPr>
          <a:xfrm>
            <a:off x="3545840" y="4214495"/>
            <a:ext cx="1065530" cy="158750"/>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p:custDataLst>
              <p:tags r:id="rId18"/>
            </p:custDataLst>
          </p:nvPr>
        </p:nvPicPr>
        <p:blipFill>
          <a:blip r:embed="rId26"/>
          <a:stretch>
            <a:fillRect/>
          </a:stretch>
        </p:blipFill>
        <p:spPr>
          <a:xfrm>
            <a:off x="6875780" y="93980"/>
            <a:ext cx="5247640" cy="5914390"/>
          </a:xfrm>
          <a:prstGeom prst="rect">
            <a:avLst/>
          </a:prstGeom>
        </p:spPr>
      </p:pic>
      <p:sp>
        <p:nvSpPr>
          <p:cNvPr id="19" name="文本框 18"/>
          <p:cNvSpPr txBox="1"/>
          <p:nvPr/>
        </p:nvSpPr>
        <p:spPr>
          <a:xfrm>
            <a:off x="243840" y="516255"/>
            <a:ext cx="11616055" cy="291465"/>
          </a:xfrm>
          <a:prstGeom prst="rect">
            <a:avLst/>
          </a:prstGeom>
          <a:noFill/>
        </p:spPr>
        <p:txBody>
          <a:bodyPr wrap="square" rtlCol="0">
            <a:noAutofit/>
          </a:bodyPr>
          <a:lstStyle/>
          <a:p>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获取进程</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fd</a:t>
            </a:r>
            <a:r>
              <a:rPr lang="zh-CN" altLang="en-US" sz="1600">
                <a:latin typeface="微软雅黑" panose="020B0503020204020204" pitchFamily="34" charset="-122"/>
                <a:ea typeface="微软雅黑" panose="020B0503020204020204" pitchFamily="34" charset="-122"/>
                <a:cs typeface="微软雅黑" panose="020B0503020204020204" pitchFamily="34" charset="-122"/>
                <a:sym typeface="+mn-ea"/>
              </a:rPr>
              <a:t>表</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0"/>
          <a:srcRect r="14691" b="-308"/>
          <a:stretch>
            <a:fillRect/>
          </a:stretch>
        </p:blipFill>
        <p:spPr>
          <a:xfrm>
            <a:off x="6383655" y="2538095"/>
            <a:ext cx="4337685" cy="4319905"/>
          </a:xfrm>
          <a:prstGeom prst="rect">
            <a:avLst/>
          </a:prstGeom>
        </p:spPr>
      </p:pic>
      <p:sp>
        <p:nvSpPr>
          <p:cNvPr id="2" name="标题 1"/>
          <p:cNvSpPr>
            <a:spLocks noGrp="1"/>
          </p:cNvSpPr>
          <p:nvPr>
            <p:ph type="ctrTitle"/>
            <p:custDataLst>
              <p:tags r:id="rId2"/>
            </p:custDataLst>
          </p:nvPr>
        </p:nvSpPr>
        <p:spPr>
          <a:xfrm>
            <a:off x="264795" y="275590"/>
            <a:ext cx="6118860" cy="683895"/>
          </a:xfrm>
        </p:spPr>
        <p:txBody>
          <a:bodyPr>
            <a:normAutofit/>
          </a:bodyPr>
          <a:lstStyle/>
          <a:p>
            <a:pPr algn="l"/>
            <a:r>
              <a:rPr lang="en-US" altLang="zh-CN" sz="3555">
                <a:latin typeface="得意黑" pitchFamily="2" charset="-122"/>
                <a:ea typeface="得意黑" pitchFamily="2" charset="-122"/>
                <a:sym typeface="+mn-ea"/>
              </a:rPr>
              <a:t>SysRead() -&gt;</a:t>
            </a:r>
            <a:r>
              <a:rPr lang="en-US" altLang="zh-CN" sz="3555">
                <a:latin typeface="得意黑" pitchFamily="2" charset="-122"/>
                <a:ea typeface="得意黑" pitchFamily="2" charset="-122"/>
              </a:rPr>
              <a:t>read()</a:t>
            </a:r>
            <a:endParaRPr lang="zh-CN" altLang="en-US" sz="3555">
              <a:latin typeface="得意黑" pitchFamily="2" charset="-122"/>
              <a:ea typeface="得意黑" pitchFamily="2" charset="-122"/>
            </a:endParaRPr>
          </a:p>
        </p:txBody>
      </p:sp>
      <p:sp>
        <p:nvSpPr>
          <p:cNvPr id="3" name="文本框 2"/>
          <p:cNvSpPr txBox="1"/>
          <p:nvPr/>
        </p:nvSpPr>
        <p:spPr>
          <a:xfrm>
            <a:off x="378460" y="959485"/>
            <a:ext cx="11616055" cy="92202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通过系统</a:t>
            </a:r>
            <a:r>
              <a:rPr lang="en-US" altLang="zh-CN">
                <a:latin typeface="微软雅黑" panose="020B0503020204020204" pitchFamily="34" charset="-122"/>
                <a:ea typeface="微软雅黑" panose="020B0503020204020204" pitchFamily="34" charset="-122"/>
                <a:cs typeface="微软雅黑" panose="020B0503020204020204" pitchFamily="34" charset="-122"/>
              </a:rPr>
              <a:t>fd</a:t>
            </a:r>
            <a:r>
              <a:rPr lang="zh-CN" altLang="en-US">
                <a:latin typeface="微软雅黑" panose="020B0503020204020204" pitchFamily="34" charset="-122"/>
                <a:ea typeface="微软雅黑" panose="020B0503020204020204" pitchFamily="34" charset="-122"/>
                <a:cs typeface="微软雅黑" panose="020B0503020204020204" pitchFamily="34" charset="-122"/>
              </a:rPr>
              <a:t>找到对应的文件映射</a:t>
            </a:r>
            <a:r>
              <a:rPr lang="en-US" altLang="zh-CN">
                <a:latin typeface="微软雅黑" panose="020B0503020204020204" pitchFamily="34" charset="-122"/>
                <a:ea typeface="微软雅黑" panose="020B0503020204020204" pitchFamily="34" charset="-122"/>
                <a:cs typeface="微软雅黑" panose="020B0503020204020204" pitchFamily="34" charset="-122"/>
              </a:rPr>
              <a:t>file</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p>
          <a:p>
            <a:r>
              <a:rPr lang="zh-CN" altLang="en-US">
                <a:latin typeface="微软雅黑" panose="020B0503020204020204" pitchFamily="34" charset="-122"/>
                <a:ea typeface="微软雅黑" panose="020B0503020204020204" pitchFamily="34" charset="-122"/>
                <a:cs typeface="微软雅黑" panose="020B0503020204020204" pitchFamily="34" charset="-122"/>
              </a:rPr>
              <a:t>然后读取</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file</a:t>
            </a:r>
            <a:r>
              <a:rPr lang="zh-CN" altLang="en-US">
                <a:latin typeface="微软雅黑" panose="020B0503020204020204" pitchFamily="34" charset="-122"/>
                <a:ea typeface="微软雅黑" panose="020B0503020204020204" pitchFamily="34" charset="-122"/>
                <a:cs typeface="微软雅黑" panose="020B0503020204020204" pitchFamily="34" charset="-122"/>
              </a:rPr>
              <a:t>中的</a:t>
            </a:r>
            <a:r>
              <a:rPr lang="en-US" altLang="zh-CN">
                <a:latin typeface="微软雅黑" panose="020B0503020204020204" pitchFamily="34" charset="-122"/>
                <a:ea typeface="微软雅黑" panose="020B0503020204020204" pitchFamily="34" charset="-122"/>
                <a:cs typeface="微软雅黑" panose="020B0503020204020204" pitchFamily="34" charset="-122"/>
              </a:rPr>
              <a:t>nbytes</a:t>
            </a:r>
            <a:r>
              <a:rPr lang="zh-CN" altLang="en-US">
                <a:latin typeface="微软雅黑" panose="020B0503020204020204" pitchFamily="34" charset="-122"/>
                <a:ea typeface="微软雅黑" panose="020B0503020204020204" pitchFamily="34" charset="-122"/>
                <a:cs typeface="微软雅黑" panose="020B0503020204020204" pitchFamily="34" charset="-122"/>
              </a:rPr>
              <a:t>内容放到</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buf</a:t>
            </a:r>
            <a:r>
              <a:rPr lang="zh-CN" altLang="en-US">
                <a:latin typeface="微软雅黑" panose="020B0503020204020204" pitchFamily="34" charset="-122"/>
                <a:ea typeface="微软雅黑" panose="020B0503020204020204" pitchFamily="34" charset="-122"/>
                <a:cs typeface="微软雅黑" panose="020B0503020204020204" pitchFamily="34" charset="-122"/>
              </a:rPr>
              <a:t>中</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11"/>
          <a:srcRect t="950"/>
          <a:stretch>
            <a:fillRect/>
          </a:stretch>
        </p:blipFill>
        <p:spPr>
          <a:xfrm>
            <a:off x="329565" y="1693545"/>
            <a:ext cx="5207000" cy="4835525"/>
          </a:xfrm>
          <a:prstGeom prst="rect">
            <a:avLst/>
          </a:prstGeom>
        </p:spPr>
      </p:pic>
      <p:pic>
        <p:nvPicPr>
          <p:cNvPr id="8" name="图片 7"/>
          <p:cNvPicPr>
            <a:picLocks noChangeAspect="1"/>
          </p:cNvPicPr>
          <p:nvPr/>
        </p:nvPicPr>
        <p:blipFill>
          <a:blip r:embed="rId12"/>
          <a:stretch>
            <a:fillRect/>
          </a:stretch>
        </p:blipFill>
        <p:spPr>
          <a:xfrm>
            <a:off x="6383655" y="71755"/>
            <a:ext cx="5110480" cy="2432050"/>
          </a:xfrm>
          <a:prstGeom prst="rect">
            <a:avLst/>
          </a:prstGeom>
        </p:spPr>
      </p:pic>
      <p:sp>
        <p:nvSpPr>
          <p:cNvPr id="9" name="矩形 8"/>
          <p:cNvSpPr/>
          <p:nvPr/>
        </p:nvSpPr>
        <p:spPr>
          <a:xfrm>
            <a:off x="6873875" y="275590"/>
            <a:ext cx="2726055" cy="1746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29615" y="4521835"/>
            <a:ext cx="1217930" cy="1746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3"/>
            </p:custDataLst>
          </p:nvPr>
        </p:nvSpPr>
        <p:spPr>
          <a:xfrm>
            <a:off x="3024505" y="4234815"/>
            <a:ext cx="3119120"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判断地址</a:t>
            </a:r>
            <a:r>
              <a:rPr lang="en-US" altLang="zh-CN">
                <a:solidFill>
                  <a:srgbClr val="FF0000"/>
                </a:solidFill>
                <a:latin typeface="得意黑" pitchFamily="2" charset="-122"/>
                <a:ea typeface="得意黑" pitchFamily="2" charset="-122"/>
                <a:cs typeface="得意黑" pitchFamily="2" charset="-122"/>
                <a:sym typeface="+mn-ea"/>
              </a:rPr>
              <a:t>buf</a:t>
            </a:r>
            <a:r>
              <a:rPr lang="zh-CN" altLang="en-US">
                <a:solidFill>
                  <a:srgbClr val="FF0000"/>
                </a:solidFill>
                <a:latin typeface="得意黑" pitchFamily="2" charset="-122"/>
                <a:ea typeface="得意黑" pitchFamily="2" charset="-122"/>
                <a:cs typeface="得意黑" pitchFamily="2" charset="-122"/>
                <a:sym typeface="+mn-ea"/>
              </a:rPr>
              <a:t>是否在用户空间</a:t>
            </a:r>
          </a:p>
        </p:txBody>
      </p:sp>
      <p:sp>
        <p:nvSpPr>
          <p:cNvPr id="20" name="文本框 19"/>
          <p:cNvSpPr txBox="1"/>
          <p:nvPr>
            <p:custDataLst>
              <p:tags r:id="rId4"/>
            </p:custDataLst>
          </p:nvPr>
        </p:nvSpPr>
        <p:spPr>
          <a:xfrm>
            <a:off x="2976880" y="5565140"/>
            <a:ext cx="3119120"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为</a:t>
            </a:r>
            <a:r>
              <a:rPr lang="en-US" altLang="zh-CN">
                <a:solidFill>
                  <a:srgbClr val="FF0000"/>
                </a:solidFill>
                <a:latin typeface="得意黑" pitchFamily="2" charset="-122"/>
                <a:ea typeface="得意黑" pitchFamily="2" charset="-122"/>
                <a:cs typeface="得意黑" pitchFamily="2" charset="-122"/>
                <a:sym typeface="+mn-ea"/>
              </a:rPr>
              <a:t>buf</a:t>
            </a:r>
            <a:r>
              <a:rPr lang="zh-CN" altLang="en-US">
                <a:solidFill>
                  <a:srgbClr val="FF0000"/>
                </a:solidFill>
                <a:latin typeface="得意黑" pitchFamily="2" charset="-122"/>
                <a:ea typeface="得意黑" pitchFamily="2" charset="-122"/>
                <a:cs typeface="得意黑" pitchFamily="2" charset="-122"/>
                <a:sym typeface="+mn-ea"/>
              </a:rPr>
              <a:t>分配内核空间的内存</a:t>
            </a:r>
          </a:p>
        </p:txBody>
      </p:sp>
      <p:sp>
        <p:nvSpPr>
          <p:cNvPr id="21" name="文本框 20"/>
          <p:cNvSpPr txBox="1"/>
          <p:nvPr>
            <p:custDataLst>
              <p:tags r:id="rId5"/>
            </p:custDataLst>
          </p:nvPr>
        </p:nvSpPr>
        <p:spPr>
          <a:xfrm>
            <a:off x="8921115" y="687705"/>
            <a:ext cx="3144520" cy="72263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将内核空间数据拷贝到用户空间</a:t>
            </a:r>
            <a:r>
              <a:rPr lang="en-US" altLang="zh-CN">
                <a:solidFill>
                  <a:srgbClr val="FF0000"/>
                </a:solidFill>
                <a:latin typeface="得意黑" pitchFamily="2" charset="-122"/>
                <a:ea typeface="得意黑" pitchFamily="2" charset="-122"/>
                <a:cs typeface="得意黑" pitchFamily="2" charset="-122"/>
                <a:sym typeface="+mn-ea"/>
              </a:rPr>
              <a:t>bufbak&lt;-buf</a:t>
            </a:r>
            <a:endParaRPr lang="zh-CN" altLang="en-US">
              <a:solidFill>
                <a:srgbClr val="FF0000"/>
              </a:solidFill>
              <a:latin typeface="得意黑" pitchFamily="2" charset="-122"/>
              <a:ea typeface="得意黑" pitchFamily="2" charset="-122"/>
              <a:cs typeface="得意黑" pitchFamily="2" charset="-122"/>
              <a:sym typeface="+mn-ea"/>
            </a:endParaRPr>
          </a:p>
        </p:txBody>
      </p:sp>
      <p:sp>
        <p:nvSpPr>
          <p:cNvPr id="23" name="文本框 22"/>
          <p:cNvSpPr txBox="1"/>
          <p:nvPr>
            <p:custDataLst>
              <p:tags r:id="rId6"/>
            </p:custDataLst>
          </p:nvPr>
        </p:nvSpPr>
        <p:spPr>
          <a:xfrm>
            <a:off x="8921115" y="3335020"/>
            <a:ext cx="3144520" cy="4711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更新控制台文件描述符</a:t>
            </a:r>
          </a:p>
        </p:txBody>
      </p:sp>
      <p:sp>
        <p:nvSpPr>
          <p:cNvPr id="24" name="文本框 23"/>
          <p:cNvSpPr txBox="1"/>
          <p:nvPr>
            <p:custDataLst>
              <p:tags r:id="rId7"/>
            </p:custDataLst>
          </p:nvPr>
        </p:nvSpPr>
        <p:spPr>
          <a:xfrm>
            <a:off x="8921115" y="4756785"/>
            <a:ext cx="3144520" cy="4711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通过系统</a:t>
            </a:r>
            <a:r>
              <a:rPr lang="en-US" altLang="zh-CN">
                <a:solidFill>
                  <a:srgbClr val="FF0000"/>
                </a:solidFill>
                <a:latin typeface="得意黑" pitchFamily="2" charset="-122"/>
                <a:ea typeface="得意黑" pitchFamily="2" charset="-122"/>
                <a:cs typeface="得意黑" pitchFamily="2" charset="-122"/>
                <a:sym typeface="+mn-ea"/>
              </a:rPr>
              <a:t>fd</a:t>
            </a:r>
            <a:r>
              <a:rPr lang="zh-CN" altLang="en-US">
                <a:solidFill>
                  <a:srgbClr val="FF0000"/>
                </a:solidFill>
                <a:latin typeface="得意黑" pitchFamily="2" charset="-122"/>
                <a:ea typeface="得意黑" pitchFamily="2" charset="-122"/>
                <a:cs typeface="得意黑" pitchFamily="2" charset="-122"/>
                <a:sym typeface="+mn-ea"/>
              </a:rPr>
              <a:t>找到对应的文件</a:t>
            </a:r>
            <a:r>
              <a:rPr lang="en-US" altLang="zh-CN">
                <a:solidFill>
                  <a:srgbClr val="FF0000"/>
                </a:solidFill>
                <a:latin typeface="得意黑" pitchFamily="2" charset="-122"/>
                <a:ea typeface="得意黑" pitchFamily="2" charset="-122"/>
                <a:cs typeface="得意黑" pitchFamily="2" charset="-122"/>
                <a:sym typeface="+mn-ea"/>
              </a:rPr>
              <a:t>file</a:t>
            </a:r>
          </a:p>
        </p:txBody>
      </p:sp>
      <p:sp>
        <p:nvSpPr>
          <p:cNvPr id="25" name="文本框 24"/>
          <p:cNvSpPr txBox="1"/>
          <p:nvPr>
            <p:custDataLst>
              <p:tags r:id="rId8"/>
            </p:custDataLst>
          </p:nvPr>
        </p:nvSpPr>
        <p:spPr>
          <a:xfrm>
            <a:off x="8921115" y="6178550"/>
            <a:ext cx="3144520" cy="4711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读取文件</a:t>
            </a:r>
          </a:p>
        </p:txBody>
      </p:sp>
      <p:sp>
        <p:nvSpPr>
          <p:cNvPr id="26" name="矩形 25"/>
          <p:cNvSpPr/>
          <p:nvPr/>
        </p:nvSpPr>
        <p:spPr>
          <a:xfrm>
            <a:off x="7000875" y="3103880"/>
            <a:ext cx="2807335" cy="174625"/>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
          <p:cNvPicPr>
            <a:picLocks noChangeAspect="1"/>
          </p:cNvPicPr>
          <p:nvPr>
            <p:custDataLst>
              <p:tags r:id="rId1"/>
            </p:custDataLst>
          </p:nvPr>
        </p:nvPicPr>
        <p:blipFill>
          <a:blip r:embed="rId17"/>
          <a:stretch>
            <a:fillRect/>
          </a:stretch>
        </p:blipFill>
        <p:spPr>
          <a:xfrm>
            <a:off x="422275" y="1401445"/>
            <a:ext cx="3667125" cy="1530985"/>
          </a:xfrm>
          <a:prstGeom prst="rect">
            <a:avLst/>
          </a:prstGeom>
          <a:noFill/>
          <a:ln>
            <a:noFill/>
          </a:ln>
        </p:spPr>
      </p:pic>
      <p:sp>
        <p:nvSpPr>
          <p:cNvPr id="4" name="文本框 3"/>
          <p:cNvSpPr txBox="1"/>
          <p:nvPr>
            <p:custDataLst>
              <p:tags r:id="rId2"/>
            </p:custDataLst>
          </p:nvPr>
        </p:nvSpPr>
        <p:spPr>
          <a:xfrm>
            <a:off x="126365" y="875665"/>
            <a:ext cx="6395720" cy="525780"/>
          </a:xfrm>
          <a:prstGeom prst="rect">
            <a:avLst/>
          </a:prstGeom>
          <a:noFill/>
          <a:ln w="9525">
            <a:noFill/>
          </a:ln>
        </p:spPr>
        <p:txBody>
          <a:bodyPr>
            <a:noAutofit/>
          </a:bodyPr>
          <a:lstStyle/>
          <a:p>
            <a:pPr indent="0">
              <a:lnSpc>
                <a:spcPct val="120000"/>
              </a:lnSpc>
              <a:buFont typeface="Arial" panose="020B0604020202020204" pitchFamily="34" charset="0"/>
              <a:buNone/>
            </a:pP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调用</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fs_getfilep_normal</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，通过系统</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fd</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得到对应文件</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file</a:t>
            </a:r>
          </a:p>
        </p:txBody>
      </p:sp>
      <p:pic>
        <p:nvPicPr>
          <p:cNvPr id="2" name="图片 1"/>
          <p:cNvPicPr>
            <a:picLocks noChangeAspect="1"/>
          </p:cNvPicPr>
          <p:nvPr>
            <p:custDataLst>
              <p:tags r:id="rId3"/>
            </p:custDataLst>
          </p:nvPr>
        </p:nvPicPr>
        <p:blipFill>
          <a:blip r:embed="rId18"/>
          <a:stretch>
            <a:fillRect/>
          </a:stretch>
        </p:blipFill>
        <p:spPr>
          <a:xfrm>
            <a:off x="5854700" y="0"/>
            <a:ext cx="6100445" cy="6824345"/>
          </a:xfrm>
          <a:prstGeom prst="rect">
            <a:avLst/>
          </a:prstGeom>
        </p:spPr>
      </p:pic>
      <p:cxnSp>
        <p:nvCxnSpPr>
          <p:cNvPr id="7" name="直接箭头连接符 6"/>
          <p:cNvCxnSpPr/>
          <p:nvPr>
            <p:custDataLst>
              <p:tags r:id="rId4"/>
            </p:custDataLst>
          </p:nvPr>
        </p:nvCxnSpPr>
        <p:spPr>
          <a:xfrm flipV="1">
            <a:off x="3689985" y="259715"/>
            <a:ext cx="2364105" cy="156527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custDataLst>
              <p:tags r:id="rId5"/>
            </p:custDataLst>
          </p:nvPr>
        </p:nvSpPr>
        <p:spPr>
          <a:xfrm>
            <a:off x="5963285" y="376555"/>
            <a:ext cx="2792730" cy="63182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custDataLst>
              <p:tags r:id="rId6"/>
            </p:custDataLst>
          </p:nvPr>
        </p:nvSpPr>
        <p:spPr>
          <a:xfrm>
            <a:off x="5963285" y="6075045"/>
            <a:ext cx="2847975" cy="25717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5"/>
          <p:cNvPicPr>
            <a:picLocks noChangeAspect="1"/>
          </p:cNvPicPr>
          <p:nvPr>
            <p:custDataLst>
              <p:tags r:id="rId7"/>
            </p:custDataLst>
          </p:nvPr>
        </p:nvPicPr>
        <p:blipFill>
          <a:blip r:embed="rId19"/>
          <a:stretch>
            <a:fillRect/>
          </a:stretch>
        </p:blipFill>
        <p:spPr>
          <a:xfrm>
            <a:off x="532765" y="3107690"/>
            <a:ext cx="3883660" cy="1645920"/>
          </a:xfrm>
          <a:prstGeom prst="rect">
            <a:avLst/>
          </a:prstGeom>
          <a:noFill/>
          <a:ln>
            <a:noFill/>
          </a:ln>
        </p:spPr>
      </p:pic>
      <p:cxnSp>
        <p:nvCxnSpPr>
          <p:cNvPr id="5" name="直接箭头连接符 4"/>
          <p:cNvCxnSpPr/>
          <p:nvPr>
            <p:custDataLst>
              <p:tags r:id="rId8"/>
            </p:custDataLst>
          </p:nvPr>
        </p:nvCxnSpPr>
        <p:spPr>
          <a:xfrm flipH="1" flipV="1">
            <a:off x="4309745" y="3282315"/>
            <a:ext cx="1707515" cy="39243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7" name="图片 7"/>
          <p:cNvPicPr>
            <a:picLocks noChangeAspect="1"/>
          </p:cNvPicPr>
          <p:nvPr>
            <p:custDataLst>
              <p:tags r:id="rId9"/>
            </p:custDataLst>
          </p:nvPr>
        </p:nvPicPr>
        <p:blipFill>
          <a:blip r:embed="rId20"/>
          <a:stretch>
            <a:fillRect/>
          </a:stretch>
        </p:blipFill>
        <p:spPr>
          <a:xfrm>
            <a:off x="280035" y="4928235"/>
            <a:ext cx="5538470" cy="1591310"/>
          </a:xfrm>
          <a:prstGeom prst="rect">
            <a:avLst/>
          </a:prstGeom>
          <a:noFill/>
          <a:ln>
            <a:noFill/>
          </a:ln>
        </p:spPr>
      </p:pic>
      <p:cxnSp>
        <p:nvCxnSpPr>
          <p:cNvPr id="8" name="直接箭头连接符 7"/>
          <p:cNvCxnSpPr/>
          <p:nvPr>
            <p:custDataLst>
              <p:tags r:id="rId10"/>
            </p:custDataLst>
          </p:nvPr>
        </p:nvCxnSpPr>
        <p:spPr>
          <a:xfrm flipH="1">
            <a:off x="1615440" y="4003675"/>
            <a:ext cx="383540" cy="94996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9"/>
          <p:cNvSpPr txBox="1"/>
          <p:nvPr>
            <p:custDataLst>
              <p:tags r:id="rId11"/>
            </p:custDataLst>
          </p:nvPr>
        </p:nvSpPr>
        <p:spPr>
          <a:xfrm>
            <a:off x="2327910" y="3903345"/>
            <a:ext cx="3197860" cy="692785"/>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en-US" altLang="zh-CN">
                <a:solidFill>
                  <a:srgbClr val="FF0000"/>
                </a:solidFill>
                <a:latin typeface="得意黑" pitchFamily="2" charset="-122"/>
                <a:ea typeface="得意黑" pitchFamily="2" charset="-122"/>
                <a:cs typeface="得意黑" pitchFamily="2" charset="-122"/>
                <a:sym typeface="+mn-ea"/>
              </a:rPr>
              <a:t>tg_filelist</a:t>
            </a:r>
            <a:r>
              <a:rPr lang="zh-CN" altLang="en-US">
                <a:solidFill>
                  <a:srgbClr val="FF0000"/>
                </a:solidFill>
                <a:latin typeface="得意黑" pitchFamily="2" charset="-122"/>
                <a:ea typeface="得意黑" pitchFamily="2" charset="-122"/>
                <a:cs typeface="得意黑" pitchFamily="2" charset="-122"/>
                <a:sym typeface="+mn-ea"/>
              </a:rPr>
              <a:t>是</a:t>
            </a:r>
            <a:r>
              <a:rPr lang="en-US" altLang="zh-CN">
                <a:solidFill>
                  <a:srgbClr val="FF0000"/>
                </a:solidFill>
                <a:latin typeface="得意黑" pitchFamily="2" charset="-122"/>
                <a:ea typeface="得意黑" pitchFamily="2" charset="-122"/>
                <a:cs typeface="得意黑" pitchFamily="2" charset="-122"/>
                <a:sym typeface="+mn-ea"/>
              </a:rPr>
              <a:t>全局系统文件列表</a:t>
            </a:r>
            <a:r>
              <a:rPr lang="zh-CN" altLang="en-US">
                <a:solidFill>
                  <a:srgbClr val="FF0000"/>
                </a:solidFill>
                <a:latin typeface="得意黑" pitchFamily="2" charset="-122"/>
                <a:ea typeface="得意黑" pitchFamily="2" charset="-122"/>
                <a:cs typeface="得意黑" pitchFamily="2" charset="-122"/>
                <a:sym typeface="+mn-ea"/>
              </a:rPr>
              <a:t>，统一管理系统fd</a:t>
            </a:r>
          </a:p>
        </p:txBody>
      </p:sp>
      <p:sp>
        <p:nvSpPr>
          <p:cNvPr id="11" name="矩形 10"/>
          <p:cNvSpPr/>
          <p:nvPr>
            <p:custDataLst>
              <p:tags r:id="rId12"/>
            </p:custDataLst>
          </p:nvPr>
        </p:nvSpPr>
        <p:spPr>
          <a:xfrm>
            <a:off x="483235" y="5662930"/>
            <a:ext cx="3769360" cy="23939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13"/>
            </p:custDataLst>
          </p:nvPr>
        </p:nvSpPr>
        <p:spPr>
          <a:xfrm>
            <a:off x="7879080" y="5226685"/>
            <a:ext cx="3188335" cy="573405"/>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通过系统</a:t>
            </a:r>
            <a:r>
              <a:rPr lang="en-US" altLang="zh-CN">
                <a:solidFill>
                  <a:srgbClr val="FF0000"/>
                </a:solidFill>
                <a:latin typeface="得意黑" pitchFamily="2" charset="-122"/>
                <a:ea typeface="得意黑" pitchFamily="2" charset="-122"/>
                <a:cs typeface="得意黑" pitchFamily="2" charset="-122"/>
                <a:sym typeface="+mn-ea"/>
              </a:rPr>
              <a:t>fd</a:t>
            </a:r>
            <a:r>
              <a:rPr lang="zh-CN" altLang="en-US">
                <a:solidFill>
                  <a:srgbClr val="FF0000"/>
                </a:solidFill>
                <a:latin typeface="得意黑" pitchFamily="2" charset="-122"/>
                <a:ea typeface="得意黑" pitchFamily="2" charset="-122"/>
                <a:cs typeface="得意黑" pitchFamily="2" charset="-122"/>
                <a:sym typeface="+mn-ea"/>
              </a:rPr>
              <a:t>找到文件映射</a:t>
            </a:r>
            <a:r>
              <a:rPr lang="en-US" altLang="zh-CN">
                <a:solidFill>
                  <a:srgbClr val="FF0000"/>
                </a:solidFill>
                <a:latin typeface="得意黑" pitchFamily="2" charset="-122"/>
                <a:ea typeface="得意黑" pitchFamily="2" charset="-122"/>
                <a:cs typeface="得意黑" pitchFamily="2" charset="-122"/>
                <a:sym typeface="+mn-ea"/>
              </a:rPr>
              <a:t>file</a:t>
            </a:r>
          </a:p>
        </p:txBody>
      </p:sp>
      <p:sp>
        <p:nvSpPr>
          <p:cNvPr id="9" name="文本框 8"/>
          <p:cNvSpPr txBox="1"/>
          <p:nvPr>
            <p:custDataLst>
              <p:tags r:id="rId14"/>
            </p:custDataLst>
          </p:nvPr>
        </p:nvSpPr>
        <p:spPr>
          <a:xfrm>
            <a:off x="8086090" y="3310890"/>
            <a:ext cx="3197860" cy="52324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得到全局系统文件列表</a:t>
            </a:r>
            <a:r>
              <a:rPr lang="en-US" altLang="zh-CN">
                <a:solidFill>
                  <a:srgbClr val="FF0000"/>
                </a:solidFill>
                <a:latin typeface="得意黑" pitchFamily="2" charset="-122"/>
                <a:ea typeface="得意黑" pitchFamily="2" charset="-122"/>
                <a:cs typeface="得意黑" pitchFamily="2" charset="-122"/>
                <a:sym typeface="+mn-ea"/>
              </a:rPr>
              <a:t>list</a:t>
            </a:r>
          </a:p>
        </p:txBody>
      </p:sp>
      <p:sp>
        <p:nvSpPr>
          <p:cNvPr id="13" name="标题 12"/>
          <p:cNvSpPr>
            <a:spLocks noGrp="1"/>
          </p:cNvSpPr>
          <p:nvPr>
            <p:ph type="title"/>
            <p:custDataLst>
              <p:tags r:id="rId15"/>
            </p:custDataLst>
          </p:nvPr>
        </p:nvSpPr>
        <p:spPr>
          <a:xfrm>
            <a:off x="264795" y="275590"/>
            <a:ext cx="6118860" cy="683895"/>
          </a:xfrm>
        </p:spPr>
        <p:txBody>
          <a:bodyPr>
            <a:normAutofit/>
          </a:bodyPr>
          <a:lstStyle/>
          <a:p>
            <a:pPr algn="l"/>
            <a:r>
              <a:rPr lang="en-US" altLang="zh-CN" sz="3555">
                <a:latin typeface="得意黑" pitchFamily="2" charset="-122"/>
                <a:ea typeface="得意黑" pitchFamily="2" charset="-122"/>
              </a:rPr>
              <a:t>read()-&gt; fs_getfilep()</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7"/>
          <a:stretch>
            <a:fillRect/>
          </a:stretch>
        </p:blipFill>
        <p:spPr>
          <a:xfrm>
            <a:off x="7157085" y="2656840"/>
            <a:ext cx="5034915" cy="3735070"/>
          </a:xfrm>
          <a:prstGeom prst="rect">
            <a:avLst/>
          </a:prstGeom>
        </p:spPr>
      </p:pic>
      <p:pic>
        <p:nvPicPr>
          <p:cNvPr id="5" name="图片 4"/>
          <p:cNvPicPr>
            <a:picLocks noChangeAspect="1"/>
          </p:cNvPicPr>
          <p:nvPr/>
        </p:nvPicPr>
        <p:blipFill>
          <a:blip r:embed="rId8"/>
          <a:stretch>
            <a:fillRect/>
          </a:stretch>
        </p:blipFill>
        <p:spPr>
          <a:xfrm>
            <a:off x="378460" y="1273810"/>
            <a:ext cx="5027295" cy="5266690"/>
          </a:xfrm>
          <a:prstGeom prst="rect">
            <a:avLst/>
          </a:prstGeom>
        </p:spPr>
      </p:pic>
      <p:sp>
        <p:nvSpPr>
          <p:cNvPr id="2" name="标题 1"/>
          <p:cNvSpPr>
            <a:spLocks noGrp="1"/>
          </p:cNvSpPr>
          <p:nvPr>
            <p:ph type="ctrTitle"/>
            <p:custDataLst>
              <p:tags r:id="rId2"/>
            </p:custDataLst>
          </p:nvPr>
        </p:nvSpPr>
        <p:spPr>
          <a:xfrm>
            <a:off x="264795" y="275590"/>
            <a:ext cx="6118860" cy="683895"/>
          </a:xfrm>
        </p:spPr>
        <p:txBody>
          <a:bodyPr>
            <a:normAutofit fontScale="90000"/>
          </a:bodyPr>
          <a:lstStyle/>
          <a:p>
            <a:pPr algn="l"/>
            <a:r>
              <a:rPr lang="en-US" altLang="zh-CN" sz="3555">
                <a:latin typeface="得意黑" pitchFamily="2" charset="-122"/>
                <a:ea typeface="得意黑" pitchFamily="2" charset="-122"/>
                <a:sym typeface="+mn-ea"/>
              </a:rPr>
              <a:t>read()-&gt;</a:t>
            </a:r>
            <a:r>
              <a:rPr lang="en-US" altLang="zh-CN" sz="3555">
                <a:latin typeface="得意黑" pitchFamily="2" charset="-122"/>
                <a:ea typeface="得意黑" pitchFamily="2" charset="-122"/>
              </a:rPr>
              <a:t>file_read() </a:t>
            </a:r>
            <a:r>
              <a:rPr lang="en-US" altLang="zh-CN" sz="3555">
                <a:latin typeface="得意黑" pitchFamily="2" charset="-122"/>
                <a:ea typeface="得意黑" pitchFamily="2" charset="-122"/>
                <a:sym typeface="+mn-ea"/>
              </a:rPr>
              <a:t>-&gt; fatfs_read()</a:t>
            </a:r>
            <a:endParaRPr lang="en-US" altLang="zh-CN" sz="3555">
              <a:latin typeface="得意黑" pitchFamily="2" charset="-122"/>
              <a:ea typeface="得意黑" pitchFamily="2" charset="-122"/>
            </a:endParaRPr>
          </a:p>
        </p:txBody>
      </p:sp>
      <p:cxnSp>
        <p:nvCxnSpPr>
          <p:cNvPr id="18" name="直接箭头连接符 17"/>
          <p:cNvCxnSpPr>
            <a:stCxn id="9" idx="3"/>
          </p:cNvCxnSpPr>
          <p:nvPr/>
        </p:nvCxnSpPr>
        <p:spPr>
          <a:xfrm flipV="1">
            <a:off x="4723765" y="4578350"/>
            <a:ext cx="2312035" cy="264160"/>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
        <p:nvSpPr>
          <p:cNvPr id="3" name="文本框 2"/>
          <p:cNvSpPr txBox="1"/>
          <p:nvPr/>
        </p:nvSpPr>
        <p:spPr>
          <a:xfrm>
            <a:off x="378460" y="867410"/>
            <a:ext cx="11616055" cy="64516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读取</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file</a:t>
            </a:r>
            <a:r>
              <a:rPr lang="zh-CN" altLang="en-US">
                <a:latin typeface="微软雅黑" panose="020B0503020204020204" pitchFamily="34" charset="-122"/>
                <a:ea typeface="微软雅黑" panose="020B0503020204020204" pitchFamily="34" charset="-122"/>
                <a:cs typeface="微软雅黑" panose="020B0503020204020204" pitchFamily="34" charset="-122"/>
              </a:rPr>
              <a:t>中</a:t>
            </a:r>
            <a:r>
              <a:rPr lang="en-US" altLang="zh-CN">
                <a:latin typeface="微软雅黑" panose="020B0503020204020204" pitchFamily="34" charset="-122"/>
                <a:ea typeface="微软雅黑" panose="020B0503020204020204" pitchFamily="34" charset="-122"/>
                <a:cs typeface="微软雅黑" panose="020B0503020204020204" pitchFamily="34" charset="-122"/>
              </a:rPr>
              <a:t>nbytes</a:t>
            </a:r>
            <a:r>
              <a:rPr lang="zh-CN" altLang="en-US">
                <a:latin typeface="微软雅黑" panose="020B0503020204020204" pitchFamily="34" charset="-122"/>
                <a:ea typeface="微软雅黑" panose="020B0503020204020204" pitchFamily="34" charset="-122"/>
                <a:cs typeface="微软雅黑" panose="020B0503020204020204" pitchFamily="34" charset="-122"/>
              </a:rPr>
              <a:t>的内容放到缓冲区</a:t>
            </a:r>
            <a:r>
              <a:rPr lang="en-US" altLang="zh-CN">
                <a:latin typeface="微软雅黑" panose="020B0503020204020204" pitchFamily="34" charset="-122"/>
                <a:ea typeface="微软雅黑" panose="020B0503020204020204" pitchFamily="34" charset="-122"/>
                <a:cs typeface="微软雅黑" panose="020B0503020204020204" pitchFamily="34" charset="-122"/>
              </a:rPr>
              <a:t>buf</a:t>
            </a:r>
            <a:r>
              <a:rPr lang="zh-CN" altLang="en-US">
                <a:latin typeface="微软雅黑" panose="020B0503020204020204" pitchFamily="34" charset="-122"/>
                <a:ea typeface="微软雅黑" panose="020B0503020204020204" pitchFamily="34" charset="-122"/>
                <a:cs typeface="微软雅黑" panose="020B0503020204020204" pitchFamily="34" charset="-122"/>
              </a:rPr>
              <a:t>中</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18"/>
          <p:cNvSpPr txBox="1"/>
          <p:nvPr>
            <p:custDataLst>
              <p:tags r:id="rId3"/>
            </p:custDataLst>
          </p:nvPr>
        </p:nvSpPr>
        <p:spPr>
          <a:xfrm>
            <a:off x="3322955" y="1774190"/>
            <a:ext cx="3119120"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判断缓冲区是否为空</a:t>
            </a:r>
          </a:p>
        </p:txBody>
      </p:sp>
      <p:sp>
        <p:nvSpPr>
          <p:cNvPr id="9" name="矩形 8"/>
          <p:cNvSpPr/>
          <p:nvPr/>
        </p:nvSpPr>
        <p:spPr>
          <a:xfrm>
            <a:off x="758190" y="4759325"/>
            <a:ext cx="3965575" cy="165735"/>
          </a:xfrm>
          <a:prstGeom prst="rect">
            <a:avLst/>
          </a:prstGeom>
          <a:noFill/>
          <a:ln w="25400">
            <a:solidFill>
              <a:srgbClr val="FF0000"/>
            </a:solidFill>
          </a:ln>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2" name="文本框 11"/>
          <p:cNvSpPr txBox="1"/>
          <p:nvPr>
            <p:custDataLst>
              <p:tags r:id="rId4"/>
            </p:custDataLst>
          </p:nvPr>
        </p:nvSpPr>
        <p:spPr>
          <a:xfrm>
            <a:off x="3263265" y="3733800"/>
            <a:ext cx="3943985"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调用文件的</a:t>
            </a:r>
            <a:r>
              <a:rPr lang="en-US" altLang="zh-CN">
                <a:solidFill>
                  <a:srgbClr val="FF0000"/>
                </a:solidFill>
                <a:latin typeface="得意黑" pitchFamily="2" charset="-122"/>
                <a:ea typeface="得意黑" pitchFamily="2" charset="-122"/>
                <a:cs typeface="得意黑" pitchFamily="2" charset="-122"/>
                <a:sym typeface="+mn-ea"/>
              </a:rPr>
              <a:t>read</a:t>
            </a:r>
            <a:r>
              <a:rPr lang="zh-CN" altLang="en-US">
                <a:solidFill>
                  <a:srgbClr val="FF0000"/>
                </a:solidFill>
                <a:latin typeface="得意黑" pitchFamily="2" charset="-122"/>
                <a:ea typeface="得意黑" pitchFamily="2" charset="-122"/>
                <a:cs typeface="得意黑" pitchFamily="2" charset="-122"/>
                <a:sym typeface="+mn-ea"/>
              </a:rPr>
              <a:t>操作进行数据读取</a:t>
            </a:r>
          </a:p>
        </p:txBody>
      </p:sp>
      <p:sp>
        <p:nvSpPr>
          <p:cNvPr id="10" name="文本框 9"/>
          <p:cNvSpPr txBox="1"/>
          <p:nvPr>
            <p:custDataLst>
              <p:tags r:id="rId5"/>
            </p:custDataLst>
          </p:nvPr>
        </p:nvSpPr>
        <p:spPr>
          <a:xfrm>
            <a:off x="3322955" y="2780030"/>
            <a:ext cx="3119120" cy="4330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判断文件是否是只写文件</a:t>
            </a:r>
          </a:p>
        </p:txBody>
      </p:sp>
      <p:sp>
        <p:nvSpPr>
          <p:cNvPr id="13" name="文本框 12"/>
          <p:cNvSpPr txBox="1"/>
          <p:nvPr/>
        </p:nvSpPr>
        <p:spPr>
          <a:xfrm>
            <a:off x="7157085" y="2134870"/>
            <a:ext cx="4940300" cy="64516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读取</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filep</a:t>
            </a:r>
            <a:r>
              <a:rPr lang="zh-CN" altLang="en-US">
                <a:latin typeface="微软雅黑" panose="020B0503020204020204" pitchFamily="34" charset="-122"/>
                <a:ea typeface="微软雅黑" panose="020B0503020204020204" pitchFamily="34" charset="-122"/>
                <a:cs typeface="微软雅黑" panose="020B0503020204020204" pitchFamily="34" charset="-122"/>
              </a:rPr>
              <a:t>中</a:t>
            </a:r>
            <a:r>
              <a:rPr lang="en-US" altLang="zh-CN">
                <a:latin typeface="微软雅黑" panose="020B0503020204020204" pitchFamily="34" charset="-122"/>
                <a:ea typeface="微软雅黑" panose="020B0503020204020204" pitchFamily="34" charset="-122"/>
                <a:cs typeface="微软雅黑" panose="020B0503020204020204" pitchFamily="34" charset="-122"/>
              </a:rPr>
              <a:t>count</a:t>
            </a:r>
            <a:r>
              <a:rPr lang="zh-CN" altLang="en-US">
                <a:latin typeface="微软雅黑" panose="020B0503020204020204" pitchFamily="34" charset="-122"/>
                <a:ea typeface="微软雅黑" panose="020B0503020204020204" pitchFamily="34" charset="-122"/>
                <a:cs typeface="微软雅黑" panose="020B0503020204020204" pitchFamily="34" charset="-122"/>
              </a:rPr>
              <a:t>比特的内容放到缓冲区</a:t>
            </a:r>
            <a:r>
              <a:rPr lang="en-US" altLang="zh-CN">
                <a:latin typeface="微软雅黑" panose="020B0503020204020204" pitchFamily="34" charset="-122"/>
                <a:ea typeface="微软雅黑" panose="020B0503020204020204" pitchFamily="34" charset="-122"/>
                <a:cs typeface="微软雅黑" panose="020B0503020204020204" pitchFamily="34" charset="-122"/>
              </a:rPr>
              <a:t>buf</a:t>
            </a:r>
            <a:r>
              <a:rPr lang="zh-CN" altLang="en-US">
                <a:latin typeface="微软雅黑" panose="020B0503020204020204" pitchFamily="34" charset="-122"/>
                <a:ea typeface="微软雅黑" panose="020B0503020204020204" pitchFamily="34" charset="-122"/>
                <a:cs typeface="微软雅黑" panose="020B0503020204020204" pitchFamily="34" charset="-122"/>
              </a:rPr>
              <a:t>中</a:t>
            </a:r>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64795" y="134620"/>
            <a:ext cx="6118860" cy="683895"/>
          </a:xfrm>
        </p:spPr>
        <p:txBody>
          <a:bodyPr>
            <a:normAutofit/>
          </a:bodyPr>
          <a:lstStyle/>
          <a:p>
            <a:pPr algn="l"/>
            <a:r>
              <a:rPr lang="en-US" altLang="zh-CN" sz="3555">
                <a:latin typeface="得意黑" pitchFamily="2" charset="-122"/>
                <a:ea typeface="得意黑" pitchFamily="2" charset="-122"/>
                <a:sym typeface="+mn-ea"/>
              </a:rPr>
              <a:t>fatfs_read() -&gt; </a:t>
            </a:r>
            <a:r>
              <a:rPr lang="en-US" altLang="zh-CN" sz="3555">
                <a:latin typeface="得意黑" pitchFamily="2" charset="-122"/>
                <a:ea typeface="得意黑" pitchFamily="2" charset="-122"/>
              </a:rPr>
              <a:t>f_read()</a:t>
            </a:r>
          </a:p>
        </p:txBody>
      </p:sp>
      <p:pic>
        <p:nvPicPr>
          <p:cNvPr id="4" name="图片 3"/>
          <p:cNvPicPr>
            <a:picLocks noChangeAspect="1"/>
          </p:cNvPicPr>
          <p:nvPr/>
        </p:nvPicPr>
        <p:blipFill>
          <a:blip r:embed="rId4"/>
          <a:srcRect t="3408"/>
          <a:stretch>
            <a:fillRect/>
          </a:stretch>
        </p:blipFill>
        <p:spPr>
          <a:xfrm>
            <a:off x="264795" y="726440"/>
            <a:ext cx="6375400" cy="2038985"/>
          </a:xfrm>
          <a:prstGeom prst="rect">
            <a:avLst/>
          </a:prstGeom>
        </p:spPr>
      </p:pic>
      <p:pic>
        <p:nvPicPr>
          <p:cNvPr id="9" name="图片 8"/>
          <p:cNvPicPr>
            <a:picLocks noChangeAspect="1"/>
          </p:cNvPicPr>
          <p:nvPr/>
        </p:nvPicPr>
        <p:blipFill>
          <a:blip r:embed="rId5"/>
          <a:srcRect b="9333"/>
          <a:stretch>
            <a:fillRect/>
          </a:stretch>
        </p:blipFill>
        <p:spPr>
          <a:xfrm>
            <a:off x="8751570" y="2428875"/>
            <a:ext cx="2693035" cy="4325620"/>
          </a:xfrm>
          <a:prstGeom prst="rect">
            <a:avLst/>
          </a:prstGeom>
        </p:spPr>
      </p:pic>
      <p:pic>
        <p:nvPicPr>
          <p:cNvPr id="10" name="图片 9"/>
          <p:cNvPicPr>
            <a:picLocks noChangeAspect="1"/>
          </p:cNvPicPr>
          <p:nvPr/>
        </p:nvPicPr>
        <p:blipFill>
          <a:blip r:embed="rId6"/>
          <a:stretch>
            <a:fillRect/>
          </a:stretch>
        </p:blipFill>
        <p:spPr>
          <a:xfrm>
            <a:off x="264795" y="2722880"/>
            <a:ext cx="7384415" cy="4135120"/>
          </a:xfrm>
          <a:prstGeom prst="rect">
            <a:avLst/>
          </a:prstGeom>
        </p:spPr>
      </p:pic>
      <p:pic>
        <p:nvPicPr>
          <p:cNvPr id="11" name="图片 10"/>
          <p:cNvPicPr>
            <a:picLocks noChangeAspect="1"/>
          </p:cNvPicPr>
          <p:nvPr/>
        </p:nvPicPr>
        <p:blipFill>
          <a:blip r:embed="rId7"/>
          <a:srcRect t="2124"/>
          <a:stretch>
            <a:fillRect/>
          </a:stretch>
        </p:blipFill>
        <p:spPr>
          <a:xfrm>
            <a:off x="8696325" y="0"/>
            <a:ext cx="2891790" cy="2428875"/>
          </a:xfrm>
          <a:prstGeom prst="rect">
            <a:avLst/>
          </a:prstGeom>
        </p:spPr>
      </p:pic>
      <p:cxnSp>
        <p:nvCxnSpPr>
          <p:cNvPr id="18" name="直接箭头连接符 17"/>
          <p:cNvCxnSpPr/>
          <p:nvPr/>
        </p:nvCxnSpPr>
        <p:spPr>
          <a:xfrm flipV="1">
            <a:off x="7229475" y="1704340"/>
            <a:ext cx="2085975" cy="1134745"/>
          </a:xfrm>
          <a:prstGeom prst="straightConnector1">
            <a:avLst/>
          </a:prstGeom>
          <a:ln w="25400">
            <a:tailEnd type="triangle" w="lg" len="lg"/>
          </a:ln>
        </p:spPr>
        <p:style>
          <a:lnRef idx="1">
            <a:schemeClr val="accent4"/>
          </a:lnRef>
          <a:fillRef idx="0">
            <a:schemeClr val="accent4"/>
          </a:fillRef>
          <a:effectRef idx="0">
            <a:schemeClr val="accent4"/>
          </a:effectRef>
          <a:fontRef idx="minor">
            <a:schemeClr val="tx1"/>
          </a:fontRef>
        </p:style>
      </p:cxnSp>
      <p:sp>
        <p:nvSpPr>
          <p:cNvPr id="8" name="矩形 7"/>
          <p:cNvSpPr/>
          <p:nvPr/>
        </p:nvSpPr>
        <p:spPr>
          <a:xfrm>
            <a:off x="430530" y="3745230"/>
            <a:ext cx="4418330" cy="241300"/>
          </a:xfrm>
          <a:prstGeom prst="rect">
            <a:avLst/>
          </a:prstGeom>
          <a:noFill/>
          <a:ln w="19050"/>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12" name="直接箭头连接符 11"/>
          <p:cNvCxnSpPr/>
          <p:nvPr/>
        </p:nvCxnSpPr>
        <p:spPr>
          <a:xfrm flipV="1">
            <a:off x="4946650" y="2868295"/>
            <a:ext cx="4683125" cy="998855"/>
          </a:xfrm>
          <a:prstGeom prst="straightConnector1">
            <a:avLst/>
          </a:prstGeom>
          <a:ln w="25400">
            <a:tailEnd type="triangle" w="lg" len="lg"/>
          </a:ln>
        </p:spPr>
        <p:style>
          <a:lnRef idx="1">
            <a:schemeClr val="accent4"/>
          </a:lnRef>
          <a:fillRef idx="0">
            <a:schemeClr val="accent4"/>
          </a:fillRef>
          <a:effectRef idx="0">
            <a:schemeClr val="accent4"/>
          </a:effectRef>
          <a:fontRef idx="minor">
            <a:schemeClr val="tx1"/>
          </a:fontRef>
        </p:style>
      </p:cxnSp>
      <p:sp>
        <p:nvSpPr>
          <p:cNvPr id="13" name="矩形 12"/>
          <p:cNvSpPr/>
          <p:nvPr/>
        </p:nvSpPr>
        <p:spPr>
          <a:xfrm>
            <a:off x="9004935" y="4184015"/>
            <a:ext cx="1835150" cy="2146300"/>
          </a:xfrm>
          <a:prstGeom prst="rect">
            <a:avLst/>
          </a:prstGeom>
          <a:noFill/>
          <a:ln w="25400"/>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14" name="直接箭头连接符 13"/>
          <p:cNvCxnSpPr/>
          <p:nvPr/>
        </p:nvCxnSpPr>
        <p:spPr>
          <a:xfrm flipV="1">
            <a:off x="6769100" y="4500245"/>
            <a:ext cx="2209800" cy="192405"/>
          </a:xfrm>
          <a:prstGeom prst="straightConnector1">
            <a:avLst/>
          </a:prstGeom>
          <a:ln w="25400">
            <a:tailEnd type="triangle" w="lg" len="lg"/>
          </a:ln>
        </p:spPr>
        <p:style>
          <a:lnRef idx="1">
            <a:schemeClr val="accent4"/>
          </a:lnRef>
          <a:fillRef idx="0">
            <a:schemeClr val="accent4"/>
          </a:fillRef>
          <a:effectRef idx="0">
            <a:schemeClr val="accent4"/>
          </a:effectRef>
          <a:fontRef idx="minor">
            <a:schemeClr val="tx1"/>
          </a:fontRef>
        </p:style>
      </p:cxnSp>
      <p:cxnSp>
        <p:nvCxnSpPr>
          <p:cNvPr id="15" name="直接箭头连接符 14"/>
          <p:cNvCxnSpPr/>
          <p:nvPr/>
        </p:nvCxnSpPr>
        <p:spPr>
          <a:xfrm flipV="1">
            <a:off x="6667500" y="4998085"/>
            <a:ext cx="2992120" cy="208915"/>
          </a:xfrm>
          <a:prstGeom prst="straightConnector1">
            <a:avLst/>
          </a:prstGeom>
          <a:ln w="25400">
            <a:solidFill>
              <a:schemeClr val="accent6"/>
            </a:solidFill>
            <a:tailEnd type="triangle" w="lg" len="lg"/>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p:nvPr/>
        </p:nvCxnSpPr>
        <p:spPr>
          <a:xfrm flipV="1">
            <a:off x="6692900" y="5707380"/>
            <a:ext cx="3171190" cy="401320"/>
          </a:xfrm>
          <a:prstGeom prst="straightConnector1">
            <a:avLst/>
          </a:prstGeom>
          <a:ln w="25400">
            <a:solidFill>
              <a:schemeClr val="accent6"/>
            </a:solidFill>
            <a:tailEnd type="triangle" w="lg" len="lg"/>
          </a:ln>
        </p:spPr>
        <p:style>
          <a:lnRef idx="1">
            <a:schemeClr val="accent4"/>
          </a:lnRef>
          <a:fillRef idx="0">
            <a:schemeClr val="accent4"/>
          </a:fillRef>
          <a:effectRef idx="0">
            <a:schemeClr val="accent4"/>
          </a:effectRef>
          <a:fontRef idx="minor">
            <a:schemeClr val="tx1"/>
          </a:fontRef>
        </p:style>
      </p:cxnSp>
      <p:sp>
        <p:nvSpPr>
          <p:cNvPr id="17" name="文本框 16"/>
          <p:cNvSpPr txBox="1"/>
          <p:nvPr/>
        </p:nvSpPr>
        <p:spPr>
          <a:xfrm>
            <a:off x="4439285" y="173355"/>
            <a:ext cx="4006850" cy="92202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读取</a:t>
            </a:r>
            <a:r>
              <a:rPr lang="en-US" altLang="zh-CN">
                <a:latin typeface="微软雅黑" panose="020B0503020204020204" pitchFamily="34" charset="-122"/>
                <a:ea typeface="微软雅黑" panose="020B0503020204020204" pitchFamily="34" charset="-122"/>
                <a:cs typeface="微软雅黑" panose="020B0503020204020204" pitchFamily="34" charset="-122"/>
              </a:rPr>
              <a:t>fp</a:t>
            </a:r>
            <a:r>
              <a:rPr lang="zh-CN" altLang="en-US">
                <a:latin typeface="微软雅黑" panose="020B0503020204020204" pitchFamily="34" charset="-122"/>
                <a:ea typeface="微软雅黑" panose="020B0503020204020204" pitchFamily="34" charset="-122"/>
                <a:cs typeface="微软雅黑" panose="020B0503020204020204" pitchFamily="34" charset="-122"/>
              </a:rPr>
              <a:t>对象中</a:t>
            </a:r>
            <a:r>
              <a:rPr lang="en-US" altLang="zh-CN">
                <a:latin typeface="微软雅黑" panose="020B0503020204020204" pitchFamily="34" charset="-122"/>
                <a:ea typeface="微软雅黑" panose="020B0503020204020204" pitchFamily="34" charset="-122"/>
                <a:cs typeface="微软雅黑" panose="020B0503020204020204" pitchFamily="34" charset="-122"/>
              </a:rPr>
              <a:t>btr</a:t>
            </a:r>
            <a:r>
              <a:rPr lang="zh-CN" altLang="en-US">
                <a:latin typeface="微软雅黑" panose="020B0503020204020204" pitchFamily="34" charset="-122"/>
                <a:ea typeface="微软雅黑" panose="020B0503020204020204" pitchFamily="34" charset="-122"/>
                <a:cs typeface="微软雅黑" panose="020B0503020204020204" pitchFamily="34" charset="-122"/>
              </a:rPr>
              <a:t>字节的数据放到</a:t>
            </a:r>
            <a:r>
              <a:rPr lang="en-US" altLang="zh-CN">
                <a:latin typeface="微软雅黑" panose="020B0503020204020204" pitchFamily="34" charset="-122"/>
                <a:ea typeface="微软雅黑" panose="020B0503020204020204" pitchFamily="34" charset="-122"/>
                <a:cs typeface="微软雅黑" panose="020B0503020204020204" pitchFamily="34" charset="-122"/>
              </a:rPr>
              <a:t>buff</a:t>
            </a:r>
            <a:r>
              <a:rPr lang="zh-CN" altLang="en-US">
                <a:latin typeface="微软雅黑" panose="020B0503020204020204" pitchFamily="34" charset="-122"/>
                <a:ea typeface="微软雅黑" panose="020B0503020204020204" pitchFamily="34" charset="-122"/>
                <a:cs typeface="微软雅黑" panose="020B0503020204020204" pitchFamily="34" charset="-122"/>
              </a:rPr>
              <a:t>缓冲区中，br为最终读取的字节数</a:t>
            </a: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44145" y="895350"/>
            <a:ext cx="8669020" cy="5480685"/>
          </a:xfrm>
          <a:prstGeom prst="rect">
            <a:avLst/>
          </a:prstGeom>
        </p:spPr>
      </p:pic>
      <p:pic>
        <p:nvPicPr>
          <p:cNvPr id="7" name="图片 6"/>
          <p:cNvPicPr>
            <a:picLocks noChangeAspect="1"/>
          </p:cNvPicPr>
          <p:nvPr/>
        </p:nvPicPr>
        <p:blipFill>
          <a:blip r:embed="rId5"/>
          <a:stretch>
            <a:fillRect/>
          </a:stretch>
        </p:blipFill>
        <p:spPr>
          <a:xfrm>
            <a:off x="9051290" y="67945"/>
            <a:ext cx="2961640" cy="6722110"/>
          </a:xfrm>
          <a:prstGeom prst="rect">
            <a:avLst/>
          </a:prstGeom>
        </p:spPr>
      </p:pic>
      <p:sp>
        <p:nvSpPr>
          <p:cNvPr id="2" name="标题 1"/>
          <p:cNvSpPr>
            <a:spLocks noGrp="1"/>
          </p:cNvSpPr>
          <p:nvPr>
            <p:ph type="ctrTitle"/>
            <p:custDataLst>
              <p:tags r:id="rId2"/>
            </p:custDataLst>
          </p:nvPr>
        </p:nvSpPr>
        <p:spPr>
          <a:xfrm>
            <a:off x="264795" y="134620"/>
            <a:ext cx="6118860" cy="683895"/>
          </a:xfrm>
        </p:spPr>
        <p:txBody>
          <a:bodyPr>
            <a:normAutofit/>
          </a:bodyPr>
          <a:lstStyle/>
          <a:p>
            <a:pPr algn="l"/>
            <a:r>
              <a:rPr lang="en-US" altLang="zh-CN" sz="3555">
                <a:latin typeface="得意黑" pitchFamily="2" charset="-122"/>
                <a:ea typeface="得意黑" pitchFamily="2" charset="-122"/>
                <a:sym typeface="+mn-ea"/>
              </a:rPr>
              <a:t>fatfs_read() -&gt; </a:t>
            </a:r>
            <a:r>
              <a:rPr lang="en-US" altLang="zh-CN" sz="3555">
                <a:latin typeface="得意黑" pitchFamily="2" charset="-122"/>
                <a:ea typeface="得意黑" pitchFamily="2" charset="-122"/>
              </a:rPr>
              <a:t>f_read()</a:t>
            </a:r>
          </a:p>
        </p:txBody>
      </p:sp>
      <p:cxnSp>
        <p:nvCxnSpPr>
          <p:cNvPr id="18" name="直接箭头连接符 17"/>
          <p:cNvCxnSpPr/>
          <p:nvPr/>
        </p:nvCxnSpPr>
        <p:spPr>
          <a:xfrm flipV="1">
            <a:off x="8401685" y="1517650"/>
            <a:ext cx="1079500" cy="628650"/>
          </a:xfrm>
          <a:prstGeom prst="straightConnector1">
            <a:avLst/>
          </a:prstGeom>
          <a:ln w="25400">
            <a:tailEnd type="triangle" w="lg" len="lg"/>
          </a:ln>
        </p:spPr>
        <p:style>
          <a:lnRef idx="1">
            <a:schemeClr val="accent4"/>
          </a:lnRef>
          <a:fillRef idx="0">
            <a:schemeClr val="accent4"/>
          </a:fillRef>
          <a:effectRef idx="0">
            <a:schemeClr val="accent4"/>
          </a:effectRef>
          <a:fontRef idx="minor">
            <a:schemeClr val="tx1"/>
          </a:fontRef>
        </p:style>
      </p:cxnSp>
      <p:sp>
        <p:nvSpPr>
          <p:cNvPr id="8" name="矩形 7"/>
          <p:cNvSpPr/>
          <p:nvPr/>
        </p:nvSpPr>
        <p:spPr>
          <a:xfrm>
            <a:off x="1115060" y="1577975"/>
            <a:ext cx="5616575" cy="165735"/>
          </a:xfrm>
          <a:prstGeom prst="rect">
            <a:avLst/>
          </a:prstGeom>
          <a:noFill/>
          <a:ln w="25400">
            <a:solidFill>
              <a:srgbClr val="FF0000"/>
            </a:solidFill>
          </a:ln>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3" name="矩形 12"/>
          <p:cNvSpPr/>
          <p:nvPr/>
        </p:nvSpPr>
        <p:spPr>
          <a:xfrm>
            <a:off x="892810" y="1116965"/>
            <a:ext cx="7470775" cy="3587750"/>
          </a:xfrm>
          <a:prstGeom prst="rect">
            <a:avLst/>
          </a:prstGeom>
          <a:noFill/>
          <a:ln w="25400"/>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15" name="直接箭头连接符 14"/>
          <p:cNvCxnSpPr>
            <a:stCxn id="19" idx="3"/>
          </p:cNvCxnSpPr>
          <p:nvPr/>
        </p:nvCxnSpPr>
        <p:spPr>
          <a:xfrm flipV="1">
            <a:off x="7475220" y="2216150"/>
            <a:ext cx="2557780" cy="247650"/>
          </a:xfrm>
          <a:prstGeom prst="straightConnector1">
            <a:avLst/>
          </a:prstGeom>
          <a:ln w="25400">
            <a:solidFill>
              <a:schemeClr val="accent6"/>
            </a:solidFill>
            <a:tailEnd type="triangle" w="lg" len="lg"/>
          </a:ln>
        </p:spPr>
        <p:style>
          <a:lnRef idx="1">
            <a:schemeClr val="accent4"/>
          </a:lnRef>
          <a:fillRef idx="0">
            <a:schemeClr val="accent4"/>
          </a:fillRef>
          <a:effectRef idx="0">
            <a:schemeClr val="accent4"/>
          </a:effectRef>
          <a:fontRef idx="minor">
            <a:schemeClr val="tx1"/>
          </a:fontRef>
        </p:style>
      </p:cxnSp>
      <p:cxnSp>
        <p:nvCxnSpPr>
          <p:cNvPr id="16" name="直接箭头连接符 15"/>
          <p:cNvCxnSpPr/>
          <p:nvPr/>
        </p:nvCxnSpPr>
        <p:spPr>
          <a:xfrm flipV="1">
            <a:off x="7468870" y="2686050"/>
            <a:ext cx="2589530" cy="908050"/>
          </a:xfrm>
          <a:prstGeom prst="straightConnector1">
            <a:avLst/>
          </a:prstGeom>
          <a:ln w="25400">
            <a:solidFill>
              <a:schemeClr val="accent6"/>
            </a:solidFill>
            <a:tailEnd type="triangle" w="lg" len="lg"/>
          </a:ln>
        </p:spPr>
        <p:style>
          <a:lnRef idx="1">
            <a:schemeClr val="accent4"/>
          </a:lnRef>
          <a:fillRef idx="0">
            <a:schemeClr val="accent4"/>
          </a:fillRef>
          <a:effectRef idx="0">
            <a:schemeClr val="accent4"/>
          </a:effectRef>
          <a:fontRef idx="minor">
            <a:schemeClr val="tx1"/>
          </a:fontRef>
        </p:style>
      </p:cxnSp>
      <p:sp>
        <p:nvSpPr>
          <p:cNvPr id="17" name="矩形 16"/>
          <p:cNvSpPr/>
          <p:nvPr/>
        </p:nvSpPr>
        <p:spPr>
          <a:xfrm>
            <a:off x="9519285" y="606425"/>
            <a:ext cx="1835150" cy="3072765"/>
          </a:xfrm>
          <a:prstGeom prst="rect">
            <a:avLst/>
          </a:prstGeom>
          <a:noFill/>
          <a:ln w="25400"/>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9" name="矩形 18"/>
          <p:cNvSpPr/>
          <p:nvPr/>
        </p:nvSpPr>
        <p:spPr>
          <a:xfrm>
            <a:off x="1019810" y="1917065"/>
            <a:ext cx="6455410" cy="1092835"/>
          </a:xfrm>
          <a:prstGeom prst="rect">
            <a:avLst/>
          </a:prstGeom>
          <a:noFill/>
          <a:ln w="25400">
            <a:solidFill>
              <a:schemeClr val="accent6"/>
            </a:solidFill>
          </a:ln>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0" name="矩形 19"/>
          <p:cNvSpPr/>
          <p:nvPr/>
        </p:nvSpPr>
        <p:spPr>
          <a:xfrm>
            <a:off x="1019810" y="3054350"/>
            <a:ext cx="6455410" cy="1137285"/>
          </a:xfrm>
          <a:prstGeom prst="rect">
            <a:avLst/>
          </a:prstGeom>
          <a:noFill/>
          <a:ln w="25400">
            <a:solidFill>
              <a:schemeClr val="accent6"/>
            </a:solidFill>
          </a:ln>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1" name="矩形 20"/>
          <p:cNvSpPr/>
          <p:nvPr/>
        </p:nvSpPr>
        <p:spPr>
          <a:xfrm flipV="1">
            <a:off x="892810" y="4782820"/>
            <a:ext cx="7470775" cy="1306195"/>
          </a:xfrm>
          <a:prstGeom prst="rect">
            <a:avLst/>
          </a:prstGeom>
          <a:noFill/>
          <a:ln w="25400"/>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2" name="矩形 21"/>
          <p:cNvSpPr/>
          <p:nvPr/>
        </p:nvSpPr>
        <p:spPr>
          <a:xfrm>
            <a:off x="9519285" y="3717290"/>
            <a:ext cx="1835150" cy="2432050"/>
          </a:xfrm>
          <a:prstGeom prst="rect">
            <a:avLst/>
          </a:prstGeom>
          <a:noFill/>
          <a:ln w="25400"/>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cxnSp>
        <p:nvCxnSpPr>
          <p:cNvPr id="23" name="直接箭头连接符 22"/>
          <p:cNvCxnSpPr/>
          <p:nvPr/>
        </p:nvCxnSpPr>
        <p:spPr>
          <a:xfrm flipV="1">
            <a:off x="8401685" y="4883150"/>
            <a:ext cx="1079500" cy="628650"/>
          </a:xfrm>
          <a:prstGeom prst="straightConnector1">
            <a:avLst/>
          </a:prstGeom>
          <a:ln w="25400">
            <a:tailEnd type="triangle" w="lg" len="lg"/>
          </a:ln>
        </p:spPr>
        <p:style>
          <a:lnRef idx="1">
            <a:schemeClr val="accent4"/>
          </a:lnRef>
          <a:fillRef idx="0">
            <a:schemeClr val="accent4"/>
          </a:fillRef>
          <a:effectRef idx="0">
            <a:schemeClr val="accent4"/>
          </a:effectRef>
          <a:fontRef idx="minor">
            <a:schemeClr val="tx1"/>
          </a:fontRef>
        </p:style>
      </p:cxn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up)">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添加分区并注册驱动</a:t>
            </a:r>
          </a:p>
        </p:txBody>
      </p:sp>
      <p:sp>
        <p:nvSpPr>
          <p:cNvPr id="22" name="动作按钮: 转到主页 21">
            <a:hlinkClick r:id="rId3"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文本框 2"/>
          <p:cNvSpPr txBox="1"/>
          <p:nvPr/>
        </p:nvSpPr>
        <p:spPr>
          <a:xfrm>
            <a:off x="178435" y="748665"/>
            <a:ext cx="12014200" cy="337185"/>
          </a:xfrm>
          <a:prstGeom prst="rect">
            <a:avLst/>
          </a:prstGeom>
          <a:noFill/>
        </p:spPr>
        <p:txBody>
          <a:bodyPr wrap="square">
            <a:spAutoFit/>
          </a:bodyPr>
          <a:lstStyle/>
          <a:p>
            <a:r>
              <a:rPr lang="en-US" altLang="zh-CN" sz="1600" b="0">
                <a:solidFill>
                  <a:srgbClr val="267F99"/>
                </a:solidFill>
                <a:effectLst/>
                <a:latin typeface="JetBrains Mono" panose="02000009000000000000" pitchFamily="49" charset="0"/>
              </a:rPr>
              <a:t>INT32</a:t>
            </a:r>
            <a:r>
              <a:rPr lang="en-US" altLang="zh-CN" sz="1600" b="0">
                <a:solidFill>
                  <a:srgbClr val="000000"/>
                </a:solidFill>
                <a:effectLst/>
                <a:latin typeface="JetBrains Mono" panose="02000009000000000000" pitchFamily="49" charset="0"/>
              </a:rPr>
              <a:t> </a:t>
            </a:r>
            <a:r>
              <a:rPr lang="en-US" altLang="zh-CN" sz="1600" b="0">
                <a:solidFill>
                  <a:srgbClr val="795E26"/>
                </a:solidFill>
                <a:effectLst/>
                <a:latin typeface="JetBrains Mono" panose="02000009000000000000" pitchFamily="49" charset="0"/>
              </a:rPr>
              <a:t>AddPartitions</a:t>
            </a:r>
            <a:r>
              <a:rPr lang="en-US" altLang="zh-CN" sz="1600" b="0">
                <a:solidFill>
                  <a:srgbClr val="000000"/>
                </a:solidFill>
                <a:effectLst/>
                <a:latin typeface="JetBrains Mono" panose="02000009000000000000" pitchFamily="49" charset="0"/>
              </a:rPr>
              <a:t>(</a:t>
            </a:r>
            <a:r>
              <a:rPr lang="en-US" altLang="zh-CN" sz="1600" b="0">
                <a:solidFill>
                  <a:srgbClr val="267F99"/>
                </a:solidFill>
                <a:effectLst/>
                <a:latin typeface="JetBrains Mono" panose="02000009000000000000" pitchFamily="49" charset="0"/>
              </a:rPr>
              <a:t>CHAR</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dev</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UINT64</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rootAddr</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UINT64</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rootSize</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UINT64</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userAddr</a:t>
            </a:r>
            <a:r>
              <a:rPr lang="en-US" altLang="zh-CN" sz="1600" b="0">
                <a:solidFill>
                  <a:srgbClr val="000000"/>
                </a:solidFill>
                <a:effectLst/>
                <a:latin typeface="JetBrains Mono" panose="02000009000000000000" pitchFamily="49" charset="0"/>
              </a:rPr>
              <a:t>, </a:t>
            </a:r>
            <a:r>
              <a:rPr lang="en-US" altLang="zh-CN" sz="1600" b="0">
                <a:solidFill>
                  <a:srgbClr val="267F99"/>
                </a:solidFill>
                <a:effectLst/>
                <a:latin typeface="JetBrains Mono" panose="02000009000000000000" pitchFamily="49" charset="0"/>
              </a:rPr>
              <a:t>UINT64</a:t>
            </a:r>
            <a:r>
              <a:rPr lang="en-US" altLang="zh-CN" sz="1600" b="0">
                <a:solidFill>
                  <a:srgbClr val="000000"/>
                </a:solidFill>
                <a:effectLst/>
                <a:latin typeface="JetBrains Mono" panose="02000009000000000000" pitchFamily="49" charset="0"/>
              </a:rPr>
              <a:t> </a:t>
            </a:r>
            <a:r>
              <a:rPr lang="en-US" altLang="zh-CN" sz="1600" b="0">
                <a:solidFill>
                  <a:srgbClr val="001080"/>
                </a:solidFill>
                <a:effectLst/>
                <a:latin typeface="JetBrains Mono" panose="02000009000000000000" pitchFamily="49" charset="0"/>
              </a:rPr>
              <a:t>userSize</a:t>
            </a:r>
            <a:r>
              <a:rPr lang="en-US" altLang="zh-CN" sz="1600" b="0">
                <a:solidFill>
                  <a:srgbClr val="000000"/>
                </a:solidFill>
                <a:effectLst/>
                <a:latin typeface="JetBrains Mono" panose="02000009000000000000" pitchFamily="49" charset="0"/>
              </a:rPr>
              <a:t>)</a:t>
            </a:r>
          </a:p>
        </p:txBody>
      </p:sp>
      <p:sp>
        <p:nvSpPr>
          <p:cNvPr id="6" name="文本框 5"/>
          <p:cNvSpPr txBox="1"/>
          <p:nvPr/>
        </p:nvSpPr>
        <p:spPr>
          <a:xfrm>
            <a:off x="261359" y="1118509"/>
            <a:ext cx="8548999" cy="337185"/>
          </a:xfrm>
          <a:prstGeom prst="rect">
            <a:avLst/>
          </a:prstGeom>
          <a:noFill/>
        </p:spPr>
        <p:txBody>
          <a:bodyPr wrap="square">
            <a:spAutoFit/>
          </a:bodyPr>
          <a:lstStyle/>
          <a:p>
            <a:r>
              <a:rPr lang="zh-CN" altLang="en-US" sz="1600" b="1">
                <a:solidFill>
                  <a:schemeClr val="accent1"/>
                </a:solidFill>
                <a:latin typeface="微软雅黑" panose="020B0503020204020204" pitchFamily="34" charset="-122"/>
                <a:ea typeface="微软雅黑" panose="020B0503020204020204" pitchFamily="34" charset="-122"/>
              </a:rPr>
              <a:t>为用户空间和内核空间添加分区，并注册设备的驱动</a:t>
            </a:r>
          </a:p>
        </p:txBody>
      </p:sp>
      <p:sp>
        <p:nvSpPr>
          <p:cNvPr id="26" name="动作按钮: 后退或前一项 25">
            <a:hlinkClick r:id="" action="ppaction://hlinkshowjump?jump=lastslideviewed" highlightClick="1"/>
          </p:cNvPr>
          <p:cNvSpPr/>
          <p:nvPr/>
        </p:nvSpPr>
        <p:spPr>
          <a:xfrm>
            <a:off x="9964926" y="6379230"/>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41" name="组合 40"/>
          <p:cNvGrpSpPr/>
          <p:nvPr/>
        </p:nvGrpSpPr>
        <p:grpSpPr>
          <a:xfrm>
            <a:off x="11081224" y="6379230"/>
            <a:ext cx="423016" cy="401653"/>
            <a:chOff x="11081225" y="6379231"/>
            <a:chExt cx="423016" cy="401653"/>
          </a:xfrm>
        </p:grpSpPr>
        <p:sp>
          <p:nvSpPr>
            <p:cNvPr id="42" name="动作按钮: 空白 41">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43" name="图形 42" descr="工作流">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grpSp>
        <p:nvGrpSpPr>
          <p:cNvPr id="44" name="组合 43"/>
          <p:cNvGrpSpPr/>
          <p:nvPr/>
        </p:nvGrpSpPr>
        <p:grpSpPr>
          <a:xfrm>
            <a:off x="10523075" y="6379230"/>
            <a:ext cx="423016" cy="401653"/>
            <a:chOff x="9426011" y="6379230"/>
            <a:chExt cx="423016" cy="401653"/>
          </a:xfrm>
        </p:grpSpPr>
        <p:pic>
          <p:nvPicPr>
            <p:cNvPr id="45" name="图形 44" descr="网络图">
              <a:hlinkClick r:id="rId6" action="ppaction://hlinksldjump"/>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47374" y="6379230"/>
              <a:ext cx="401653" cy="401653"/>
            </a:xfrm>
            <a:prstGeom prst="rect">
              <a:avLst/>
            </a:prstGeom>
          </p:spPr>
        </p:pic>
        <p:sp>
          <p:nvSpPr>
            <p:cNvPr id="46" name="流程图: 过程 45"/>
            <p:cNvSpPr/>
            <p:nvPr/>
          </p:nvSpPr>
          <p:spPr>
            <a:xfrm>
              <a:off x="9426011" y="6379230"/>
              <a:ext cx="423016" cy="401653"/>
            </a:xfrm>
            <a:prstGeom prst="flowChartProcess">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sp>
        <p:nvSpPr>
          <p:cNvPr id="7" name="文本框 6"/>
          <p:cNvSpPr txBox="1"/>
          <p:nvPr/>
        </p:nvSpPr>
        <p:spPr>
          <a:xfrm>
            <a:off x="680720" y="1757045"/>
            <a:ext cx="8580755" cy="3122930"/>
          </a:xfrm>
          <a:prstGeom prst="rect">
            <a:avLst/>
          </a:prstGeom>
          <a:noFill/>
        </p:spPr>
        <p:txBody>
          <a:bodyPr wrap="square">
            <a:spAutoFit/>
          </a:bodyPr>
          <a:lstStyle/>
          <a:p>
            <a:r>
              <a:rPr lang="en-US" altLang="zh-CN" sz="1100" b="0">
                <a:solidFill>
                  <a:srgbClr val="AF00DB"/>
                </a:solidFill>
                <a:effectLst/>
                <a:latin typeface="JetBrains Mono" panose="02000009000000000000" pitchFamily="49" charset="0"/>
              </a:rPr>
              <a:t>#if</a:t>
            </a:r>
            <a:r>
              <a:rPr lang="en-US" altLang="zh-CN" sz="1100" b="0">
                <a:solidFill>
                  <a:srgbClr val="0000FF"/>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defined</a:t>
            </a:r>
            <a:r>
              <a:rPr lang="en-US" altLang="zh-CN" sz="1100" b="0">
                <a:solidFill>
                  <a:srgbClr val="0000FF"/>
                </a:solidFill>
                <a:effectLst/>
                <a:latin typeface="JetBrains Mono" panose="02000009000000000000" pitchFamily="49" charset="0"/>
              </a:rPr>
              <a:t>(LOSCFG_STORAGE_SPINOR) </a:t>
            </a:r>
            <a:r>
              <a:rPr lang="en-US" altLang="zh-CN" sz="1100" b="0">
                <a:solidFill>
                  <a:srgbClr val="000000"/>
                </a:solidFill>
                <a:effectLst/>
                <a:latin typeface="JetBrains Mono" panose="02000009000000000000" pitchFamily="49" charset="0"/>
              </a:rPr>
              <a:t>||</a:t>
            </a:r>
            <a:r>
              <a:rPr lang="en-US" altLang="zh-CN" sz="1100" b="0">
                <a:solidFill>
                  <a:srgbClr val="0000FF"/>
                </a:solidFill>
                <a:effectLst/>
                <a:latin typeface="JetBrains Mono" panose="02000009000000000000" pitchFamily="49" charset="0"/>
              </a:rPr>
              <a:t> </a:t>
            </a:r>
            <a:r>
              <a:rPr lang="en-US" altLang="zh-CN" sz="1100" b="0">
                <a:solidFill>
                  <a:srgbClr val="AF00DB"/>
                </a:solidFill>
                <a:effectLst/>
                <a:latin typeface="JetBrains Mono" panose="02000009000000000000" pitchFamily="49" charset="0"/>
              </a:rPr>
              <a:t>defined</a:t>
            </a:r>
            <a:r>
              <a:rPr lang="en-US" altLang="zh-CN" sz="1100" b="0">
                <a:solidFill>
                  <a:srgbClr val="0000FF"/>
                </a:solidFill>
                <a:effectLst/>
                <a:latin typeface="JetBrains Mono" panose="02000009000000000000" pitchFamily="49" charset="0"/>
              </a:rPr>
              <a:t>(LOSCFG_STORAGE_SPINAND) </a:t>
            </a:r>
            <a:r>
              <a:rPr lang="en-US" altLang="zh-CN" sz="1600">
                <a:solidFill>
                  <a:schemeClr val="accent1"/>
                </a:solidFill>
                <a:effectLst/>
                <a:latin typeface="JetBrains Mono" panose="02000009000000000000" pitchFamily="49" charset="0"/>
                <a:cs typeface="JetBrains Mono" panose="02000009000000000000" pitchFamily="49" charset="0"/>
              </a:rPr>
              <a:t>//</a:t>
            </a:r>
            <a:r>
              <a:rPr lang="zh-CN" altLang="en-US" sz="1600">
                <a:solidFill>
                  <a:schemeClr val="accent1"/>
                </a:solidFill>
                <a:effectLst/>
                <a:latin typeface="JetBrains Mono" panose="02000009000000000000" pitchFamily="49" charset="0"/>
                <a:ea typeface="微软雅黑" panose="020B0503020204020204" pitchFamily="34" charset="-122"/>
                <a:cs typeface="JetBrains Mono" panose="02000009000000000000" pitchFamily="49" charset="0"/>
              </a:rPr>
              <a:t>存储器设备类型为</a:t>
            </a:r>
            <a:r>
              <a:rPr lang="en-US" altLang="zh-CN" sz="1600">
                <a:solidFill>
                  <a:schemeClr val="accent1"/>
                </a:solidFill>
                <a:effectLst/>
                <a:latin typeface="JetBrains Mono" panose="02000009000000000000" pitchFamily="49" charset="0"/>
                <a:cs typeface="JetBrains Mono" panose="02000009000000000000" pitchFamily="49" charset="0"/>
              </a:rPr>
              <a:t>flash</a:t>
            </a:r>
          </a:p>
          <a:p>
            <a:r>
              <a:rPr lang="en-US" altLang="zh-CN" sz="1100" b="0">
                <a:solidFill>
                  <a:srgbClr val="000000"/>
                </a:solidFill>
                <a:effectLst/>
                <a:latin typeface="JetBrains Mono" panose="02000009000000000000" pitchFamily="49" charset="0"/>
              </a:rPr>
              <a:t>    INT32 blk0 = </a:t>
            </a:r>
            <a:r>
              <a:rPr lang="en-US" altLang="zh-CN" sz="1100" b="0">
                <a:solidFill>
                  <a:srgbClr val="098658"/>
                </a:solidFill>
                <a:effectLst/>
                <a:latin typeface="JetBrains Mono" panose="02000009000000000000" pitchFamily="49" charset="0"/>
              </a:rPr>
              <a:t>0</a:t>
            </a:r>
            <a:r>
              <a:rPr lang="en-US" altLang="zh-CN" sz="1100" b="0">
                <a:solidFill>
                  <a:srgbClr val="000000"/>
                </a:solidFill>
                <a:effectLst/>
                <a:latin typeface="JetBrains Mono" panose="02000009000000000000" pitchFamily="49" charset="0"/>
              </a:rPr>
              <a:t>; INT32 blk2 = </a:t>
            </a:r>
            <a:r>
              <a:rPr lang="en-US" altLang="zh-CN" sz="1100" b="0">
                <a:solidFill>
                  <a:srgbClr val="098658"/>
                </a:solidFill>
                <a:effectLst/>
                <a:latin typeface="JetBrains Mono" panose="02000009000000000000" pitchFamily="49" charset="0"/>
              </a:rPr>
              <a:t>2</a:t>
            </a:r>
            <a:r>
              <a:rPr lang="en-US" altLang="zh-CN" sz="1100" b="0">
                <a:solidFill>
                  <a:srgbClr val="000000"/>
                </a:solidFill>
                <a:effectLst/>
                <a:latin typeface="JetBrains Mono" panose="02000009000000000000" pitchFamily="49" charset="0"/>
              </a:rPr>
              <a:t>;</a:t>
            </a:r>
          </a:p>
          <a:p>
            <a:endParaRPr lang="en-US" altLang="zh-CN" sz="1100" b="0">
              <a:solidFill>
                <a:srgbClr val="000000"/>
              </a:solidFill>
              <a:effectLst/>
              <a:latin typeface="JetBrains Mono" panose="02000009000000000000" pitchFamily="49" charset="0"/>
            </a:endParaRPr>
          </a:p>
          <a:p>
            <a:r>
              <a:rPr lang="en-US" altLang="zh-CN" sz="1100" b="0">
                <a:solidFill>
                  <a:srgbClr val="000000"/>
                </a:solidFill>
                <a:effectLst/>
                <a:latin typeface="JetBrains Mono" panose="02000009000000000000" pitchFamily="49" charset="0"/>
              </a:rPr>
              <a:t>    </a:t>
            </a:r>
            <a:r>
              <a:rPr lang="en-US" altLang="zh-CN" sz="1100" b="0">
                <a:solidFill>
                  <a:srgbClr val="795E26"/>
                </a:solidFill>
                <a:effectLst/>
                <a:latin typeface="JetBrains Mono" panose="02000009000000000000" pitchFamily="49" charset="0"/>
              </a:rPr>
              <a:t>add_mtd_partition</a:t>
            </a:r>
            <a:r>
              <a:rPr lang="en-US" altLang="zh-CN" sz="1100" b="0">
                <a:solidFill>
                  <a:srgbClr val="000000"/>
                </a:solidFill>
                <a:effectLst/>
                <a:latin typeface="JetBrains Mono" panose="02000009000000000000" pitchFamily="49" charset="0"/>
              </a:rPr>
              <a:t>(FLASH_TYPE, rootAddr, rootSize, blk0);</a:t>
            </a:r>
            <a:endParaRPr lang="zh-CN" altLang="en-US" sz="1100" b="0">
              <a:solidFill>
                <a:srgbClr val="000000"/>
              </a:solidFill>
              <a:effectLst/>
              <a:latin typeface="JetBrains Mono" panose="02000009000000000000" pitchFamily="49" charset="0"/>
            </a:endParaRPr>
          </a:p>
          <a:p>
            <a:r>
              <a:rPr lang="zh-CN" altLang="en-US" sz="1100" b="0">
                <a:solidFill>
                  <a:srgbClr val="000000"/>
                </a:solidFill>
                <a:effectLst/>
                <a:latin typeface="JetBrains Mono" panose="02000009000000000000" pitchFamily="49" charset="0"/>
              </a:rPr>
              <a:t>   </a:t>
            </a:r>
            <a:br>
              <a:rPr lang="en-US" altLang="zh-CN" sz="1100" b="0">
                <a:solidFill>
                  <a:srgbClr val="000000"/>
                </a:solidFill>
                <a:effectLst/>
                <a:latin typeface="JetBrains Mono" panose="02000009000000000000" pitchFamily="49" charset="0"/>
              </a:rPr>
            </a:br>
            <a:r>
              <a:rPr lang="en-US" altLang="zh-CN" sz="1100" b="0">
                <a:solidFill>
                  <a:srgbClr val="000000"/>
                </a:solidFill>
                <a:effectLst/>
                <a:latin typeface="JetBrains Mono" panose="02000009000000000000" pitchFamily="49" charset="0"/>
              </a:rPr>
              <a:t>    </a:t>
            </a:r>
            <a:r>
              <a:rPr lang="en-US" altLang="zh-CN" sz="1100" b="0">
                <a:solidFill>
                  <a:srgbClr val="795E26"/>
                </a:solidFill>
                <a:effectLst/>
                <a:latin typeface="JetBrains Mono" panose="02000009000000000000" pitchFamily="49" charset="0"/>
              </a:rPr>
              <a:t>add_mtd_partition</a:t>
            </a:r>
            <a:r>
              <a:rPr lang="en-US" altLang="zh-CN" sz="1100" b="0">
                <a:solidFill>
                  <a:srgbClr val="000000"/>
                </a:solidFill>
                <a:effectLst/>
                <a:latin typeface="JetBrains Mono" panose="02000009000000000000" pitchFamily="49" charset="0"/>
              </a:rPr>
              <a:t>(FLASH_TYPE, userAddr, userSize, blk2);</a:t>
            </a:r>
          </a:p>
          <a:p>
            <a:endParaRPr lang="en-US" altLang="zh-CN" sz="1100" b="0">
              <a:solidFill>
                <a:srgbClr val="000000"/>
              </a:solidFill>
              <a:effectLst/>
              <a:latin typeface="JetBrains Mono" panose="02000009000000000000" pitchFamily="49" charset="0"/>
            </a:endParaRPr>
          </a:p>
          <a:p>
            <a:r>
              <a:rPr lang="en-US" altLang="zh-CN" sz="1100" b="0">
                <a:solidFill>
                  <a:srgbClr val="AF00DB"/>
                </a:solidFill>
                <a:effectLst/>
                <a:latin typeface="JetBrains Mono" panose="02000009000000000000" pitchFamily="49" charset="0"/>
              </a:rPr>
              <a:t>#endif</a:t>
            </a:r>
            <a:endParaRPr lang="en-US" altLang="zh-CN" sz="1100" b="0">
              <a:solidFill>
                <a:srgbClr val="000000"/>
              </a:solidFill>
              <a:effectLst/>
              <a:latin typeface="JetBrains Mono" panose="02000009000000000000" pitchFamily="49" charset="0"/>
            </a:endParaRPr>
          </a:p>
          <a:p>
            <a:endParaRPr lang="en-US" altLang="zh-CN" sz="1100" b="0">
              <a:solidFill>
                <a:srgbClr val="000000"/>
              </a:solidFill>
              <a:effectLst/>
              <a:latin typeface="JetBrains Mono" panose="02000009000000000000" pitchFamily="49" charset="0"/>
            </a:endParaRPr>
          </a:p>
          <a:p>
            <a:endParaRPr lang="en-US" altLang="zh-CN" sz="1100">
              <a:solidFill>
                <a:srgbClr val="000000"/>
              </a:solidFill>
              <a:latin typeface="JetBrains Mono" panose="02000009000000000000" pitchFamily="49" charset="0"/>
            </a:endParaRPr>
          </a:p>
          <a:p>
            <a:br>
              <a:rPr lang="en-US" altLang="zh-CN" sz="1100" b="0">
                <a:solidFill>
                  <a:srgbClr val="000000"/>
                </a:solidFill>
                <a:effectLst/>
                <a:latin typeface="JetBrains Mono" panose="02000009000000000000" pitchFamily="49" charset="0"/>
              </a:rPr>
            </a:br>
            <a:r>
              <a:rPr lang="en-US" altLang="zh-CN" sz="1100" b="0">
                <a:solidFill>
                  <a:srgbClr val="AF00DB"/>
                </a:solidFill>
                <a:effectLst/>
                <a:latin typeface="JetBrains Mono" panose="02000009000000000000" pitchFamily="49" charset="0"/>
              </a:rPr>
              <a:t>#ifdef</a:t>
            </a:r>
            <a:r>
              <a:rPr lang="en-US" altLang="zh-CN" sz="1100" b="0">
                <a:solidFill>
                  <a:srgbClr val="0000FF"/>
                </a:solidFill>
                <a:effectLst/>
                <a:latin typeface="JetBrains Mono" panose="02000009000000000000" pitchFamily="49" charset="0"/>
              </a:rPr>
              <a:t> LOSCFG_STORAGE_EMMC</a:t>
            </a:r>
          </a:p>
          <a:p>
            <a:endParaRPr lang="en-US" altLang="zh-CN" sz="1100" b="0">
              <a:solidFill>
                <a:srgbClr val="000000"/>
              </a:solidFill>
              <a:effectLst/>
              <a:latin typeface="JetBrains Mono" panose="02000009000000000000" pitchFamily="49" charset="0"/>
            </a:endParaRPr>
          </a:p>
          <a:p>
            <a:r>
              <a:rPr lang="en-US" altLang="zh-CN" sz="1100" b="0">
                <a:solidFill>
                  <a:srgbClr val="000000"/>
                </a:solidFill>
                <a:effectLst/>
                <a:latin typeface="JetBrains Mono" panose="02000009000000000000" pitchFamily="49" charset="0"/>
              </a:rPr>
              <a:t>    </a:t>
            </a:r>
            <a:r>
              <a:rPr lang="en-US" altLang="zh-CN" sz="1100" b="0">
                <a:solidFill>
                  <a:srgbClr val="795E26"/>
                </a:solidFill>
                <a:effectLst/>
                <a:latin typeface="JetBrains Mono" panose="02000009000000000000" pitchFamily="49" charset="0"/>
              </a:rPr>
              <a:t>AddEmmcParts</a:t>
            </a:r>
            <a:r>
              <a:rPr lang="en-US" altLang="zh-CN" sz="1100" b="0">
                <a:solidFill>
                  <a:srgbClr val="000000"/>
                </a:solidFill>
                <a:effectLst/>
                <a:latin typeface="JetBrains Mono" panose="02000009000000000000" pitchFamily="49" charset="0"/>
              </a:rPr>
              <a:t>(rootAddr, rootSize, userAddr, userSize); </a:t>
            </a:r>
            <a:r>
              <a:rPr lang="en-US" altLang="zh-CN" sz="1100">
                <a:solidFill>
                  <a:srgbClr val="0000FF"/>
                </a:solidFill>
                <a:effectLst/>
                <a:latin typeface="JetBrains Mono" panose="02000009000000000000" pitchFamily="49" charset="0"/>
                <a:sym typeface="+mn-ea"/>
              </a:rPr>
              <a:t> </a:t>
            </a:r>
            <a:r>
              <a:rPr lang="en-US" altLang="zh-CN" sz="1600">
                <a:solidFill>
                  <a:schemeClr val="accent1"/>
                </a:solidFill>
                <a:effectLst/>
                <a:latin typeface="JetBrains Mono" panose="02000009000000000000" pitchFamily="49" charset="0"/>
                <a:cs typeface="JetBrains Mono" panose="02000009000000000000" pitchFamily="49" charset="0"/>
                <a:sym typeface="+mn-ea"/>
              </a:rPr>
              <a:t>//</a:t>
            </a:r>
            <a:r>
              <a:rPr lang="zh-CN" altLang="en-US" sz="1600">
                <a:solidFill>
                  <a:schemeClr val="accent1"/>
                </a:solidFill>
                <a:effectLst/>
                <a:latin typeface="JetBrains Mono" panose="02000009000000000000" pitchFamily="49" charset="0"/>
                <a:ea typeface="微软雅黑" panose="020B0503020204020204" pitchFamily="34" charset="-122"/>
                <a:cs typeface="JetBrains Mono" panose="02000009000000000000" pitchFamily="49" charset="0"/>
                <a:sym typeface="+mn-ea"/>
              </a:rPr>
              <a:t>存储器设备类型为</a:t>
            </a:r>
            <a:r>
              <a:rPr lang="en-US" altLang="zh-CN" sz="1600">
                <a:solidFill>
                  <a:schemeClr val="accent1"/>
                </a:solidFill>
                <a:effectLst/>
                <a:latin typeface="JetBrains Mono" panose="02000009000000000000" pitchFamily="49" charset="0"/>
                <a:ea typeface="微软雅黑" panose="020B0503020204020204" pitchFamily="34" charset="-122"/>
                <a:cs typeface="JetBrains Mono" panose="02000009000000000000" pitchFamily="49" charset="0"/>
                <a:sym typeface="+mn-ea"/>
              </a:rPr>
              <a:t>EMMC</a:t>
            </a:r>
            <a:endParaRPr lang="en-US" altLang="zh-CN" sz="1100">
              <a:solidFill>
                <a:schemeClr val="accent1"/>
              </a:solidFill>
              <a:effectLst/>
              <a:latin typeface="JetBrains Mono" panose="02000009000000000000" pitchFamily="49" charset="0"/>
              <a:cs typeface="JetBrains Mono" panose="02000009000000000000" pitchFamily="49" charset="0"/>
            </a:endParaRPr>
          </a:p>
          <a:p>
            <a:endParaRPr lang="en-US" altLang="zh-CN" sz="1100" b="0">
              <a:solidFill>
                <a:srgbClr val="000000"/>
              </a:solidFill>
              <a:effectLst/>
              <a:latin typeface="JetBrains Mono" panose="02000009000000000000" pitchFamily="49" charset="0"/>
            </a:endParaRPr>
          </a:p>
          <a:p>
            <a:endParaRPr lang="en-US" altLang="zh-CN" sz="1100" b="0">
              <a:solidFill>
                <a:srgbClr val="000000"/>
              </a:solidFill>
              <a:effectLst/>
              <a:latin typeface="JetBrains Mono" panose="02000009000000000000" pitchFamily="49" charset="0"/>
            </a:endParaRPr>
          </a:p>
          <a:p>
            <a:r>
              <a:rPr lang="en-US" altLang="zh-CN" sz="1100" b="0">
                <a:solidFill>
                  <a:srgbClr val="AF00DB"/>
                </a:solidFill>
                <a:effectLst/>
                <a:latin typeface="JetBrains Mono" panose="02000009000000000000" pitchFamily="49" charset="0"/>
              </a:rPr>
              <a:t>#endif</a:t>
            </a:r>
            <a:endParaRPr lang="en-US" altLang="zh-CN" sz="1100" b="0">
              <a:solidFill>
                <a:srgbClr val="000000"/>
              </a:solidFill>
              <a:effectLst/>
              <a:latin typeface="JetBrains Mono" panose="02000009000000000000" pitchFamily="49" charset="0"/>
            </a:endParaRPr>
          </a:p>
        </p:txBody>
      </p:sp>
      <p:sp>
        <p:nvSpPr>
          <p:cNvPr id="8" name="文本框 7"/>
          <p:cNvSpPr txBox="1"/>
          <p:nvPr/>
        </p:nvSpPr>
        <p:spPr>
          <a:xfrm>
            <a:off x="6268085" y="2247265"/>
            <a:ext cx="5370830" cy="829945"/>
          </a:xfrm>
          <a:prstGeom prst="rect">
            <a:avLst/>
          </a:prstGeom>
          <a:noFill/>
          <a:ln w="12700" cmpd="sng">
            <a:noFill/>
            <a:prstDash val="solid"/>
          </a:ln>
        </p:spPr>
        <p:txBody>
          <a:bodyPr wrap="square" rtlCol="0">
            <a:spAutoFit/>
          </a:bodyPr>
          <a:lstStyle/>
          <a:p>
            <a:r>
              <a:rPr lang="en-US" altLang="zh-CN" sz="1600">
                <a:solidFill>
                  <a:schemeClr val="accent1"/>
                </a:solidFill>
                <a:latin typeface="JetBrains Mono" panose="02000009000000000000" pitchFamily="49" charset="0"/>
                <a:ea typeface="+mn-lt"/>
                <a:cs typeface="JetBrains Mono" panose="02000009000000000000" pitchFamily="49" charset="0"/>
              </a:rPr>
              <a:t>//</a:t>
            </a:r>
            <a:r>
              <a:rPr lang="zh-CN" altLang="en-US" sz="1600">
                <a:solidFill>
                  <a:schemeClr val="accent1"/>
                </a:solidFill>
                <a:latin typeface="JetBrains Mono" panose="02000009000000000000" pitchFamily="49" charset="0"/>
                <a:ea typeface="+mn-lt"/>
                <a:cs typeface="JetBrains Mono" panose="02000009000000000000" pitchFamily="49" charset="0"/>
              </a:rPr>
              <a:t>增加</a:t>
            </a:r>
            <a:r>
              <a:rPr lang="en-US" altLang="zh-CN" sz="1600">
                <a:solidFill>
                  <a:schemeClr val="accent1"/>
                </a:solidFill>
                <a:latin typeface="JetBrains Mono" panose="02000009000000000000" pitchFamily="49" charset="0"/>
                <a:ea typeface="+mn-lt"/>
                <a:cs typeface="JetBrains Mono" panose="02000009000000000000" pitchFamily="49" charset="0"/>
              </a:rPr>
              <a:t>MTD</a:t>
            </a:r>
            <a:r>
              <a:rPr lang="zh-CN" altLang="en-US" sz="1600">
                <a:solidFill>
                  <a:schemeClr val="accent1"/>
                </a:solidFill>
                <a:latin typeface="JetBrains Mono" panose="02000009000000000000" pitchFamily="49" charset="0"/>
                <a:ea typeface="+mn-lt"/>
                <a:cs typeface="JetBrains Mono" panose="02000009000000000000" pitchFamily="49" charset="0"/>
              </a:rPr>
              <a:t>分区，</a:t>
            </a:r>
            <a:r>
              <a:rPr lang="zh-CN" altLang="en-US" sz="1600" b="1">
                <a:solidFill>
                  <a:schemeClr val="accent1"/>
                </a:solidFill>
                <a:latin typeface="JetBrains Mono" panose="02000009000000000000" pitchFamily="49" charset="0"/>
                <a:ea typeface="+mn-lt"/>
                <a:cs typeface="JetBrains Mono" panose="02000009000000000000" pitchFamily="49" charset="0"/>
              </a:rPr>
              <a:t>内核空间为</a:t>
            </a:r>
            <a:r>
              <a:rPr lang="en-US" altLang="zh-CN" sz="1600" b="1">
                <a:solidFill>
                  <a:schemeClr val="accent1"/>
                </a:solidFill>
                <a:latin typeface="JetBrains Mono" panose="02000009000000000000" pitchFamily="49" charset="0"/>
                <a:ea typeface="+mn-lt"/>
                <a:cs typeface="JetBrains Mono" panose="02000009000000000000" pitchFamily="49" charset="0"/>
              </a:rPr>
              <a:t>0</a:t>
            </a:r>
            <a:r>
              <a:rPr lang="zh-CN" altLang="en-US" sz="1600" b="1">
                <a:solidFill>
                  <a:schemeClr val="accent1"/>
                </a:solidFill>
                <a:latin typeface="JetBrains Mono" panose="02000009000000000000" pitchFamily="49" charset="0"/>
                <a:ea typeface="+mn-lt"/>
                <a:cs typeface="JetBrains Mono" panose="02000009000000000000" pitchFamily="49" charset="0"/>
              </a:rPr>
              <a:t>号，用户空间为</a:t>
            </a:r>
            <a:r>
              <a:rPr lang="en-US" altLang="zh-CN" sz="1600" b="1">
                <a:solidFill>
                  <a:schemeClr val="accent1"/>
                </a:solidFill>
                <a:latin typeface="JetBrains Mono" panose="02000009000000000000" pitchFamily="49" charset="0"/>
                <a:ea typeface="+mn-lt"/>
                <a:cs typeface="JetBrains Mono" panose="02000009000000000000" pitchFamily="49" charset="0"/>
              </a:rPr>
              <a:t>2</a:t>
            </a:r>
            <a:r>
              <a:rPr lang="zh-CN" altLang="en-US" sz="1600" b="1">
                <a:solidFill>
                  <a:schemeClr val="accent1"/>
                </a:solidFill>
                <a:latin typeface="JetBrains Mono" panose="02000009000000000000" pitchFamily="49" charset="0"/>
                <a:ea typeface="+mn-lt"/>
                <a:cs typeface="JetBrains Mono" panose="02000009000000000000" pitchFamily="49" charset="0"/>
              </a:rPr>
              <a:t>号</a:t>
            </a:r>
            <a:endParaRPr lang="en-US" altLang="zh-CN" sz="1600">
              <a:solidFill>
                <a:schemeClr val="accent1"/>
              </a:solidFill>
              <a:latin typeface="JetBrains Mono" panose="02000009000000000000" pitchFamily="49" charset="0"/>
              <a:ea typeface="+mn-lt"/>
              <a:cs typeface="JetBrains Mono" panose="02000009000000000000" pitchFamily="49" charset="0"/>
            </a:endParaRPr>
          </a:p>
          <a:p>
            <a:r>
              <a:rPr lang="en-US" altLang="zh-CN" sz="1600">
                <a:solidFill>
                  <a:schemeClr val="accent1"/>
                </a:solidFill>
                <a:latin typeface="JetBrains Mono" panose="02000009000000000000" pitchFamily="49" charset="0"/>
                <a:ea typeface="+mn-lt"/>
                <a:cs typeface="JetBrains Mono" panose="02000009000000000000" pitchFamily="49" charset="0"/>
              </a:rPr>
              <a:t>//1</a:t>
            </a:r>
            <a:r>
              <a:rPr lang="zh-CN" altLang="en-US" sz="1600">
                <a:solidFill>
                  <a:schemeClr val="accent1"/>
                </a:solidFill>
                <a:latin typeface="JetBrains Mono" panose="02000009000000000000" pitchFamily="49" charset="0"/>
                <a:ea typeface="+mn-lt"/>
                <a:cs typeface="JetBrains Mono" panose="02000009000000000000" pitchFamily="49" charset="0"/>
              </a:rPr>
              <a:t>号分区用于存放</a:t>
            </a:r>
            <a:r>
              <a:rPr lang="en-US" altLang="zh-CN" sz="1600">
                <a:solidFill>
                  <a:schemeClr val="accent1"/>
                </a:solidFill>
                <a:latin typeface="JetBrains Mono" panose="02000009000000000000" pitchFamily="49" charset="0"/>
                <a:ea typeface="+mn-lt"/>
                <a:cs typeface="JetBrains Mono" panose="02000009000000000000" pitchFamily="49" charset="0"/>
              </a:rPr>
              <a:t>bootargs</a:t>
            </a:r>
            <a:r>
              <a:rPr lang="zh-CN" altLang="en-US" sz="1600">
                <a:solidFill>
                  <a:schemeClr val="accent1"/>
                </a:solidFill>
                <a:latin typeface="JetBrains Mono" panose="02000009000000000000" pitchFamily="49" charset="0"/>
                <a:ea typeface="+mn-lt"/>
                <a:cs typeface="JetBrains Mono" panose="02000009000000000000" pitchFamily="49" charset="0"/>
              </a:rPr>
              <a:t>（即前面ParseRootArgs调用得到的文件系统参数）</a:t>
            </a:r>
          </a:p>
        </p:txBody>
      </p:sp>
      <p:sp>
        <p:nvSpPr>
          <p:cNvPr id="9" name="流程图: 过程 8"/>
          <p:cNvSpPr/>
          <p:nvPr/>
        </p:nvSpPr>
        <p:spPr>
          <a:xfrm>
            <a:off x="1038314" y="2308504"/>
            <a:ext cx="4896740" cy="628116"/>
          </a:xfrm>
          <a:prstGeom prst="flowChartProcess">
            <a:avLst/>
          </a:prstGeom>
          <a:noFill/>
          <a:ln w="28575" cmpd="sng">
            <a:solidFill>
              <a:srgbClr val="FF0000"/>
            </a:solidFill>
            <a:prstDash val="solid"/>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文本框 10"/>
          <p:cNvSpPr txBox="1"/>
          <p:nvPr/>
        </p:nvSpPr>
        <p:spPr>
          <a:xfrm>
            <a:off x="680720" y="4769485"/>
            <a:ext cx="10203815" cy="306705"/>
          </a:xfrm>
          <a:prstGeom prst="rect">
            <a:avLst/>
          </a:prstGeom>
          <a:noFill/>
        </p:spPr>
        <p:txBody>
          <a:bodyPr wrap="square">
            <a:spAutoFit/>
          </a:bodyPr>
          <a:lstStyle/>
          <a:p>
            <a:r>
              <a:rPr lang="en-US" altLang="zh-CN" sz="1400" b="0">
                <a:solidFill>
                  <a:srgbClr val="795E26"/>
                </a:solidFill>
                <a:effectLst/>
                <a:latin typeface="JetBrains Mono" panose="02000009000000000000" pitchFamily="49" charset="0"/>
              </a:rPr>
              <a:t>add_mtd_partition</a:t>
            </a:r>
            <a:r>
              <a:rPr lang="en-US" altLang="zh-CN" sz="1400" b="0">
                <a:solidFill>
                  <a:srgbClr val="000000"/>
                </a:solidFill>
                <a:effectLst/>
                <a:latin typeface="JetBrains Mono" panose="02000009000000000000" pitchFamily="49" charset="0"/>
              </a:rPr>
              <a:t>(</a:t>
            </a:r>
            <a:r>
              <a:rPr lang="en-US" altLang="zh-CN" sz="1400" b="0">
                <a:solidFill>
                  <a:srgbClr val="0000FF"/>
                </a:solidFill>
                <a:effectLst/>
                <a:latin typeface="JetBrains Mono" panose="02000009000000000000" pitchFamily="49" charset="0"/>
              </a:rPr>
              <a:t>const</a:t>
            </a:r>
            <a:r>
              <a:rPr lang="en-US" altLang="zh-CN" sz="1400" b="0">
                <a:solidFill>
                  <a:srgbClr val="000000"/>
                </a:solidFill>
                <a:effectLst/>
                <a:latin typeface="JetBrains Mono" panose="02000009000000000000" pitchFamily="49" charset="0"/>
              </a:rPr>
              <a:t> </a:t>
            </a:r>
            <a:r>
              <a:rPr lang="en-US" altLang="zh-CN" sz="1400" b="0">
                <a:solidFill>
                  <a:srgbClr val="267F99"/>
                </a:solidFill>
                <a:effectLst/>
                <a:latin typeface="JetBrains Mono" panose="02000009000000000000" pitchFamily="49" charset="0"/>
              </a:rPr>
              <a:t>CHAR</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type</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UINT32</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startAddr</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UINT32</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length</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UINT32</a:t>
            </a:r>
            <a:r>
              <a:rPr lang="en-US" altLang="zh-CN" sz="1400" b="0">
                <a:solidFill>
                  <a:srgbClr val="000000"/>
                </a:solidFill>
                <a:effectLst/>
                <a:latin typeface="JetBrains Mono" panose="02000009000000000000" pitchFamily="49" charset="0"/>
              </a:rPr>
              <a:t> </a:t>
            </a:r>
            <a:r>
              <a:rPr lang="en-US" altLang="zh-CN" sz="1400" b="0">
                <a:solidFill>
                  <a:srgbClr val="001080"/>
                </a:solidFill>
                <a:effectLst/>
                <a:latin typeface="JetBrains Mono" panose="02000009000000000000" pitchFamily="49" charset="0"/>
              </a:rPr>
              <a:t>partitionNum</a:t>
            </a:r>
            <a:r>
              <a:rPr lang="en-US" altLang="zh-CN" sz="1400" b="0">
                <a:solidFill>
                  <a:srgbClr val="000000"/>
                </a:solidFill>
                <a:effectLst/>
                <a:latin typeface="JetBrains Mono" panose="02000009000000000000" pitchFamily="49" charset="0"/>
              </a:rPr>
              <a:t>)</a:t>
            </a:r>
          </a:p>
        </p:txBody>
      </p:sp>
      <p:cxnSp>
        <p:nvCxnSpPr>
          <p:cNvPr id="13" name="直接连接符 12"/>
          <p:cNvCxnSpPr/>
          <p:nvPr/>
        </p:nvCxnSpPr>
        <p:spPr>
          <a:xfrm>
            <a:off x="576841" y="4657458"/>
            <a:ext cx="10878796"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文本框 16"/>
          <p:cNvSpPr txBox="1"/>
          <p:nvPr/>
        </p:nvSpPr>
        <p:spPr>
          <a:xfrm>
            <a:off x="576580" y="5259070"/>
            <a:ext cx="10504170" cy="953135"/>
          </a:xfrm>
          <a:prstGeom prst="rect">
            <a:avLst/>
          </a:prstGeom>
          <a:noFill/>
        </p:spPr>
        <p:txBody>
          <a:bodyPr wrap="square">
            <a:spAutoFit/>
          </a:bodyPr>
          <a:lstStyle/>
          <a:p>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Param1</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：表示介质，有“</a:t>
            </a:r>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nand”</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和“</a:t>
            </a:r>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spinor”</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两种，</a:t>
            </a:r>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JFFS2</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分区在“</a:t>
            </a:r>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spinor”</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上使用，而“</a:t>
            </a:r>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nand”</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是提供给</a:t>
            </a:r>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YAFFS2</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的</a:t>
            </a:r>
          </a:p>
          <a:p>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Param2</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：表示起始地址</a:t>
            </a:r>
          </a:p>
          <a:p>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Param3</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：表示分区大小，这两个参数都以</a:t>
            </a:r>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16</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进制的形式传入</a:t>
            </a:r>
          </a:p>
          <a:p>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Param4</a:t>
            </a:r>
            <a:r>
              <a:rPr lang="zh-CN" altLang="en-US"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：表示分区号，有效值为</a:t>
            </a:r>
            <a:r>
              <a:rPr lang="en-US" altLang="zh-CN" sz="1400">
                <a:solidFill>
                  <a:schemeClr val="accent1"/>
                </a:solidFill>
                <a:latin typeface="JetBrains Mono" panose="02000009000000000000" pitchFamily="49" charset="0"/>
                <a:ea typeface="微软雅黑" panose="020B0503020204020204" pitchFamily="34" charset="-122"/>
                <a:cs typeface="JetBrains Mono" panose="02000009000000000000" pitchFamily="49" charset="0"/>
              </a:rPr>
              <a:t>0~19</a:t>
            </a:r>
          </a:p>
        </p:txBody>
      </p:sp>
      <p:cxnSp>
        <p:nvCxnSpPr>
          <p:cNvPr id="2" name="肘形连接符 1"/>
          <p:cNvCxnSpPr>
            <a:stCxn id="9" idx="1"/>
          </p:cNvCxnSpPr>
          <p:nvPr/>
        </p:nvCxnSpPr>
        <p:spPr>
          <a:xfrm rot="10800000" flipV="1">
            <a:off x="445770" y="2622550"/>
            <a:ext cx="592455" cy="2496185"/>
          </a:xfrm>
          <a:prstGeom prst="bentConnector2">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5"/>
          <a:srcRect r="34852"/>
          <a:stretch>
            <a:fillRect/>
          </a:stretch>
        </p:blipFill>
        <p:spPr>
          <a:xfrm>
            <a:off x="149225" y="4749165"/>
            <a:ext cx="6249670" cy="818515"/>
          </a:xfrm>
          <a:prstGeom prst="rect">
            <a:avLst/>
          </a:prstGeom>
        </p:spPr>
      </p:pic>
      <p:pic>
        <p:nvPicPr>
          <p:cNvPr id="5" name="图片 4"/>
          <p:cNvPicPr>
            <a:picLocks noChangeAspect="1"/>
          </p:cNvPicPr>
          <p:nvPr/>
        </p:nvPicPr>
        <p:blipFill>
          <a:blip r:embed="rId6"/>
          <a:stretch>
            <a:fillRect/>
          </a:stretch>
        </p:blipFill>
        <p:spPr>
          <a:xfrm>
            <a:off x="225425" y="1261745"/>
            <a:ext cx="8411845" cy="2724785"/>
          </a:xfrm>
          <a:prstGeom prst="rect">
            <a:avLst/>
          </a:prstGeom>
        </p:spPr>
      </p:pic>
      <p:pic>
        <p:nvPicPr>
          <p:cNvPr id="11" name="图片 10"/>
          <p:cNvPicPr>
            <a:picLocks noChangeAspect="1"/>
          </p:cNvPicPr>
          <p:nvPr/>
        </p:nvPicPr>
        <p:blipFill>
          <a:blip r:embed="rId7"/>
          <a:stretch>
            <a:fillRect/>
          </a:stretch>
        </p:blipFill>
        <p:spPr>
          <a:xfrm>
            <a:off x="8102600" y="380365"/>
            <a:ext cx="4089400" cy="3511550"/>
          </a:xfrm>
          <a:prstGeom prst="rect">
            <a:avLst/>
          </a:prstGeom>
        </p:spPr>
      </p:pic>
      <p:sp>
        <p:nvSpPr>
          <p:cNvPr id="2" name="标题 1"/>
          <p:cNvSpPr>
            <a:spLocks noGrp="1"/>
          </p:cNvSpPr>
          <p:nvPr>
            <p:ph type="ctrTitle"/>
            <p:custDataLst>
              <p:tags r:id="rId2"/>
            </p:custDataLst>
          </p:nvPr>
        </p:nvSpPr>
        <p:spPr>
          <a:xfrm>
            <a:off x="264795" y="134620"/>
            <a:ext cx="6118860" cy="683895"/>
          </a:xfrm>
        </p:spPr>
        <p:txBody>
          <a:bodyPr>
            <a:normAutofit/>
          </a:bodyPr>
          <a:lstStyle/>
          <a:p>
            <a:pPr algn="l"/>
            <a:r>
              <a:rPr lang="en-US" altLang="zh-CN" sz="3555">
                <a:latin typeface="得意黑" pitchFamily="2" charset="-122"/>
                <a:ea typeface="得意黑" pitchFamily="2" charset="-122"/>
                <a:sym typeface="+mn-ea"/>
              </a:rPr>
              <a:t>fatfs_read() -&gt; </a:t>
            </a:r>
            <a:r>
              <a:rPr lang="en-US" altLang="zh-CN" sz="3555">
                <a:latin typeface="得意黑" pitchFamily="2" charset="-122"/>
                <a:ea typeface="得意黑" pitchFamily="2" charset="-122"/>
              </a:rPr>
              <a:t>f_read()</a:t>
            </a:r>
          </a:p>
        </p:txBody>
      </p:sp>
      <p:cxnSp>
        <p:nvCxnSpPr>
          <p:cNvPr id="18" name="直接箭头连接符 17"/>
          <p:cNvCxnSpPr/>
          <p:nvPr/>
        </p:nvCxnSpPr>
        <p:spPr>
          <a:xfrm>
            <a:off x="7645400" y="1435100"/>
            <a:ext cx="1536700" cy="177800"/>
          </a:xfrm>
          <a:prstGeom prst="straightConnector1">
            <a:avLst/>
          </a:prstGeom>
          <a:ln w="25400">
            <a:tailEnd type="triangle" w="lg" len="lg"/>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flipV="1">
            <a:off x="6280150" y="2584450"/>
            <a:ext cx="3067050" cy="488950"/>
          </a:xfrm>
          <a:prstGeom prst="straightConnector1">
            <a:avLst/>
          </a:prstGeom>
          <a:ln w="25400">
            <a:tailEnd type="triangle" w="lg" len="lg"/>
          </a:ln>
        </p:spPr>
        <p:style>
          <a:lnRef idx="1">
            <a:schemeClr val="accent4"/>
          </a:lnRef>
          <a:fillRef idx="0">
            <a:schemeClr val="accent4"/>
          </a:fillRef>
          <a:effectRef idx="0">
            <a:schemeClr val="accent4"/>
          </a:effectRef>
          <a:fontRef idx="minor">
            <a:schemeClr val="tx1"/>
          </a:fontRef>
        </p:style>
      </p:cxnSp>
      <p:cxnSp>
        <p:nvCxnSpPr>
          <p:cNvPr id="14" name="直接箭头连接符 13"/>
          <p:cNvCxnSpPr/>
          <p:nvPr/>
        </p:nvCxnSpPr>
        <p:spPr>
          <a:xfrm flipV="1">
            <a:off x="5937250" y="3759200"/>
            <a:ext cx="3282950" cy="1289050"/>
          </a:xfrm>
          <a:prstGeom prst="straightConnector1">
            <a:avLst/>
          </a:prstGeom>
          <a:ln w="25400">
            <a:tailEnd type="triangle" w="lg" len="lg"/>
          </a:ln>
        </p:spPr>
        <p:style>
          <a:lnRef idx="1">
            <a:schemeClr val="accent4"/>
          </a:lnRef>
          <a:fillRef idx="0">
            <a:schemeClr val="accent4"/>
          </a:fillRef>
          <a:effectRef idx="0">
            <a:schemeClr val="accent4"/>
          </a:effectRef>
          <a:fontRef idx="minor">
            <a:schemeClr val="tx1"/>
          </a:fontRef>
        </p:style>
      </p:cxnSp>
      <p:sp>
        <p:nvSpPr>
          <p:cNvPr id="8" name="矩形 7"/>
          <p:cNvSpPr/>
          <p:nvPr/>
        </p:nvSpPr>
        <p:spPr>
          <a:xfrm>
            <a:off x="430530" y="4892040"/>
            <a:ext cx="5363845" cy="348615"/>
          </a:xfrm>
          <a:prstGeom prst="rect">
            <a:avLst/>
          </a:prstGeom>
          <a:noFill/>
          <a:ln w="25400"/>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9" name="矩形 8"/>
          <p:cNvSpPr/>
          <p:nvPr/>
        </p:nvSpPr>
        <p:spPr>
          <a:xfrm>
            <a:off x="732155" y="2885440"/>
            <a:ext cx="5502910" cy="348615"/>
          </a:xfrm>
          <a:prstGeom prst="rect">
            <a:avLst/>
          </a:prstGeom>
          <a:noFill/>
          <a:ln w="22225">
            <a:solidFill>
              <a:schemeClr val="accent4"/>
            </a:solidFill>
          </a:ln>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0" name="矩形 9"/>
          <p:cNvSpPr/>
          <p:nvPr/>
        </p:nvSpPr>
        <p:spPr>
          <a:xfrm>
            <a:off x="732155" y="1261745"/>
            <a:ext cx="6811010" cy="285115"/>
          </a:xfrm>
          <a:prstGeom prst="rect">
            <a:avLst/>
          </a:prstGeom>
          <a:noFill/>
          <a:ln w="22225">
            <a:solidFill>
              <a:schemeClr val="accent4"/>
            </a:solidFill>
          </a:ln>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7" name="矩形 16"/>
          <p:cNvSpPr/>
          <p:nvPr/>
        </p:nvSpPr>
        <p:spPr>
          <a:xfrm>
            <a:off x="9182100" y="523875"/>
            <a:ext cx="2247265" cy="1621790"/>
          </a:xfrm>
          <a:prstGeom prst="rect">
            <a:avLst/>
          </a:prstGeom>
          <a:noFill/>
          <a:ln w="25400"/>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3" name="文本框 22"/>
          <p:cNvSpPr txBox="1"/>
          <p:nvPr>
            <p:custDataLst>
              <p:tags r:id="rId3"/>
            </p:custDataLst>
          </p:nvPr>
        </p:nvSpPr>
        <p:spPr>
          <a:xfrm>
            <a:off x="520065" y="4203700"/>
            <a:ext cx="3988435" cy="471170"/>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结束之后回到</a:t>
            </a:r>
            <a:r>
              <a:rPr lang="en-US" altLang="zh-CN">
                <a:solidFill>
                  <a:srgbClr val="FF0000"/>
                </a:solidFill>
                <a:latin typeface="得意黑" pitchFamily="2" charset="-122"/>
                <a:ea typeface="得意黑" pitchFamily="2" charset="-122"/>
                <a:cs typeface="得意黑" pitchFamily="2" charset="-122"/>
                <a:sym typeface="+mn-ea"/>
              </a:rPr>
              <a:t>for</a:t>
            </a:r>
            <a:r>
              <a:rPr lang="zh-CN" altLang="en-US">
                <a:solidFill>
                  <a:srgbClr val="FF0000"/>
                </a:solidFill>
                <a:latin typeface="得意黑" pitchFamily="2" charset="-122"/>
                <a:ea typeface="得意黑" pitchFamily="2" charset="-122"/>
                <a:cs typeface="得意黑" pitchFamily="2" charset="-122"/>
                <a:sym typeface="+mn-ea"/>
              </a:rPr>
              <a:t>循环继续读取数据</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64795" y="275590"/>
            <a:ext cx="6118860" cy="683895"/>
          </a:xfrm>
        </p:spPr>
        <p:txBody>
          <a:bodyPr>
            <a:normAutofit/>
          </a:bodyPr>
          <a:lstStyle/>
          <a:p>
            <a:pPr algn="l"/>
            <a:r>
              <a:rPr lang="en-US" altLang="zh-CN" sz="3555">
                <a:latin typeface="得意黑" pitchFamily="2" charset="-122"/>
                <a:ea typeface="得意黑" pitchFamily="2" charset="-122"/>
                <a:sym typeface="+mn-ea"/>
              </a:rPr>
              <a:t> f_read() -&gt; </a:t>
            </a:r>
            <a:r>
              <a:rPr lang="en-US" altLang="zh-CN" sz="3555">
                <a:latin typeface="得意黑" pitchFamily="2" charset="-122"/>
                <a:ea typeface="得意黑" pitchFamily="2" charset="-122"/>
              </a:rPr>
              <a:t>disk_read()</a:t>
            </a:r>
          </a:p>
        </p:txBody>
      </p:sp>
      <p:pic>
        <p:nvPicPr>
          <p:cNvPr id="4" name="图片 3"/>
          <p:cNvPicPr>
            <a:picLocks noChangeAspect="1"/>
          </p:cNvPicPr>
          <p:nvPr/>
        </p:nvPicPr>
        <p:blipFill>
          <a:blip r:embed="rId4"/>
          <a:stretch>
            <a:fillRect/>
          </a:stretch>
        </p:blipFill>
        <p:spPr>
          <a:xfrm>
            <a:off x="493395" y="1613535"/>
            <a:ext cx="8122285" cy="3375660"/>
          </a:xfrm>
          <a:prstGeom prst="rect">
            <a:avLst/>
          </a:prstGeom>
        </p:spPr>
      </p:pic>
      <p:sp>
        <p:nvSpPr>
          <p:cNvPr id="5" name="文本框 4"/>
          <p:cNvSpPr txBox="1"/>
          <p:nvPr/>
        </p:nvSpPr>
        <p:spPr>
          <a:xfrm>
            <a:off x="378460" y="867410"/>
            <a:ext cx="1161605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读取</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pdrv</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对应物理分区中从</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sector</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扇区号开始的</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count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个扇区到缓冲区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buff</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中</a:t>
            </a:r>
          </a:p>
        </p:txBody>
      </p:sp>
    </p:spTree>
    <p:custDataLst>
      <p:tags r:id="rId1"/>
    </p:custData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64795" y="275590"/>
            <a:ext cx="6118860" cy="683895"/>
          </a:xfrm>
        </p:spPr>
        <p:txBody>
          <a:bodyPr>
            <a:normAutofit fontScale="90000"/>
          </a:bodyPr>
          <a:lstStyle/>
          <a:p>
            <a:pPr algn="l"/>
            <a:r>
              <a:rPr lang="en-US" altLang="zh-CN" sz="3555">
                <a:latin typeface="得意黑" pitchFamily="2" charset="-122"/>
                <a:ea typeface="得意黑" pitchFamily="2" charset="-122"/>
                <a:sym typeface="+mn-ea"/>
              </a:rPr>
              <a:t> disk_read() -&gt; </a:t>
            </a:r>
            <a:r>
              <a:rPr lang="en-US" altLang="zh-CN" sz="3555">
                <a:latin typeface="得意黑" pitchFamily="2" charset="-122"/>
                <a:ea typeface="得意黑" pitchFamily="2" charset="-122"/>
              </a:rPr>
              <a:t>los_part_read()</a:t>
            </a:r>
          </a:p>
        </p:txBody>
      </p:sp>
      <p:pic>
        <p:nvPicPr>
          <p:cNvPr id="6" name="图片 5"/>
          <p:cNvPicPr>
            <a:picLocks noChangeAspect="1"/>
          </p:cNvPicPr>
          <p:nvPr/>
        </p:nvPicPr>
        <p:blipFill>
          <a:blip r:embed="rId5"/>
          <a:stretch>
            <a:fillRect/>
          </a:stretch>
        </p:blipFill>
        <p:spPr>
          <a:xfrm>
            <a:off x="5870575" y="60960"/>
            <a:ext cx="6485255" cy="6797040"/>
          </a:xfrm>
          <a:prstGeom prst="rect">
            <a:avLst/>
          </a:prstGeom>
        </p:spPr>
      </p:pic>
      <p:pic>
        <p:nvPicPr>
          <p:cNvPr id="7" name="图片 6"/>
          <p:cNvPicPr>
            <a:picLocks noChangeAspect="1"/>
          </p:cNvPicPr>
          <p:nvPr/>
        </p:nvPicPr>
        <p:blipFill>
          <a:blip r:embed="rId6"/>
          <a:srcRect r="2160"/>
          <a:stretch>
            <a:fillRect/>
          </a:stretch>
        </p:blipFill>
        <p:spPr>
          <a:xfrm>
            <a:off x="76200" y="2999105"/>
            <a:ext cx="6038850" cy="1092200"/>
          </a:xfrm>
          <a:prstGeom prst="rect">
            <a:avLst/>
          </a:prstGeom>
        </p:spPr>
      </p:pic>
      <p:sp>
        <p:nvSpPr>
          <p:cNvPr id="9" name="矩形 8"/>
          <p:cNvSpPr/>
          <p:nvPr/>
        </p:nvSpPr>
        <p:spPr>
          <a:xfrm>
            <a:off x="7004050" y="4211320"/>
            <a:ext cx="1497965" cy="2355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9" idx="1"/>
          </p:cNvCxnSpPr>
          <p:nvPr/>
        </p:nvCxnSpPr>
        <p:spPr>
          <a:xfrm flipH="1" flipV="1">
            <a:off x="4975860" y="3833495"/>
            <a:ext cx="2028190" cy="495935"/>
          </a:xfrm>
          <a:prstGeom prst="straightConnector1">
            <a:avLst/>
          </a:prstGeom>
          <a:ln w="28575" cmpd="sng">
            <a:solidFill>
              <a:srgbClr val="FF0000"/>
            </a:solidFill>
            <a:prstDash val="solid"/>
            <a:tailEnd type="triangle" w="lg" len="lg"/>
          </a:ln>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213360" y="1108710"/>
            <a:ext cx="5563870" cy="64516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读取</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pt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对应物理分区中从</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sector</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扇区号开始的</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count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个扇区到缓冲区</a:t>
            </a:r>
            <a:r>
              <a:rPr lang="en-US" altLang="zh-CN">
                <a:latin typeface="微软雅黑" panose="020B0503020204020204" pitchFamily="34" charset="-122"/>
                <a:ea typeface="微软雅黑" panose="020B0503020204020204" pitchFamily="34" charset="-122"/>
                <a:cs typeface="微软雅黑" panose="020B0503020204020204" pitchFamily="34" charset="-122"/>
                <a:sym typeface="+mn-ea"/>
              </a:rPr>
              <a:t>buf</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中</a:t>
            </a:r>
          </a:p>
        </p:txBody>
      </p:sp>
      <p:sp>
        <p:nvSpPr>
          <p:cNvPr id="4" name="文本框 3"/>
          <p:cNvSpPr txBox="1"/>
          <p:nvPr>
            <p:custDataLst>
              <p:tags r:id="rId3"/>
            </p:custDataLst>
          </p:nvPr>
        </p:nvSpPr>
        <p:spPr>
          <a:xfrm>
            <a:off x="8187690" y="5611495"/>
            <a:ext cx="3197860" cy="464185"/>
          </a:xfrm>
          <a:prstGeom prst="rect">
            <a:avLst/>
          </a:prstGeom>
          <a:noFill/>
          <a:ln w="28575" cmpd="sng">
            <a:solidFill>
              <a:schemeClr val="accent1">
                <a:shade val="50000"/>
              </a:schemeClr>
            </a:solidFill>
            <a:prstDash val="solid"/>
          </a:ln>
        </p:spPr>
        <p:txBody>
          <a:bodyPr>
            <a:noAutofit/>
          </a:bodyPr>
          <a:lstStyle/>
          <a:p>
            <a:pPr indent="0" algn="ctr">
              <a:lnSpc>
                <a:spcPct val="120000"/>
              </a:lnSpc>
              <a:buFont typeface="Arial" panose="020B0604020202020204" pitchFamily="34" charset="0"/>
              <a:buNone/>
            </a:pPr>
            <a:r>
              <a:rPr lang="zh-CN" altLang="en-US">
                <a:solidFill>
                  <a:srgbClr val="FF0000"/>
                </a:solidFill>
                <a:latin typeface="得意黑" pitchFamily="2" charset="-122"/>
                <a:ea typeface="得意黑" pitchFamily="2" charset="-122"/>
                <a:cs typeface="得意黑" pitchFamily="2" charset="-122"/>
                <a:sym typeface="+mn-ea"/>
              </a:rPr>
              <a:t>调用</a:t>
            </a:r>
            <a:r>
              <a:rPr lang="en-US" altLang="zh-CN">
                <a:solidFill>
                  <a:srgbClr val="FF0000"/>
                </a:solidFill>
                <a:latin typeface="得意黑" pitchFamily="2" charset="-122"/>
                <a:ea typeface="得意黑" pitchFamily="2" charset="-122"/>
                <a:cs typeface="得意黑" pitchFamily="2" charset="-122"/>
                <a:sym typeface="+mn-ea"/>
              </a:rPr>
              <a:t>los_disk_read</a:t>
            </a:r>
            <a:r>
              <a:rPr lang="zh-CN" altLang="en-US">
                <a:solidFill>
                  <a:srgbClr val="FF0000"/>
                </a:solidFill>
                <a:latin typeface="得意黑" pitchFamily="2" charset="-122"/>
                <a:ea typeface="得意黑" pitchFamily="2" charset="-122"/>
                <a:cs typeface="得意黑" pitchFamily="2" charset="-122"/>
                <a:sym typeface="+mn-ea"/>
              </a:rPr>
              <a:t>读取数据</a:t>
            </a:r>
          </a:p>
        </p:txBody>
      </p:sp>
      <p:sp>
        <p:nvSpPr>
          <p:cNvPr id="3" name="矩形 2"/>
          <p:cNvSpPr/>
          <p:nvPr/>
        </p:nvSpPr>
        <p:spPr>
          <a:xfrm>
            <a:off x="6032500" y="5284470"/>
            <a:ext cx="4374515" cy="1593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2583" y="295275"/>
            <a:ext cx="12006701" cy="6267450"/>
            <a:chOff x="112583" y="295275"/>
            <a:chExt cx="12006701" cy="6267450"/>
          </a:xfrm>
        </p:grpSpPr>
        <p:sp>
          <p:nvSpPr>
            <p:cNvPr id="2" name="矩形 1"/>
            <p:cNvSpPr/>
            <p:nvPr/>
          </p:nvSpPr>
          <p:spPr>
            <a:xfrm>
              <a:off x="325529" y="295275"/>
              <a:ext cx="11534775" cy="626745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844320" y="980413"/>
              <a:ext cx="5274964" cy="275671"/>
              <a:chOff x="6404562" y="2125822"/>
              <a:chExt cx="5274964" cy="275671"/>
            </a:xfrm>
          </p:grpSpPr>
          <p:grpSp>
            <p:nvGrpSpPr>
              <p:cNvPr id="5" name="组合 4"/>
              <p:cNvGrpSpPr/>
              <p:nvPr/>
            </p:nvGrpSpPr>
            <p:grpSpPr>
              <a:xfrm>
                <a:off x="6404562" y="2125822"/>
                <a:ext cx="5274964" cy="275671"/>
                <a:chOff x="-57370" y="2710927"/>
                <a:chExt cx="10807846" cy="718073"/>
              </a:xfrm>
            </p:grpSpPr>
            <p:cxnSp>
              <p:nvCxnSpPr>
                <p:cNvPr id="9" name="直接连接符 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750704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786742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858819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894857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flipH="1">
                <a:off x="746352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63941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12583" y="980413"/>
              <a:ext cx="5978525" cy="275672"/>
              <a:chOff x="601928" y="2125822"/>
              <a:chExt cx="5978525" cy="275672"/>
            </a:xfrm>
          </p:grpSpPr>
          <p:grpSp>
            <p:nvGrpSpPr>
              <p:cNvPr id="35" name="组合 34"/>
              <p:cNvGrpSpPr/>
              <p:nvPr/>
            </p:nvGrpSpPr>
            <p:grpSpPr>
              <a:xfrm>
                <a:off x="601928" y="2125823"/>
                <a:ext cx="5978525" cy="275671"/>
                <a:chOff x="-57370" y="2710927"/>
                <a:chExt cx="12249370" cy="718073"/>
              </a:xfrm>
            </p:grpSpPr>
            <p:cxnSp>
              <p:nvCxnSpPr>
                <p:cNvPr id="39" name="直接连接符 3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userDrawn="1"/>
              </p:nvCxnSpPr>
              <p:spPr>
                <a:xfrm flipH="1">
                  <a:off x="1075047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H="1">
                  <a:off x="1111085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flipH="1">
                  <a:off x="1147123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userDrawn="1"/>
              </p:nvCxnSpPr>
              <p:spPr>
                <a:xfrm flipH="1">
                  <a:off x="66339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102377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138415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210491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246529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H="1">
                <a:off x="429749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47338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3900993" y="626110"/>
              <a:ext cx="4991735" cy="829945"/>
            </a:xfrm>
            <a:prstGeom prst="rect">
              <a:avLst/>
            </a:prstGeom>
            <a:solidFill>
              <a:schemeClr val="bg1"/>
            </a:solidFill>
          </p:spPr>
          <p:txBody>
            <a:bodyPr wrap="square" rtlCol="0">
              <a:spAutoFit/>
            </a:bodyPr>
            <a:lstStyle/>
            <a:p>
              <a:pPr algn="ctr"/>
              <a:r>
                <a:rPr lang="zh-CN" altLang="en-US" sz="4800" b="1" dirty="0">
                  <a:solidFill>
                    <a:schemeClr val="accent1"/>
                  </a:solidFill>
                  <a:latin typeface="字魂59号-创粗黑" panose="00000500000000000000" pitchFamily="2" charset="-122"/>
                  <a:ea typeface="字魂59号-创粗黑" panose="00000500000000000000" pitchFamily="2" charset="-122"/>
                </a:rPr>
                <a:t>文件打开与读写</a:t>
              </a:r>
            </a:p>
          </p:txBody>
        </p:sp>
        <p:grpSp>
          <p:nvGrpSpPr>
            <p:cNvPr id="69" name="组合 68"/>
            <p:cNvGrpSpPr/>
            <p:nvPr/>
          </p:nvGrpSpPr>
          <p:grpSpPr>
            <a:xfrm>
              <a:off x="577788" y="1457589"/>
              <a:ext cx="1080350" cy="86207"/>
              <a:chOff x="-38038950" y="5057550"/>
              <a:chExt cx="8648359" cy="86207"/>
            </a:xfrm>
          </p:grpSpPr>
          <p:cxnSp>
            <p:nvCxnSpPr>
              <p:cNvPr id="70" name="直接连接符 69"/>
              <p:cNvCxnSpPr/>
              <p:nvPr userDrawn="1"/>
            </p:nvCxnSpPr>
            <p:spPr>
              <a:xfrm>
                <a:off x="-38038950" y="5057550"/>
                <a:ext cx="864556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38036151" y="5143757"/>
                <a:ext cx="864556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a:off x="876383" y="1457324"/>
            <a:ext cx="5459095" cy="4673937"/>
            <a:chOff x="5849068" y="1630044"/>
            <a:chExt cx="5459095" cy="4673937"/>
          </a:xfrm>
        </p:grpSpPr>
        <p:grpSp>
          <p:nvGrpSpPr>
            <p:cNvPr id="6" name="组合 5"/>
            <p:cNvGrpSpPr/>
            <p:nvPr/>
          </p:nvGrpSpPr>
          <p:grpSpPr>
            <a:xfrm>
              <a:off x="5849068" y="1630044"/>
              <a:ext cx="488971" cy="4673937"/>
              <a:chOff x="5849068" y="1630044"/>
              <a:chExt cx="488971" cy="4673937"/>
            </a:xfrm>
          </p:grpSpPr>
          <p:cxnSp>
            <p:nvCxnSpPr>
              <p:cNvPr id="73" name="直接连接符 72"/>
              <p:cNvCxnSpPr/>
              <p:nvPr/>
            </p:nvCxnSpPr>
            <p:spPr>
              <a:xfrm>
                <a:off x="6096000" y="1630044"/>
                <a:ext cx="0" cy="46739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853960" y="209521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1</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5" name="矩形 74"/>
              <p:cNvSpPr/>
              <p:nvPr/>
            </p:nvSpPr>
            <p:spPr>
              <a:xfrm>
                <a:off x="5849068" y="3101877"/>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2</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6" name="矩形 75"/>
              <p:cNvSpPr/>
              <p:nvPr/>
            </p:nvSpPr>
            <p:spPr>
              <a:xfrm>
                <a:off x="5853960" y="410854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3</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grpSp>
        <p:sp>
          <p:nvSpPr>
            <p:cNvPr id="78" name="文本框 77"/>
            <p:cNvSpPr txBox="1"/>
            <p:nvPr/>
          </p:nvSpPr>
          <p:spPr>
            <a:xfrm>
              <a:off x="6936823" y="2024379"/>
              <a:ext cx="4371340" cy="645160"/>
            </a:xfrm>
            <a:prstGeom prst="rect">
              <a:avLst/>
            </a:prstGeom>
            <a:noFill/>
          </p:spPr>
          <p:txBody>
            <a:bodyPr wrap="square" rtlCol="0">
              <a:spAutoFit/>
            </a:bodyPr>
            <a:lstStyle/>
            <a:p>
              <a:pPr algn="r"/>
              <a:r>
                <a:rPr sz="3600" b="1" dirty="0">
                  <a:solidFill>
                    <a:schemeClr val="accent1"/>
                  </a:solidFill>
                  <a:latin typeface="得意黑" pitchFamily="2" charset="-122"/>
                  <a:ea typeface="得意黑" pitchFamily="2" charset="-122"/>
                </a:rPr>
                <a:t>SysOpen相关代码解析</a:t>
              </a:r>
            </a:p>
          </p:txBody>
        </p:sp>
      </p:grpSp>
      <p:sp>
        <p:nvSpPr>
          <p:cNvPr id="38" name="文本框 37"/>
          <p:cNvSpPr txBox="1"/>
          <p:nvPr/>
        </p:nvSpPr>
        <p:spPr>
          <a:xfrm>
            <a:off x="1519555" y="2929255"/>
            <a:ext cx="4796155" cy="645160"/>
          </a:xfrm>
          <a:prstGeom prst="rect">
            <a:avLst/>
          </a:prstGeom>
          <a:noFill/>
        </p:spPr>
        <p:txBody>
          <a:bodyPr wrap="square" rtlCol="0" anchor="t">
            <a:spAutoFit/>
          </a:bodyPr>
          <a:lstStyle/>
          <a:p>
            <a:pPr algn="r"/>
            <a:r>
              <a:rPr sz="3600" b="1" dirty="0">
                <a:solidFill>
                  <a:schemeClr val="accent1"/>
                </a:solidFill>
                <a:latin typeface="得意黑" pitchFamily="2" charset="-122"/>
                <a:ea typeface="得意黑" pitchFamily="2" charset="-122"/>
                <a:sym typeface="+mn-ea"/>
              </a:rPr>
              <a:t>SysRead相关代码解析</a:t>
            </a:r>
          </a:p>
        </p:txBody>
      </p:sp>
      <p:sp>
        <p:nvSpPr>
          <p:cNvPr id="77" name="文本框 76"/>
          <p:cNvSpPr txBox="1"/>
          <p:nvPr/>
        </p:nvSpPr>
        <p:spPr>
          <a:xfrm>
            <a:off x="1964055" y="3935730"/>
            <a:ext cx="9896475" cy="645160"/>
          </a:xfrm>
          <a:prstGeom prst="rect">
            <a:avLst/>
          </a:prstGeom>
          <a:noFill/>
        </p:spPr>
        <p:txBody>
          <a:bodyPr wrap="square" rtlCol="0" anchor="t">
            <a:spAutoFit/>
          </a:bodyPr>
          <a:lstStyle/>
          <a:p>
            <a:pPr algn="l"/>
            <a:r>
              <a:rPr lang="zh-CN" altLang="en-US" sz="3600" b="1" dirty="0">
                <a:solidFill>
                  <a:schemeClr val="accent1"/>
                </a:solidFill>
                <a:latin typeface="得意黑" pitchFamily="2" charset="-122"/>
                <a:ea typeface="得意黑" pitchFamily="2" charset="-122"/>
                <a:sym typeface="+mn-ea"/>
              </a:rPr>
              <a:t>SysWrite相关代码解析</a:t>
            </a:r>
          </a:p>
        </p:txBody>
      </p:sp>
      <p:pic>
        <p:nvPicPr>
          <p:cNvPr id="80" name="图片 79" descr="templates\docerresourceshop\icons\\343435383138323b333633373632353bbcfdcdb7"/>
          <p:cNvPicPr>
            <a:picLocks noChangeAspect="1"/>
          </p:cNvPicPr>
          <p:nvPr/>
        </p:nvPicPr>
        <p:blipFill>
          <a:blip r:embed="rId4"/>
          <a:stretch>
            <a:fillRect/>
          </a:stretch>
        </p:blipFill>
        <p:spPr>
          <a:xfrm rot="10800000">
            <a:off x="9411335" y="3574415"/>
            <a:ext cx="1014095" cy="1014095"/>
          </a:xfrm>
          <a:prstGeom prst="rect">
            <a:avLst/>
          </a:prstGeom>
        </p:spPr>
      </p:pic>
      <p:sp>
        <p:nvSpPr>
          <p:cNvPr id="72" name="矩形 71"/>
          <p:cNvSpPr/>
          <p:nvPr>
            <p:custDataLst>
              <p:tags r:id="rId1"/>
            </p:custDataLst>
          </p:nvPr>
        </p:nvSpPr>
        <p:spPr>
          <a:xfrm>
            <a:off x="881275" y="4996272"/>
            <a:ext cx="484079" cy="484079"/>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4</a:t>
            </a:r>
          </a:p>
        </p:txBody>
      </p:sp>
      <p:sp>
        <p:nvSpPr>
          <p:cNvPr id="79" name="文本框 78"/>
          <p:cNvSpPr txBox="1"/>
          <p:nvPr/>
        </p:nvSpPr>
        <p:spPr>
          <a:xfrm>
            <a:off x="2047240" y="4915535"/>
            <a:ext cx="6096000" cy="645160"/>
          </a:xfrm>
          <a:prstGeom prst="rect">
            <a:avLst/>
          </a:prstGeom>
          <a:noFill/>
        </p:spPr>
        <p:txBody>
          <a:bodyPr wrap="square" rtlCol="0" anchor="t">
            <a:spAutoFit/>
          </a:bodyPr>
          <a:lstStyle/>
          <a:p>
            <a:pPr algn="l"/>
            <a:r>
              <a:rPr lang="zh-CN" altLang="en-US" sz="3600" b="1" dirty="0">
                <a:solidFill>
                  <a:schemeClr val="accent1"/>
                </a:solidFill>
                <a:latin typeface="得意黑" pitchFamily="2" charset="-122"/>
                <a:ea typeface="得意黑" pitchFamily="2" charset="-122"/>
                <a:sym typeface="+mn-ea"/>
              </a:rPr>
              <a:t>SysClose相关代码解析</a:t>
            </a:r>
          </a:p>
        </p:txBody>
      </p:sp>
    </p:spTree>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custDataLst>
              <p:tags r:id="rId1"/>
            </p:custDataLst>
          </p:nvPr>
        </p:nvPicPr>
        <p:blipFill>
          <a:blip r:embed="rId3"/>
          <a:stretch>
            <a:fillRect/>
          </a:stretch>
        </p:blipFill>
        <p:spPr>
          <a:xfrm>
            <a:off x="92710" y="702945"/>
            <a:ext cx="12006580" cy="5283835"/>
          </a:xfrm>
          <a:prstGeom prst="rect">
            <a:avLst/>
          </a:prstGeom>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9"/>
          <a:stretch>
            <a:fillRect/>
          </a:stretch>
        </p:blipFill>
        <p:spPr>
          <a:xfrm>
            <a:off x="1053465" y="1381760"/>
            <a:ext cx="5277485" cy="3279140"/>
          </a:xfrm>
          <a:prstGeom prst="rect">
            <a:avLst/>
          </a:prstGeom>
        </p:spPr>
      </p:pic>
      <p:pic>
        <p:nvPicPr>
          <p:cNvPr id="38" name="图片 9"/>
          <p:cNvPicPr>
            <a:picLocks noChangeAspect="1"/>
          </p:cNvPicPr>
          <p:nvPr>
            <p:custDataLst>
              <p:tags r:id="rId2"/>
            </p:custDataLst>
          </p:nvPr>
        </p:nvPicPr>
        <p:blipFill>
          <a:blip r:embed="rId10"/>
          <a:stretch>
            <a:fillRect/>
          </a:stretch>
        </p:blipFill>
        <p:spPr>
          <a:xfrm>
            <a:off x="774700" y="5404485"/>
            <a:ext cx="3991610" cy="204470"/>
          </a:xfrm>
          <a:prstGeom prst="rect">
            <a:avLst/>
          </a:prstGeom>
          <a:noFill/>
          <a:ln>
            <a:noFill/>
          </a:ln>
        </p:spPr>
      </p:pic>
      <p:sp>
        <p:nvSpPr>
          <p:cNvPr id="4" name="标题 3"/>
          <p:cNvSpPr>
            <a:spLocks noGrp="1"/>
          </p:cNvSpPr>
          <p:nvPr>
            <p:ph type="ctrTitle"/>
            <p:custDataLst>
              <p:tags r:id="rId3"/>
            </p:custDataLst>
          </p:nvPr>
        </p:nvSpPr>
        <p:spPr>
          <a:xfrm>
            <a:off x="243840" y="-133985"/>
            <a:ext cx="10944860" cy="1009015"/>
          </a:xfrm>
        </p:spPr>
        <p:txBody>
          <a:bodyPr/>
          <a:lstStyle/>
          <a:p>
            <a:pPr algn="l"/>
            <a:r>
              <a:rPr lang="en-US" sz="3200">
                <a:latin typeface="得意黑" pitchFamily="2" charset="-122"/>
                <a:ea typeface="得意黑" pitchFamily="2" charset="-122"/>
              </a:rPr>
              <a:t>Syswrite</a:t>
            </a:r>
            <a:r>
              <a:rPr lang="zh-CN" altLang="en-US" sz="3200">
                <a:latin typeface="得意黑" pitchFamily="2" charset="-122"/>
                <a:ea typeface="得意黑" pitchFamily="2" charset="-122"/>
              </a:rPr>
              <a:t>函数：</a:t>
            </a:r>
          </a:p>
        </p:txBody>
      </p:sp>
      <p:pic>
        <p:nvPicPr>
          <p:cNvPr id="43" name="图片 14"/>
          <p:cNvPicPr>
            <a:picLocks noChangeAspect="1"/>
          </p:cNvPicPr>
          <p:nvPr>
            <p:custDataLst>
              <p:tags r:id="rId4"/>
            </p:custDataLst>
          </p:nvPr>
        </p:nvPicPr>
        <p:blipFill>
          <a:blip r:embed="rId11"/>
          <a:stretch>
            <a:fillRect/>
          </a:stretch>
        </p:blipFill>
        <p:spPr>
          <a:xfrm>
            <a:off x="6582410" y="83820"/>
            <a:ext cx="4714875" cy="6703060"/>
          </a:xfrm>
          <a:prstGeom prst="rect">
            <a:avLst/>
          </a:prstGeom>
          <a:noFill/>
          <a:ln>
            <a:noFill/>
          </a:ln>
        </p:spPr>
      </p:pic>
      <p:cxnSp>
        <p:nvCxnSpPr>
          <p:cNvPr id="5" name="直接箭头连接符 4"/>
          <p:cNvCxnSpPr/>
          <p:nvPr/>
        </p:nvCxnSpPr>
        <p:spPr>
          <a:xfrm flipH="1">
            <a:off x="2553335" y="1205865"/>
            <a:ext cx="5166995" cy="101727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custDataLst>
              <p:tags r:id="rId5"/>
            </p:custDataLst>
          </p:nvPr>
        </p:nvCxnSpPr>
        <p:spPr>
          <a:xfrm flipH="1">
            <a:off x="4624705" y="2274570"/>
            <a:ext cx="2070735" cy="59245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6"/>
            </p:custDataLst>
          </p:nvPr>
        </p:nvCxnSpPr>
        <p:spPr>
          <a:xfrm flipH="1" flipV="1">
            <a:off x="4258310" y="3686810"/>
            <a:ext cx="2553970" cy="32194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7"/>
            </p:custDataLst>
          </p:nvPr>
        </p:nvCxnSpPr>
        <p:spPr>
          <a:xfrm flipH="1" flipV="1">
            <a:off x="2581275" y="3981450"/>
            <a:ext cx="4699635" cy="97155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8"/>
          <a:stretch>
            <a:fillRect/>
          </a:stretch>
        </p:blipFill>
        <p:spPr>
          <a:xfrm>
            <a:off x="6088380" y="1035685"/>
            <a:ext cx="5253990" cy="5281295"/>
          </a:xfrm>
          <a:prstGeom prst="rect">
            <a:avLst/>
          </a:prstGeom>
        </p:spPr>
      </p:pic>
      <p:sp>
        <p:nvSpPr>
          <p:cNvPr id="6" name="矩形 5"/>
          <p:cNvSpPr/>
          <p:nvPr>
            <p:custDataLst>
              <p:tags r:id="rId2"/>
            </p:custDataLst>
          </p:nvPr>
        </p:nvSpPr>
        <p:spPr>
          <a:xfrm>
            <a:off x="6224905" y="2985770"/>
            <a:ext cx="2682875" cy="21399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3"/>
            </p:custDataLst>
          </p:nvPr>
        </p:nvSpPr>
        <p:spPr>
          <a:xfrm>
            <a:off x="6224905" y="5883275"/>
            <a:ext cx="2682875" cy="21399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4"/>
            </p:custDataLst>
          </p:nvPr>
        </p:nvPicPr>
        <p:blipFill>
          <a:blip r:embed="rId9"/>
          <a:stretch>
            <a:fillRect/>
          </a:stretch>
        </p:blipFill>
        <p:spPr>
          <a:xfrm>
            <a:off x="903605" y="814705"/>
            <a:ext cx="5276850" cy="5816600"/>
          </a:xfrm>
          <a:prstGeom prst="rect">
            <a:avLst/>
          </a:prstGeom>
        </p:spPr>
      </p:pic>
      <p:sp>
        <p:nvSpPr>
          <p:cNvPr id="4" name="标题 3"/>
          <p:cNvSpPr>
            <a:spLocks noGrp="1"/>
          </p:cNvSpPr>
          <p:nvPr>
            <p:ph type="ctrTitle"/>
            <p:custDataLst>
              <p:tags r:id="rId5"/>
            </p:custDataLst>
          </p:nvPr>
        </p:nvSpPr>
        <p:spPr>
          <a:xfrm>
            <a:off x="243840" y="-133985"/>
            <a:ext cx="10944860" cy="1009015"/>
          </a:xfrm>
        </p:spPr>
        <p:txBody>
          <a:bodyPr/>
          <a:lstStyle/>
          <a:p>
            <a:pPr algn="l"/>
            <a:r>
              <a:rPr lang="en-US" altLang="zh-CN" sz="3200">
                <a:latin typeface="得意黑" pitchFamily="2" charset="-122"/>
                <a:ea typeface="得意黑" pitchFamily="2" charset="-122"/>
              </a:rPr>
              <a:t>write</a:t>
            </a:r>
            <a:r>
              <a:rPr lang="zh-CN" altLang="en-US" sz="3200">
                <a:latin typeface="得意黑" pitchFamily="2" charset="-122"/>
                <a:ea typeface="得意黑" pitchFamily="2" charset="-122"/>
              </a:rPr>
              <a:t>函数：</a:t>
            </a:r>
          </a:p>
        </p:txBody>
      </p:sp>
      <p:sp>
        <p:nvSpPr>
          <p:cNvPr id="8" name="文本框 7"/>
          <p:cNvSpPr txBox="1"/>
          <p:nvPr>
            <p:custDataLst>
              <p:tags r:id="rId6"/>
            </p:custDataLst>
          </p:nvPr>
        </p:nvSpPr>
        <p:spPr>
          <a:xfrm>
            <a:off x="6932295" y="2617470"/>
            <a:ext cx="4064000" cy="368300"/>
          </a:xfrm>
          <a:prstGeom prst="rect">
            <a:avLst/>
          </a:prstGeom>
          <a:noFill/>
        </p:spPr>
        <p:txBody>
          <a:bodyPr wrap="square" rtlCol="0">
            <a:spAutoFit/>
          </a:bodyPr>
          <a:lstStyle/>
          <a:p>
            <a:r>
              <a:rPr lang="zh-CN" altLang="en-US"/>
              <a:t>得到文件对象</a:t>
            </a:r>
            <a:r>
              <a:rPr lang="en-US" altLang="zh-CN"/>
              <a:t>filep</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14"/>
          <a:stretch>
            <a:fillRect/>
          </a:stretch>
        </p:blipFill>
        <p:spPr>
          <a:xfrm>
            <a:off x="6096000" y="1035685"/>
            <a:ext cx="5253990" cy="5281295"/>
          </a:xfrm>
          <a:prstGeom prst="rect">
            <a:avLst/>
          </a:prstGeom>
        </p:spPr>
      </p:pic>
      <p:sp>
        <p:nvSpPr>
          <p:cNvPr id="6" name="矩形 5"/>
          <p:cNvSpPr/>
          <p:nvPr>
            <p:custDataLst>
              <p:tags r:id="rId2"/>
            </p:custDataLst>
          </p:nvPr>
        </p:nvSpPr>
        <p:spPr>
          <a:xfrm>
            <a:off x="6224905" y="2985770"/>
            <a:ext cx="2682875" cy="21399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custDataLst>
              <p:tags r:id="rId3"/>
            </p:custDataLst>
          </p:nvPr>
        </p:nvSpPr>
        <p:spPr>
          <a:xfrm>
            <a:off x="6224905" y="5883275"/>
            <a:ext cx="2682875" cy="21399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custDataLst>
              <p:tags r:id="rId4"/>
            </p:custDataLst>
          </p:nvPr>
        </p:nvPicPr>
        <p:blipFill>
          <a:blip r:embed="rId15"/>
          <a:stretch>
            <a:fillRect/>
          </a:stretch>
        </p:blipFill>
        <p:spPr>
          <a:xfrm>
            <a:off x="172085" y="814705"/>
            <a:ext cx="5276850" cy="5816600"/>
          </a:xfrm>
          <a:prstGeom prst="rect">
            <a:avLst/>
          </a:prstGeom>
        </p:spPr>
      </p:pic>
      <p:sp>
        <p:nvSpPr>
          <p:cNvPr id="4" name="标题 3"/>
          <p:cNvSpPr>
            <a:spLocks noGrp="1"/>
          </p:cNvSpPr>
          <p:nvPr>
            <p:ph type="ctrTitle"/>
            <p:custDataLst>
              <p:tags r:id="rId5"/>
            </p:custDataLst>
          </p:nvPr>
        </p:nvSpPr>
        <p:spPr>
          <a:xfrm>
            <a:off x="243840" y="-133985"/>
            <a:ext cx="10944860" cy="1009015"/>
          </a:xfrm>
        </p:spPr>
        <p:txBody>
          <a:bodyPr/>
          <a:lstStyle/>
          <a:p>
            <a:pPr algn="l"/>
            <a:r>
              <a:rPr lang="en-US" altLang="zh-CN" sz="3200">
                <a:latin typeface="得意黑" pitchFamily="2" charset="-122"/>
                <a:ea typeface="得意黑" pitchFamily="2" charset="-122"/>
              </a:rPr>
              <a:t>write</a:t>
            </a:r>
            <a:r>
              <a:rPr lang="zh-CN" altLang="en-US" sz="3200">
                <a:latin typeface="得意黑" pitchFamily="2" charset="-122"/>
                <a:ea typeface="得意黑" pitchFamily="2" charset="-122"/>
              </a:rPr>
              <a:t>函数：</a:t>
            </a:r>
          </a:p>
        </p:txBody>
      </p:sp>
      <p:sp>
        <p:nvSpPr>
          <p:cNvPr id="14" name="矩形 13"/>
          <p:cNvSpPr/>
          <p:nvPr>
            <p:custDataLst>
              <p:tags r:id="rId6"/>
            </p:custDataLst>
          </p:nvPr>
        </p:nvSpPr>
        <p:spPr>
          <a:xfrm>
            <a:off x="1000760" y="4093845"/>
            <a:ext cx="4274820" cy="874395"/>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1"/>
          <p:cNvPicPr>
            <a:picLocks noChangeAspect="1"/>
          </p:cNvPicPr>
          <p:nvPr/>
        </p:nvPicPr>
        <p:blipFill>
          <a:blip r:embed="rId16"/>
          <a:stretch>
            <a:fillRect/>
          </a:stretch>
        </p:blipFill>
        <p:spPr>
          <a:xfrm>
            <a:off x="3001010" y="5207635"/>
            <a:ext cx="5438140" cy="1050925"/>
          </a:xfrm>
          <a:prstGeom prst="rect">
            <a:avLst/>
          </a:prstGeom>
          <a:noFill/>
          <a:ln>
            <a:noFill/>
          </a:ln>
        </p:spPr>
      </p:pic>
      <p:sp>
        <p:nvSpPr>
          <p:cNvPr id="2" name="矩形 1"/>
          <p:cNvSpPr/>
          <p:nvPr/>
        </p:nvSpPr>
        <p:spPr>
          <a:xfrm>
            <a:off x="2955290" y="5207635"/>
            <a:ext cx="5483225" cy="1051560"/>
          </a:xfrm>
          <a:prstGeom prst="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2958465" y="4434840"/>
            <a:ext cx="1668145" cy="725170"/>
          </a:xfrm>
          <a:prstGeom prst="straightConnector1">
            <a:avLst/>
          </a:prstGeom>
          <a:ln w="317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 name="矩形 6"/>
          <p:cNvSpPr/>
          <p:nvPr>
            <p:custDataLst>
              <p:tags r:id="rId7"/>
            </p:custDataLst>
          </p:nvPr>
        </p:nvSpPr>
        <p:spPr>
          <a:xfrm>
            <a:off x="243840" y="1692910"/>
            <a:ext cx="4519295" cy="33020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custDataLst>
              <p:tags r:id="rId8"/>
            </p:custDataLst>
          </p:nvPr>
        </p:nvSpPr>
        <p:spPr>
          <a:xfrm>
            <a:off x="551180" y="2720340"/>
            <a:ext cx="4897120" cy="26543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custDataLst>
              <p:tags r:id="rId9"/>
            </p:custDataLst>
          </p:nvPr>
        </p:nvSpPr>
        <p:spPr>
          <a:xfrm>
            <a:off x="3486150" y="1324610"/>
            <a:ext cx="4064000" cy="368300"/>
          </a:xfrm>
          <a:prstGeom prst="rect">
            <a:avLst/>
          </a:prstGeom>
          <a:noFill/>
        </p:spPr>
        <p:txBody>
          <a:bodyPr wrap="square" rtlCol="0">
            <a:spAutoFit/>
          </a:bodyPr>
          <a:lstStyle/>
          <a:p>
            <a:r>
              <a:rPr lang="zh-CN" altLang="en-US"/>
              <a:t>系统</a:t>
            </a:r>
            <a:r>
              <a:rPr lang="en-US" altLang="zh-CN"/>
              <a:t>fd</a:t>
            </a:r>
            <a:r>
              <a:rPr lang="zh-CN" altLang="en-US"/>
              <a:t>合法性检查</a:t>
            </a:r>
          </a:p>
        </p:txBody>
      </p:sp>
      <p:sp>
        <p:nvSpPr>
          <p:cNvPr id="12" name="文本框 11"/>
          <p:cNvSpPr txBox="1"/>
          <p:nvPr>
            <p:custDataLst>
              <p:tags r:id="rId10"/>
            </p:custDataLst>
          </p:nvPr>
        </p:nvSpPr>
        <p:spPr>
          <a:xfrm>
            <a:off x="3001010" y="2404110"/>
            <a:ext cx="4064000" cy="368300"/>
          </a:xfrm>
          <a:prstGeom prst="rect">
            <a:avLst/>
          </a:prstGeom>
          <a:noFill/>
        </p:spPr>
        <p:txBody>
          <a:bodyPr wrap="square" rtlCol="0">
            <a:spAutoFit/>
          </a:bodyPr>
          <a:lstStyle/>
          <a:p>
            <a:r>
              <a:rPr lang="zh-CN" altLang="en-US"/>
              <a:t>地址合法性检查</a:t>
            </a:r>
          </a:p>
        </p:txBody>
      </p:sp>
      <p:sp>
        <p:nvSpPr>
          <p:cNvPr id="13" name="文本框 12"/>
          <p:cNvSpPr txBox="1"/>
          <p:nvPr>
            <p:custDataLst>
              <p:tags r:id="rId11"/>
            </p:custDataLst>
          </p:nvPr>
        </p:nvSpPr>
        <p:spPr>
          <a:xfrm>
            <a:off x="2958465" y="3737610"/>
            <a:ext cx="4064000" cy="368300"/>
          </a:xfrm>
          <a:prstGeom prst="rect">
            <a:avLst/>
          </a:prstGeom>
          <a:noFill/>
        </p:spPr>
        <p:txBody>
          <a:bodyPr wrap="square" rtlCol="0">
            <a:spAutoFit/>
          </a:bodyPr>
          <a:lstStyle/>
          <a:p>
            <a:r>
              <a:rPr lang="zh-CN" altLang="en-US"/>
              <a:t>用户空间到内核空间的拷贝</a:t>
            </a:r>
          </a:p>
        </p:txBody>
      </p:sp>
      <p:sp>
        <p:nvSpPr>
          <p:cNvPr id="15" name="文本框 14"/>
          <p:cNvSpPr txBox="1"/>
          <p:nvPr>
            <p:custDataLst>
              <p:tags r:id="rId12"/>
            </p:custDataLst>
          </p:nvPr>
        </p:nvSpPr>
        <p:spPr>
          <a:xfrm>
            <a:off x="6932295" y="2617470"/>
            <a:ext cx="4064000" cy="368300"/>
          </a:xfrm>
          <a:prstGeom prst="rect">
            <a:avLst/>
          </a:prstGeom>
          <a:noFill/>
        </p:spPr>
        <p:txBody>
          <a:bodyPr wrap="square" rtlCol="0">
            <a:spAutoFit/>
          </a:bodyPr>
          <a:lstStyle/>
          <a:p>
            <a:r>
              <a:rPr lang="zh-CN" altLang="en-US"/>
              <a:t>得到文件对象</a:t>
            </a:r>
            <a:r>
              <a:rPr lang="en-US" altLang="zh-CN"/>
              <a:t>filep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243840" y="-133985"/>
            <a:ext cx="10944860" cy="1009015"/>
          </a:xfrm>
        </p:spPr>
        <p:txBody>
          <a:bodyPr/>
          <a:lstStyle/>
          <a:p>
            <a:pPr algn="l"/>
            <a:r>
              <a:rPr lang="en-US" altLang="zh-CN" sz="3200">
                <a:latin typeface="得意黑" pitchFamily="2" charset="-122"/>
                <a:ea typeface="得意黑" pitchFamily="2" charset="-122"/>
              </a:rPr>
              <a:t>file_write</a:t>
            </a:r>
            <a:r>
              <a:rPr lang="zh-CN" altLang="en-US" sz="3200">
                <a:latin typeface="得意黑" pitchFamily="2" charset="-122"/>
                <a:ea typeface="得意黑" pitchFamily="2" charset="-122"/>
              </a:rPr>
              <a:t>函数：</a:t>
            </a:r>
          </a:p>
        </p:txBody>
      </p:sp>
      <p:pic>
        <p:nvPicPr>
          <p:cNvPr id="52" name="图片 23"/>
          <p:cNvPicPr>
            <a:picLocks noChangeAspect="1"/>
          </p:cNvPicPr>
          <p:nvPr>
            <p:custDataLst>
              <p:tags r:id="rId2"/>
            </p:custDataLst>
          </p:nvPr>
        </p:nvPicPr>
        <p:blipFill>
          <a:blip r:embed="rId9"/>
          <a:stretch>
            <a:fillRect/>
          </a:stretch>
        </p:blipFill>
        <p:spPr>
          <a:xfrm>
            <a:off x="945515" y="875030"/>
            <a:ext cx="6040120" cy="5568315"/>
          </a:xfrm>
          <a:prstGeom prst="rect">
            <a:avLst/>
          </a:prstGeom>
          <a:noFill/>
          <a:ln>
            <a:noFill/>
          </a:ln>
        </p:spPr>
      </p:pic>
      <p:pic>
        <p:nvPicPr>
          <p:cNvPr id="3" name="图片 2"/>
          <p:cNvPicPr>
            <a:picLocks noChangeAspect="1"/>
          </p:cNvPicPr>
          <p:nvPr>
            <p:custDataLst>
              <p:tags r:id="rId3"/>
            </p:custDataLst>
          </p:nvPr>
        </p:nvPicPr>
        <p:blipFill>
          <a:blip r:embed="rId10"/>
          <a:stretch>
            <a:fillRect/>
          </a:stretch>
        </p:blipFill>
        <p:spPr>
          <a:xfrm>
            <a:off x="6629400" y="453390"/>
            <a:ext cx="4559300" cy="5848350"/>
          </a:xfrm>
          <a:prstGeom prst="rect">
            <a:avLst/>
          </a:prstGeom>
        </p:spPr>
      </p:pic>
      <p:cxnSp>
        <p:nvCxnSpPr>
          <p:cNvPr id="6" name="直接箭头连接符 5"/>
          <p:cNvCxnSpPr/>
          <p:nvPr>
            <p:custDataLst>
              <p:tags r:id="rId4"/>
            </p:custDataLst>
          </p:nvPr>
        </p:nvCxnSpPr>
        <p:spPr>
          <a:xfrm flipH="1" flipV="1">
            <a:off x="2413635" y="1762125"/>
            <a:ext cx="5568950" cy="24892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5"/>
            </p:custDataLst>
          </p:nvPr>
        </p:nvCxnSpPr>
        <p:spPr>
          <a:xfrm flipH="1" flipV="1">
            <a:off x="4001770" y="2845435"/>
            <a:ext cx="3966210" cy="26352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6"/>
            </p:custDataLst>
          </p:nvPr>
        </p:nvCxnSpPr>
        <p:spPr>
          <a:xfrm flipH="1" flipV="1">
            <a:off x="3818890" y="3679825"/>
            <a:ext cx="3958590" cy="34353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7"/>
            </p:custDataLst>
          </p:nvPr>
        </p:nvCxnSpPr>
        <p:spPr>
          <a:xfrm flipH="1" flipV="1">
            <a:off x="2523490" y="4770120"/>
            <a:ext cx="4946650" cy="38798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243840" y="-133985"/>
            <a:ext cx="10944860" cy="1009015"/>
          </a:xfrm>
        </p:spPr>
        <p:txBody>
          <a:bodyPr/>
          <a:lstStyle/>
          <a:p>
            <a:pPr algn="l"/>
            <a:r>
              <a:rPr lang="en-US" altLang="zh-CN" sz="3200">
                <a:latin typeface="得意黑" pitchFamily="2" charset="-122"/>
                <a:ea typeface="得意黑" pitchFamily="2" charset="-122"/>
              </a:rPr>
              <a:t>fatfs_write</a:t>
            </a:r>
            <a:r>
              <a:rPr lang="zh-CN" altLang="en-US" sz="3200">
                <a:latin typeface="得意黑" pitchFamily="2" charset="-122"/>
                <a:ea typeface="得意黑" pitchFamily="2" charset="-122"/>
              </a:rPr>
              <a:t>中的</a:t>
            </a:r>
            <a:r>
              <a:rPr lang="en-US" altLang="zh-CN" sz="3200">
                <a:latin typeface="得意黑" pitchFamily="2" charset="-122"/>
                <a:ea typeface="得意黑" pitchFamily="2" charset="-122"/>
              </a:rPr>
              <a:t>f_write</a:t>
            </a:r>
            <a:r>
              <a:rPr lang="zh-CN" altLang="en-US" sz="3200">
                <a:latin typeface="得意黑" pitchFamily="2" charset="-122"/>
                <a:ea typeface="得意黑" pitchFamily="2" charset="-122"/>
              </a:rPr>
              <a:t>：</a:t>
            </a:r>
          </a:p>
        </p:txBody>
      </p:sp>
      <p:pic>
        <p:nvPicPr>
          <p:cNvPr id="2" name="图片 1"/>
          <p:cNvPicPr>
            <a:picLocks noChangeAspect="1"/>
          </p:cNvPicPr>
          <p:nvPr>
            <p:custDataLst>
              <p:tags r:id="rId2"/>
            </p:custDataLst>
          </p:nvPr>
        </p:nvPicPr>
        <p:blipFill>
          <a:blip r:embed="rId5"/>
          <a:stretch>
            <a:fillRect/>
          </a:stretch>
        </p:blipFill>
        <p:spPr>
          <a:xfrm>
            <a:off x="573405" y="920115"/>
            <a:ext cx="5253990" cy="5683885"/>
          </a:xfrm>
          <a:prstGeom prst="rect">
            <a:avLst/>
          </a:prstGeom>
        </p:spPr>
      </p:pic>
      <p:sp>
        <p:nvSpPr>
          <p:cNvPr id="5" name="文本框 4"/>
          <p:cNvSpPr txBox="1"/>
          <p:nvPr/>
        </p:nvSpPr>
        <p:spPr>
          <a:xfrm>
            <a:off x="6167755" y="204470"/>
            <a:ext cx="4961890" cy="2861310"/>
          </a:xfrm>
          <a:prstGeom prst="rect">
            <a:avLst/>
          </a:prstGeom>
          <a:noFill/>
        </p:spPr>
        <p:txBody>
          <a:bodyPr wrap="square" rtlCol="0">
            <a:spAutoFit/>
          </a:bodyPr>
          <a:lstStyle/>
          <a:p>
            <a:r>
              <a:rPr lang="en-US" altLang="zh-CN">
                <a:latin typeface="得意黑" pitchFamily="2" charset="-122"/>
                <a:ea typeface="得意黑" pitchFamily="2" charset="-122"/>
                <a:sym typeface="+mn-ea"/>
              </a:rPr>
              <a:t>f_write </a:t>
            </a:r>
            <a:r>
              <a:rPr lang="zh-CN" altLang="en-US">
                <a:latin typeface="得意黑" pitchFamily="2" charset="-122"/>
                <a:ea typeface="得意黑" pitchFamily="2" charset="-122"/>
                <a:sym typeface="+mn-ea"/>
              </a:rPr>
              <a:t>概述：</a:t>
            </a:r>
            <a:endParaRPr lang="zh-CN" altLang="en-US"/>
          </a:p>
          <a:p>
            <a:r>
              <a:rPr lang="zh-CN" altLang="en-US"/>
              <a:t>// 1. 检验有效性</a:t>
            </a:r>
          </a:p>
          <a:p>
            <a:r>
              <a:rPr lang="zh-CN" altLang="en-US"/>
              <a:t>// 2. 循环写入：</a:t>
            </a:r>
          </a:p>
          <a:p>
            <a:r>
              <a:rPr lang="zh-CN" altLang="en-US"/>
              <a:t>//（1）先把整扇区的内容，直接通过用户的buffer直接写入磁盘。</a:t>
            </a:r>
          </a:p>
          <a:p>
            <a:r>
              <a:rPr lang="zh-CN" altLang="en-US"/>
              <a:t>//（2）再把不足整扇区的内容，写入fp对应的buf缓冲区</a:t>
            </a:r>
          </a:p>
          <a:p>
            <a:r>
              <a:rPr lang="zh-CN" altLang="en-US"/>
              <a:t>//（3）最后调整fp-&gt;sect的值</a:t>
            </a:r>
          </a:p>
          <a:p>
            <a:r>
              <a:rPr lang="zh-CN" altLang="en-US"/>
              <a:t>//（4）判断是否到扇区边界、簇边界，到了的话就调整</a:t>
            </a:r>
          </a:p>
        </p:txBody>
      </p:sp>
      <p:pic>
        <p:nvPicPr>
          <p:cNvPr id="3" name="图片 2"/>
          <p:cNvPicPr>
            <a:picLocks noChangeAspect="1"/>
          </p:cNvPicPr>
          <p:nvPr>
            <p:custDataLst>
              <p:tags r:id="rId3"/>
            </p:custDataLst>
          </p:nvPr>
        </p:nvPicPr>
        <p:blipFill>
          <a:blip r:embed="rId6"/>
          <a:stretch>
            <a:fillRect/>
          </a:stretch>
        </p:blipFill>
        <p:spPr>
          <a:xfrm>
            <a:off x="5951855" y="3253740"/>
            <a:ext cx="5207000" cy="340233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1095" y="102550"/>
            <a:ext cx="11951294" cy="583565"/>
          </a:xfrm>
          <a:prstGeom prst="rect">
            <a:avLst/>
          </a:prstGeom>
          <a:noFill/>
        </p:spPr>
        <p:txBody>
          <a:bodyPr wrap="square" rtlCol="0">
            <a:spAutoFit/>
          </a:bodyPr>
          <a:lstStyle/>
          <a:p>
            <a:r>
              <a:rPr lang="zh-CN" altLang="en-US" sz="3200">
                <a:latin typeface="得意黑" pitchFamily="2" charset="-122"/>
                <a:ea typeface="得意黑" pitchFamily="2" charset="-122"/>
              </a:rPr>
              <a:t>什么是</a:t>
            </a:r>
            <a:r>
              <a:rPr lang="en-US" altLang="zh-CN" sz="3200">
                <a:latin typeface="得意黑" pitchFamily="2" charset="-122"/>
                <a:ea typeface="得意黑" pitchFamily="2" charset="-122"/>
              </a:rPr>
              <a:t>MTD?</a:t>
            </a:r>
            <a:endParaRPr lang="zh-CN" altLang="en-US" sz="3200">
              <a:latin typeface="得意黑" pitchFamily="2" charset="-122"/>
              <a:ea typeface="得意黑" pitchFamily="2" charset="-122"/>
            </a:endParaRPr>
          </a:p>
        </p:txBody>
      </p:sp>
      <p:sp>
        <p:nvSpPr>
          <p:cNvPr id="22" name="动作按钮: 转到主页 21">
            <a:hlinkClick r:id="rId5" action="ppaction://hlinksldjump" highlightClick="1"/>
          </p:cNvPr>
          <p:cNvSpPr/>
          <p:nvPr/>
        </p:nvSpPr>
        <p:spPr>
          <a:xfrm>
            <a:off x="11639373" y="6379231"/>
            <a:ext cx="423016" cy="401653"/>
          </a:xfrm>
          <a:prstGeom prst="actionButtonHom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文本框 7"/>
          <p:cNvSpPr txBox="1"/>
          <p:nvPr/>
        </p:nvSpPr>
        <p:spPr>
          <a:xfrm>
            <a:off x="381000" y="753110"/>
            <a:ext cx="10841990" cy="645160"/>
          </a:xfrm>
          <a:prstGeom prst="rect">
            <a:avLst/>
          </a:prstGeom>
          <a:noFill/>
        </p:spPr>
        <p:txBody>
          <a:bodyPr wrap="square" rtlCol="0">
            <a:spAutoFit/>
          </a:bodyPr>
          <a:lstStyle/>
          <a:p>
            <a:r>
              <a:rPr lang="en-US" altLang="zh-CN" b="0" i="0">
                <a:solidFill>
                  <a:srgbClr val="333333"/>
                </a:solidFill>
                <a:effectLst/>
                <a:latin typeface="PingFang SC"/>
              </a:rPr>
              <a:t>MTD</a:t>
            </a:r>
            <a:r>
              <a:rPr lang="zh-CN" altLang="en-US" b="0" i="0">
                <a:solidFill>
                  <a:srgbClr val="333333"/>
                </a:solidFill>
                <a:effectLst/>
                <a:latin typeface="PingFang SC"/>
              </a:rPr>
              <a:t>（</a:t>
            </a:r>
            <a:r>
              <a:rPr lang="en-US" altLang="zh-CN" b="0" i="0">
                <a:solidFill>
                  <a:srgbClr val="333333"/>
                </a:solidFill>
                <a:effectLst/>
                <a:latin typeface="PingFang SC"/>
              </a:rPr>
              <a:t>Memory Technology device</a:t>
            </a:r>
            <a:r>
              <a:rPr lang="zh-CN" altLang="en-US" b="0" i="0">
                <a:solidFill>
                  <a:srgbClr val="333333"/>
                </a:solidFill>
                <a:effectLst/>
                <a:latin typeface="PingFang SC"/>
              </a:rPr>
              <a:t>）是用于访问</a:t>
            </a:r>
            <a:r>
              <a:rPr lang="en-US" altLang="zh-CN" b="0" i="0">
                <a:solidFill>
                  <a:srgbClr val="333333"/>
                </a:solidFill>
                <a:effectLst/>
                <a:latin typeface="PingFang SC"/>
              </a:rPr>
              <a:t>memory</a:t>
            </a:r>
            <a:r>
              <a:rPr lang="zh-CN" altLang="en-US" b="0" i="0">
                <a:solidFill>
                  <a:srgbClr val="333333"/>
                </a:solidFill>
                <a:effectLst/>
                <a:latin typeface="PingFang SC"/>
              </a:rPr>
              <a:t>设备（</a:t>
            </a:r>
            <a:r>
              <a:rPr lang="en-US" altLang="zh-CN" b="0" i="0">
                <a:solidFill>
                  <a:srgbClr val="333333"/>
                </a:solidFill>
                <a:effectLst/>
                <a:latin typeface="PingFang SC"/>
              </a:rPr>
              <a:t>ROM</a:t>
            </a:r>
            <a:r>
              <a:rPr lang="zh-CN" altLang="en-US" b="0" i="0">
                <a:solidFill>
                  <a:srgbClr val="333333"/>
                </a:solidFill>
                <a:effectLst/>
                <a:latin typeface="PingFang SC"/>
              </a:rPr>
              <a:t>、</a:t>
            </a:r>
            <a:r>
              <a:rPr lang="en-US" altLang="zh-CN" b="0" i="0">
                <a:solidFill>
                  <a:srgbClr val="333333"/>
                </a:solidFill>
                <a:effectLst/>
                <a:latin typeface="PingFang SC"/>
              </a:rPr>
              <a:t>Flash</a:t>
            </a:r>
            <a:r>
              <a:rPr lang="zh-CN" altLang="en-US" b="0" i="0">
                <a:solidFill>
                  <a:srgbClr val="333333"/>
                </a:solidFill>
                <a:effectLst/>
                <a:latin typeface="PingFang SC"/>
              </a:rPr>
              <a:t>）的</a:t>
            </a:r>
            <a:r>
              <a:rPr lang="en-US" altLang="zh-CN" b="0" i="0">
                <a:solidFill>
                  <a:srgbClr val="333333"/>
                </a:solidFill>
                <a:effectLst/>
                <a:latin typeface="PingFang SC"/>
              </a:rPr>
              <a:t>Linux</a:t>
            </a:r>
            <a:r>
              <a:rPr lang="zh-CN" altLang="en-US" b="0" i="0">
                <a:solidFill>
                  <a:srgbClr val="333333"/>
                </a:solidFill>
                <a:effectLst/>
                <a:latin typeface="PingFang SC"/>
              </a:rPr>
              <a:t>子系统，在</a:t>
            </a:r>
            <a:r>
              <a:rPr lang="en-US" altLang="zh-CN" b="0" i="0">
                <a:solidFill>
                  <a:srgbClr val="333333"/>
                </a:solidFill>
                <a:effectLst/>
                <a:latin typeface="PingFang SC"/>
              </a:rPr>
              <a:t>Linux</a:t>
            </a:r>
            <a:r>
              <a:rPr lang="zh-CN" altLang="en-US" b="0" i="0">
                <a:solidFill>
                  <a:srgbClr val="333333"/>
                </a:solidFill>
                <a:effectLst/>
                <a:latin typeface="PingFang SC"/>
              </a:rPr>
              <a:t>中引入这一层的主要目的是为了更加简单的添加新的</a:t>
            </a:r>
            <a:r>
              <a:rPr lang="en-US" altLang="zh-CN" b="0" i="0">
                <a:solidFill>
                  <a:srgbClr val="333333"/>
                </a:solidFill>
                <a:effectLst/>
                <a:latin typeface="PingFang SC"/>
              </a:rPr>
              <a:t>Memory</a:t>
            </a:r>
            <a:r>
              <a:rPr lang="zh-CN" altLang="en-US" b="0" i="0">
                <a:solidFill>
                  <a:srgbClr val="333333"/>
                </a:solidFill>
                <a:effectLst/>
                <a:latin typeface="PingFang SC"/>
              </a:rPr>
              <a:t>存储设备，它提供一层抽象的接口。</a:t>
            </a:r>
            <a:endParaRPr lang="zh-CN" altLang="en-US" b="0" i="0">
              <a:solidFill>
                <a:srgbClr val="333333"/>
              </a:solidFill>
              <a:effectLst/>
              <a:latin typeface="PingFang SC"/>
              <a:ea typeface="微软雅黑" panose="020B0503020204020204" pitchFamily="34" charset="-122"/>
            </a:endParaRPr>
          </a:p>
        </p:txBody>
      </p:sp>
      <p:pic>
        <p:nvPicPr>
          <p:cNvPr id="1026" name="Picture 2" descr="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843" y="1658744"/>
            <a:ext cx="6110451" cy="450704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直接箭头连接符 18"/>
          <p:cNvCxnSpPr>
            <a:stCxn id="3" idx="1"/>
          </p:cNvCxnSpPr>
          <p:nvPr/>
        </p:nvCxnSpPr>
        <p:spPr>
          <a:xfrm flipH="1" flipV="1">
            <a:off x="4878024" y="3215932"/>
            <a:ext cx="1868170" cy="25400"/>
          </a:xfrm>
          <a:prstGeom prst="straightConnector1">
            <a:avLst/>
          </a:prstGeom>
          <a:ln w="28575" cmpd="sng">
            <a:solidFill>
              <a:schemeClr val="accent6"/>
            </a:solidFill>
            <a:prstDash val="solid"/>
            <a:tailEnd type="triangle"/>
          </a:ln>
        </p:spPr>
        <p:style>
          <a:lnRef idx="3">
            <a:schemeClr val="accent1"/>
          </a:lnRef>
          <a:fillRef idx="0">
            <a:schemeClr val="accent1"/>
          </a:fillRef>
          <a:effectRef idx="2">
            <a:schemeClr val="accent1"/>
          </a:effectRef>
          <a:fontRef idx="minor">
            <a:schemeClr val="tx1"/>
          </a:fontRef>
        </p:style>
      </p:cxnSp>
      <p:sp>
        <p:nvSpPr>
          <p:cNvPr id="23" name="动作按钮: 后退或前一项 22">
            <a:hlinkClick r:id="" action="ppaction://hlinkshowjump?jump=lastslideviewed" highlightClick="1"/>
          </p:cNvPr>
          <p:cNvSpPr/>
          <p:nvPr/>
        </p:nvSpPr>
        <p:spPr>
          <a:xfrm>
            <a:off x="10523077" y="6379231"/>
            <a:ext cx="423016" cy="401653"/>
          </a:xfrm>
          <a:prstGeom prst="actionButtonBackPrevious">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grpSp>
        <p:nvGrpSpPr>
          <p:cNvPr id="28" name="组合 27"/>
          <p:cNvGrpSpPr/>
          <p:nvPr/>
        </p:nvGrpSpPr>
        <p:grpSpPr>
          <a:xfrm>
            <a:off x="11081224" y="6379230"/>
            <a:ext cx="423016" cy="401653"/>
            <a:chOff x="11081225" y="6379231"/>
            <a:chExt cx="423016" cy="401653"/>
          </a:xfrm>
        </p:grpSpPr>
        <p:sp>
          <p:nvSpPr>
            <p:cNvPr id="29" name="动作按钮: 空白 28">
              <a:hlinkClick r:id="" action="ppaction://noaction" highlightClick="1"/>
            </p:cNvPr>
            <p:cNvSpPr/>
            <p:nvPr/>
          </p:nvSpPr>
          <p:spPr>
            <a:xfrm>
              <a:off x="11081225" y="6379231"/>
              <a:ext cx="423016" cy="401653"/>
            </a:xfrm>
            <a:prstGeom prst="actionButtonBlank">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30" name="图形 29" descr="工作流">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02588" y="6379231"/>
              <a:ext cx="401653" cy="401653"/>
            </a:xfrm>
            <a:prstGeom prst="rect">
              <a:avLst/>
            </a:prstGeom>
          </p:spPr>
        </p:pic>
      </p:grpSp>
      <p:pic>
        <p:nvPicPr>
          <p:cNvPr id="3" name="图片 2"/>
          <p:cNvPicPr>
            <a:picLocks noChangeAspect="1"/>
          </p:cNvPicPr>
          <p:nvPr>
            <p:custDataLst>
              <p:tags r:id="rId1"/>
            </p:custDataLst>
          </p:nvPr>
        </p:nvPicPr>
        <p:blipFill>
          <a:blip r:embed="rId9"/>
          <a:stretch>
            <a:fillRect/>
          </a:stretch>
        </p:blipFill>
        <p:spPr>
          <a:xfrm>
            <a:off x="6746240" y="1465580"/>
            <a:ext cx="2573655" cy="3550285"/>
          </a:xfrm>
          <a:prstGeom prst="rect">
            <a:avLst/>
          </a:prstGeom>
        </p:spPr>
      </p:pic>
      <p:cxnSp>
        <p:nvCxnSpPr>
          <p:cNvPr id="9" name="曲线连接符 8"/>
          <p:cNvCxnSpPr/>
          <p:nvPr/>
        </p:nvCxnSpPr>
        <p:spPr>
          <a:xfrm rot="10800000">
            <a:off x="4664075" y="4411345"/>
            <a:ext cx="4889500" cy="1521460"/>
          </a:xfrm>
          <a:prstGeom prst="curvedConnector3">
            <a:avLst>
              <a:gd name="adj1" fmla="val 66168"/>
            </a:avLst>
          </a:prstGeom>
          <a:ln w="28575" cmpd="sng">
            <a:solidFill>
              <a:schemeClr val="accent5"/>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2"/>
            </p:custDataLst>
          </p:nvPr>
        </p:nvPicPr>
        <p:blipFill>
          <a:blip r:embed="rId10"/>
          <a:stretch>
            <a:fillRect/>
          </a:stretch>
        </p:blipFill>
        <p:spPr>
          <a:xfrm>
            <a:off x="9357360" y="1442720"/>
            <a:ext cx="2705100" cy="48920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243840" y="-133985"/>
            <a:ext cx="10944860" cy="1009015"/>
          </a:xfrm>
        </p:spPr>
        <p:txBody>
          <a:bodyPr/>
          <a:lstStyle/>
          <a:p>
            <a:pPr algn="l"/>
            <a:r>
              <a:rPr lang="en-US" altLang="zh-CN" sz="3200">
                <a:latin typeface="得意黑" pitchFamily="2" charset="-122"/>
                <a:ea typeface="得意黑" pitchFamily="2" charset="-122"/>
              </a:rPr>
              <a:t>fatfs_write</a:t>
            </a:r>
            <a:r>
              <a:rPr lang="zh-CN" altLang="en-US" sz="3200">
                <a:latin typeface="得意黑" pitchFamily="2" charset="-122"/>
                <a:ea typeface="得意黑" pitchFamily="2" charset="-122"/>
              </a:rPr>
              <a:t>中的</a:t>
            </a:r>
            <a:r>
              <a:rPr lang="en-US" altLang="zh-CN" sz="3200">
                <a:latin typeface="得意黑" pitchFamily="2" charset="-122"/>
                <a:ea typeface="得意黑" pitchFamily="2" charset="-122"/>
              </a:rPr>
              <a:t>f_write</a:t>
            </a:r>
            <a:r>
              <a:rPr lang="zh-CN" altLang="en-US" sz="3200">
                <a:latin typeface="得意黑" pitchFamily="2" charset="-122"/>
                <a:ea typeface="得意黑" pitchFamily="2" charset="-122"/>
              </a:rPr>
              <a:t>：</a:t>
            </a:r>
          </a:p>
        </p:txBody>
      </p:sp>
      <p:pic>
        <p:nvPicPr>
          <p:cNvPr id="3" name="图片 2"/>
          <p:cNvPicPr>
            <a:picLocks noChangeAspect="1"/>
          </p:cNvPicPr>
          <p:nvPr>
            <p:custDataLst>
              <p:tags r:id="rId2"/>
            </p:custDataLst>
          </p:nvPr>
        </p:nvPicPr>
        <p:blipFill>
          <a:blip r:embed="rId7"/>
          <a:stretch>
            <a:fillRect/>
          </a:stretch>
        </p:blipFill>
        <p:spPr>
          <a:xfrm>
            <a:off x="729615" y="1530350"/>
            <a:ext cx="3956050" cy="3651250"/>
          </a:xfrm>
          <a:prstGeom prst="rect">
            <a:avLst/>
          </a:prstGeom>
        </p:spPr>
      </p:pic>
      <p:pic>
        <p:nvPicPr>
          <p:cNvPr id="5" name="图片 4"/>
          <p:cNvPicPr>
            <a:picLocks noChangeAspect="1"/>
          </p:cNvPicPr>
          <p:nvPr>
            <p:custDataLst>
              <p:tags r:id="rId3"/>
            </p:custDataLst>
          </p:nvPr>
        </p:nvPicPr>
        <p:blipFill>
          <a:blip r:embed="rId8"/>
          <a:stretch>
            <a:fillRect/>
          </a:stretch>
        </p:blipFill>
        <p:spPr>
          <a:xfrm>
            <a:off x="4946650" y="2124710"/>
            <a:ext cx="6748145" cy="3056890"/>
          </a:xfrm>
          <a:prstGeom prst="rect">
            <a:avLst/>
          </a:prstGeom>
        </p:spPr>
      </p:pic>
      <p:cxnSp>
        <p:nvCxnSpPr>
          <p:cNvPr id="6" name="直接箭头连接符 5"/>
          <p:cNvCxnSpPr/>
          <p:nvPr>
            <p:custDataLst>
              <p:tags r:id="rId4"/>
            </p:custDataLst>
          </p:nvPr>
        </p:nvCxnSpPr>
        <p:spPr>
          <a:xfrm>
            <a:off x="3680460" y="2636520"/>
            <a:ext cx="1280795" cy="41021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custDataLst>
              <p:tags r:id="rId5"/>
            </p:custDataLst>
          </p:nvPr>
        </p:nvCxnSpPr>
        <p:spPr>
          <a:xfrm>
            <a:off x="3807460" y="4088130"/>
            <a:ext cx="1280795" cy="41021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11"/>
          <a:stretch>
            <a:fillRect/>
          </a:stretch>
        </p:blipFill>
        <p:spPr>
          <a:xfrm>
            <a:off x="102870" y="0"/>
            <a:ext cx="5192395" cy="6857365"/>
          </a:xfrm>
          <a:prstGeom prst="rect">
            <a:avLst/>
          </a:prstGeom>
        </p:spPr>
      </p:pic>
      <p:pic>
        <p:nvPicPr>
          <p:cNvPr id="7" name="图片 6"/>
          <p:cNvPicPr>
            <a:picLocks noChangeAspect="1"/>
          </p:cNvPicPr>
          <p:nvPr>
            <p:custDataLst>
              <p:tags r:id="rId2"/>
            </p:custDataLst>
          </p:nvPr>
        </p:nvPicPr>
        <p:blipFill>
          <a:blip r:embed="rId12"/>
          <a:stretch>
            <a:fillRect/>
          </a:stretch>
        </p:blipFill>
        <p:spPr>
          <a:xfrm>
            <a:off x="5199380" y="212725"/>
            <a:ext cx="6727190" cy="6287770"/>
          </a:xfrm>
          <a:prstGeom prst="rect">
            <a:avLst/>
          </a:prstGeom>
        </p:spPr>
      </p:pic>
      <p:cxnSp>
        <p:nvCxnSpPr>
          <p:cNvPr id="8" name="直接箭头连接符 7"/>
          <p:cNvCxnSpPr/>
          <p:nvPr>
            <p:custDataLst>
              <p:tags r:id="rId3"/>
            </p:custDataLst>
          </p:nvPr>
        </p:nvCxnSpPr>
        <p:spPr>
          <a:xfrm flipV="1">
            <a:off x="3314700" y="889000"/>
            <a:ext cx="2685415" cy="5270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4"/>
            </p:custDataLst>
          </p:nvPr>
        </p:nvCxnSpPr>
        <p:spPr>
          <a:xfrm flipV="1">
            <a:off x="4434205" y="450215"/>
            <a:ext cx="1434465" cy="952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5"/>
            </p:custDataLst>
          </p:nvPr>
        </p:nvCxnSpPr>
        <p:spPr>
          <a:xfrm flipV="1">
            <a:off x="2150745" y="1540510"/>
            <a:ext cx="4017645" cy="12954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custDataLst>
              <p:tags r:id="rId6"/>
            </p:custDataLst>
          </p:nvPr>
        </p:nvCxnSpPr>
        <p:spPr>
          <a:xfrm flipV="1">
            <a:off x="3790315" y="2447925"/>
            <a:ext cx="2626995" cy="55626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custDataLst>
              <p:tags r:id="rId7"/>
            </p:custDataLst>
          </p:nvPr>
        </p:nvCxnSpPr>
        <p:spPr>
          <a:xfrm>
            <a:off x="3556000" y="4240530"/>
            <a:ext cx="2634615" cy="222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custDataLst>
              <p:tags r:id="rId8"/>
            </p:custDataLst>
          </p:nvPr>
        </p:nvCxnSpPr>
        <p:spPr>
          <a:xfrm>
            <a:off x="3460750" y="5089525"/>
            <a:ext cx="2422525" cy="22733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custDataLst>
              <p:tags r:id="rId9"/>
            </p:custDataLst>
          </p:nvPr>
        </p:nvCxnSpPr>
        <p:spPr>
          <a:xfrm>
            <a:off x="3307080" y="5807075"/>
            <a:ext cx="2553970" cy="25590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9"/>
          <a:stretch>
            <a:fillRect/>
          </a:stretch>
        </p:blipFill>
        <p:spPr>
          <a:xfrm>
            <a:off x="4756150" y="223520"/>
            <a:ext cx="7435850" cy="6527800"/>
          </a:xfrm>
          <a:prstGeom prst="rect">
            <a:avLst/>
          </a:prstGeom>
        </p:spPr>
      </p:pic>
      <p:pic>
        <p:nvPicPr>
          <p:cNvPr id="2" name="图片 1"/>
          <p:cNvPicPr>
            <a:picLocks noChangeAspect="1"/>
          </p:cNvPicPr>
          <p:nvPr>
            <p:custDataLst>
              <p:tags r:id="rId2"/>
            </p:custDataLst>
          </p:nvPr>
        </p:nvPicPr>
        <p:blipFill>
          <a:blip r:embed="rId10"/>
          <a:stretch>
            <a:fillRect/>
          </a:stretch>
        </p:blipFill>
        <p:spPr>
          <a:xfrm>
            <a:off x="325120" y="749300"/>
            <a:ext cx="4502150" cy="5359400"/>
          </a:xfrm>
          <a:prstGeom prst="rect">
            <a:avLst/>
          </a:prstGeom>
        </p:spPr>
      </p:pic>
      <p:cxnSp>
        <p:nvCxnSpPr>
          <p:cNvPr id="11" name="直接箭头连接符 10"/>
          <p:cNvCxnSpPr/>
          <p:nvPr>
            <p:custDataLst>
              <p:tags r:id="rId3"/>
            </p:custDataLst>
          </p:nvPr>
        </p:nvCxnSpPr>
        <p:spPr>
          <a:xfrm flipV="1">
            <a:off x="3270885" y="311150"/>
            <a:ext cx="2239010" cy="155130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custDataLst>
              <p:tags r:id="rId4"/>
            </p:custDataLst>
          </p:nvPr>
        </p:nvCxnSpPr>
        <p:spPr>
          <a:xfrm flipV="1">
            <a:off x="2342515" y="1071880"/>
            <a:ext cx="2976880" cy="167576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custDataLst>
              <p:tags r:id="rId5"/>
            </p:custDataLst>
          </p:nvPr>
        </p:nvCxnSpPr>
        <p:spPr>
          <a:xfrm flipV="1">
            <a:off x="2386330" y="2440305"/>
            <a:ext cx="2955290" cy="121475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custDataLst>
              <p:tags r:id="rId6"/>
            </p:custDataLst>
          </p:nvPr>
        </p:nvCxnSpPr>
        <p:spPr>
          <a:xfrm>
            <a:off x="3080385" y="5177790"/>
            <a:ext cx="2363470" cy="23368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custDataLst>
              <p:tags r:id="rId7"/>
            </p:custDataLst>
          </p:nvPr>
        </p:nvCxnSpPr>
        <p:spPr>
          <a:xfrm>
            <a:off x="4338955" y="5887720"/>
            <a:ext cx="1090295" cy="25590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custDataLst>
              <p:tags r:id="rId1"/>
            </p:custDataLst>
          </p:nvPr>
        </p:nvPicPr>
        <p:blipFill>
          <a:blip r:embed="rId8"/>
          <a:stretch>
            <a:fillRect/>
          </a:stretch>
        </p:blipFill>
        <p:spPr>
          <a:xfrm>
            <a:off x="243840" y="960755"/>
            <a:ext cx="5105400" cy="5346700"/>
          </a:xfrm>
          <a:prstGeom prst="rect">
            <a:avLst/>
          </a:prstGeom>
        </p:spPr>
      </p:pic>
      <p:sp>
        <p:nvSpPr>
          <p:cNvPr id="4" name="标题 3"/>
          <p:cNvSpPr>
            <a:spLocks noGrp="1"/>
          </p:cNvSpPr>
          <p:nvPr>
            <p:ph type="ctrTitle"/>
            <p:custDataLst>
              <p:tags r:id="rId2"/>
            </p:custDataLst>
          </p:nvPr>
        </p:nvSpPr>
        <p:spPr>
          <a:xfrm>
            <a:off x="243840" y="-133985"/>
            <a:ext cx="10944860" cy="1009015"/>
          </a:xfrm>
        </p:spPr>
        <p:txBody>
          <a:bodyPr/>
          <a:lstStyle/>
          <a:p>
            <a:pPr algn="l"/>
            <a:r>
              <a:rPr lang="en-US" altLang="zh-CN" sz="3200">
                <a:latin typeface="得意黑" pitchFamily="2" charset="-122"/>
                <a:ea typeface="得意黑" pitchFamily="2" charset="-122"/>
              </a:rPr>
              <a:t>fatfs_write</a:t>
            </a:r>
            <a:r>
              <a:rPr lang="zh-CN" altLang="en-US" sz="3200">
                <a:latin typeface="得意黑" pitchFamily="2" charset="-122"/>
                <a:ea typeface="得意黑" pitchFamily="2" charset="-122"/>
              </a:rPr>
              <a:t>中的</a:t>
            </a:r>
            <a:r>
              <a:rPr lang="en-US" altLang="zh-CN" sz="3200">
                <a:latin typeface="得意黑" pitchFamily="2" charset="-122"/>
                <a:ea typeface="得意黑" pitchFamily="2" charset="-122"/>
              </a:rPr>
              <a:t>f_write</a:t>
            </a:r>
            <a:r>
              <a:rPr lang="zh-CN" altLang="en-US" sz="3200">
                <a:latin typeface="得意黑" pitchFamily="2" charset="-122"/>
                <a:ea typeface="得意黑" pitchFamily="2" charset="-122"/>
              </a:rPr>
              <a:t>：</a:t>
            </a:r>
          </a:p>
        </p:txBody>
      </p:sp>
      <p:pic>
        <p:nvPicPr>
          <p:cNvPr id="6" name="图片 5"/>
          <p:cNvPicPr>
            <a:picLocks noChangeAspect="1"/>
          </p:cNvPicPr>
          <p:nvPr>
            <p:custDataLst>
              <p:tags r:id="rId3"/>
            </p:custDataLst>
          </p:nvPr>
        </p:nvPicPr>
        <p:blipFill>
          <a:blip r:embed="rId9"/>
          <a:stretch>
            <a:fillRect/>
          </a:stretch>
        </p:blipFill>
        <p:spPr>
          <a:xfrm>
            <a:off x="5562600" y="1567180"/>
            <a:ext cx="6283325" cy="3914775"/>
          </a:xfrm>
          <a:prstGeom prst="rect">
            <a:avLst/>
          </a:prstGeom>
        </p:spPr>
      </p:pic>
      <p:cxnSp>
        <p:nvCxnSpPr>
          <p:cNvPr id="10" name="直接箭头连接符 9"/>
          <p:cNvCxnSpPr/>
          <p:nvPr>
            <p:custDataLst>
              <p:tags r:id="rId4"/>
            </p:custDataLst>
          </p:nvPr>
        </p:nvCxnSpPr>
        <p:spPr>
          <a:xfrm flipV="1">
            <a:off x="3746500" y="2000250"/>
            <a:ext cx="2363470" cy="31432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custDataLst>
              <p:tags r:id="rId5"/>
            </p:custDataLst>
          </p:nvPr>
        </p:nvCxnSpPr>
        <p:spPr>
          <a:xfrm flipV="1">
            <a:off x="3841115" y="3024505"/>
            <a:ext cx="2195830" cy="98044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custDataLst>
              <p:tags r:id="rId6"/>
            </p:custDataLst>
          </p:nvPr>
        </p:nvCxnSpPr>
        <p:spPr>
          <a:xfrm flipV="1">
            <a:off x="3753485" y="4926965"/>
            <a:ext cx="2042160" cy="35179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243840" y="128905"/>
            <a:ext cx="4645025" cy="746125"/>
          </a:xfrm>
        </p:spPr>
        <p:txBody>
          <a:bodyPr/>
          <a:lstStyle/>
          <a:p>
            <a:pPr algn="l"/>
            <a:r>
              <a:rPr lang="en-US" altLang="zh-CN" sz="3200">
                <a:latin typeface="得意黑" pitchFamily="2" charset="-122"/>
                <a:ea typeface="得意黑" pitchFamily="2" charset="-122"/>
              </a:rPr>
              <a:t>disk_write</a:t>
            </a:r>
            <a:r>
              <a:rPr lang="zh-CN" altLang="en-US" sz="3200">
                <a:latin typeface="得意黑" pitchFamily="2" charset="-122"/>
                <a:ea typeface="得意黑" pitchFamily="2" charset="-122"/>
              </a:rPr>
              <a:t>：</a:t>
            </a:r>
          </a:p>
        </p:txBody>
      </p:sp>
      <p:pic>
        <p:nvPicPr>
          <p:cNvPr id="2" name="图片 1"/>
          <p:cNvPicPr>
            <a:picLocks noChangeAspect="1"/>
          </p:cNvPicPr>
          <p:nvPr>
            <p:custDataLst>
              <p:tags r:id="rId2"/>
            </p:custDataLst>
          </p:nvPr>
        </p:nvPicPr>
        <p:blipFill>
          <a:blip r:embed="rId4"/>
          <a:stretch>
            <a:fillRect/>
          </a:stretch>
        </p:blipFill>
        <p:spPr>
          <a:xfrm>
            <a:off x="550545" y="1857375"/>
            <a:ext cx="11091545" cy="3573780"/>
          </a:xfrm>
          <a:prstGeom prst="rect">
            <a:avLst/>
          </a:prstGeom>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243840" y="128905"/>
            <a:ext cx="4645025" cy="746125"/>
          </a:xfrm>
        </p:spPr>
        <p:txBody>
          <a:bodyPr/>
          <a:lstStyle/>
          <a:p>
            <a:pPr algn="l"/>
            <a:r>
              <a:rPr lang="en-US" altLang="zh-CN" sz="3200">
                <a:latin typeface="得意黑" pitchFamily="2" charset="-122"/>
                <a:ea typeface="得意黑" pitchFamily="2" charset="-122"/>
              </a:rPr>
              <a:t>disk_write</a:t>
            </a:r>
            <a:r>
              <a:rPr lang="zh-CN" altLang="en-US" sz="3200">
                <a:latin typeface="得意黑" pitchFamily="2" charset="-122"/>
                <a:ea typeface="得意黑" pitchFamily="2" charset="-122"/>
              </a:rPr>
              <a:t>：</a:t>
            </a:r>
          </a:p>
        </p:txBody>
      </p:sp>
      <p:pic>
        <p:nvPicPr>
          <p:cNvPr id="5" name="图片 4"/>
          <p:cNvPicPr>
            <a:picLocks noChangeAspect="1"/>
          </p:cNvPicPr>
          <p:nvPr>
            <p:custDataLst>
              <p:tags r:id="rId2"/>
            </p:custDataLst>
          </p:nvPr>
        </p:nvPicPr>
        <p:blipFill>
          <a:blip r:embed="rId7"/>
          <a:stretch>
            <a:fillRect/>
          </a:stretch>
        </p:blipFill>
        <p:spPr>
          <a:xfrm>
            <a:off x="0" y="941705"/>
            <a:ext cx="5654040" cy="2435860"/>
          </a:xfrm>
          <a:prstGeom prst="rect">
            <a:avLst/>
          </a:prstGeom>
        </p:spPr>
      </p:pic>
      <p:sp>
        <p:nvSpPr>
          <p:cNvPr id="7" name="标题 3"/>
          <p:cNvSpPr>
            <a:spLocks noGrp="1"/>
          </p:cNvSpPr>
          <p:nvPr>
            <p:custDataLst>
              <p:tags r:id="rId3"/>
            </p:custDataLst>
          </p:nvPr>
        </p:nvSpPr>
        <p:spPr>
          <a:xfrm>
            <a:off x="2705100" y="4127500"/>
            <a:ext cx="2931160" cy="10090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a:latin typeface="得意黑" pitchFamily="2" charset="-122"/>
                <a:ea typeface="得意黑" pitchFamily="2" charset="-122"/>
              </a:rPr>
              <a:t>los_part_write</a:t>
            </a:r>
            <a:r>
              <a:rPr lang="zh-CN" altLang="en-US" sz="3200">
                <a:latin typeface="得意黑" pitchFamily="2" charset="-122"/>
                <a:ea typeface="得意黑" pitchFamily="2" charset="-122"/>
              </a:rPr>
              <a:t>：</a:t>
            </a:r>
          </a:p>
        </p:txBody>
      </p:sp>
      <p:cxnSp>
        <p:nvCxnSpPr>
          <p:cNvPr id="10" name="直接箭头连接符 9"/>
          <p:cNvCxnSpPr/>
          <p:nvPr>
            <p:custDataLst>
              <p:tags r:id="rId4"/>
            </p:custDataLst>
          </p:nvPr>
        </p:nvCxnSpPr>
        <p:spPr>
          <a:xfrm flipV="1">
            <a:off x="4610100" y="479425"/>
            <a:ext cx="987425" cy="169037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5"/>
            </p:custDataLst>
          </p:nvPr>
        </p:nvPicPr>
        <p:blipFill>
          <a:blip r:embed="rId8"/>
          <a:stretch>
            <a:fillRect/>
          </a:stretch>
        </p:blipFill>
        <p:spPr>
          <a:xfrm>
            <a:off x="5636260" y="62865"/>
            <a:ext cx="6126480" cy="6709410"/>
          </a:xfrm>
          <a:prstGeom prst="rect">
            <a:avLst/>
          </a:prstGeom>
        </p:spPr>
      </p:pic>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9"/>
          <a:stretch>
            <a:fillRect/>
          </a:stretch>
        </p:blipFill>
        <p:spPr>
          <a:xfrm>
            <a:off x="120650" y="68580"/>
            <a:ext cx="6038850" cy="6597650"/>
          </a:xfrm>
          <a:prstGeom prst="rect">
            <a:avLst/>
          </a:prstGeom>
        </p:spPr>
      </p:pic>
      <p:pic>
        <p:nvPicPr>
          <p:cNvPr id="60" name="图片 1"/>
          <p:cNvPicPr>
            <a:picLocks noChangeAspect="1"/>
          </p:cNvPicPr>
          <p:nvPr>
            <p:custDataLst>
              <p:tags r:id="rId2"/>
            </p:custDataLst>
          </p:nvPr>
        </p:nvPicPr>
        <p:blipFill>
          <a:blip r:embed="rId10"/>
          <a:stretch>
            <a:fillRect/>
          </a:stretch>
        </p:blipFill>
        <p:spPr>
          <a:xfrm>
            <a:off x="6014720" y="68263"/>
            <a:ext cx="2357120" cy="1062355"/>
          </a:xfrm>
          <a:prstGeom prst="rect">
            <a:avLst/>
          </a:prstGeom>
          <a:noFill/>
          <a:ln>
            <a:noFill/>
          </a:ln>
        </p:spPr>
      </p:pic>
      <p:pic>
        <p:nvPicPr>
          <p:cNvPr id="63" name="图片 3"/>
          <p:cNvPicPr>
            <a:picLocks noChangeAspect="1"/>
          </p:cNvPicPr>
          <p:nvPr>
            <p:custDataLst>
              <p:tags r:id="rId3"/>
            </p:custDataLst>
          </p:nvPr>
        </p:nvPicPr>
        <p:blipFill>
          <a:blip r:embed="rId11"/>
          <a:stretch>
            <a:fillRect/>
          </a:stretch>
        </p:blipFill>
        <p:spPr>
          <a:xfrm>
            <a:off x="6108700" y="1293813"/>
            <a:ext cx="2376170" cy="1058545"/>
          </a:xfrm>
          <a:prstGeom prst="rect">
            <a:avLst/>
          </a:prstGeom>
          <a:noFill/>
          <a:ln>
            <a:noFill/>
          </a:ln>
        </p:spPr>
      </p:pic>
      <p:pic>
        <p:nvPicPr>
          <p:cNvPr id="62" name="图片 2"/>
          <p:cNvPicPr>
            <a:picLocks noChangeAspect="1"/>
          </p:cNvPicPr>
          <p:nvPr>
            <p:custDataLst>
              <p:tags r:id="rId4"/>
            </p:custDataLst>
          </p:nvPr>
        </p:nvPicPr>
        <p:blipFill>
          <a:blip r:embed="rId12"/>
          <a:stretch>
            <a:fillRect/>
          </a:stretch>
        </p:blipFill>
        <p:spPr>
          <a:xfrm>
            <a:off x="5926773" y="2595880"/>
            <a:ext cx="5269865" cy="436880"/>
          </a:xfrm>
          <a:prstGeom prst="rect">
            <a:avLst/>
          </a:prstGeom>
          <a:noFill/>
          <a:ln>
            <a:noFill/>
          </a:ln>
        </p:spPr>
      </p:pic>
      <p:cxnSp>
        <p:nvCxnSpPr>
          <p:cNvPr id="9" name="直接箭头连接符 8"/>
          <p:cNvCxnSpPr/>
          <p:nvPr>
            <p:custDataLst>
              <p:tags r:id="rId5"/>
            </p:custDataLst>
          </p:nvPr>
        </p:nvCxnSpPr>
        <p:spPr>
          <a:xfrm flipV="1">
            <a:off x="4990465" y="731520"/>
            <a:ext cx="1075690" cy="13208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custDataLst>
              <p:tags r:id="rId6"/>
            </p:custDataLst>
          </p:nvPr>
        </p:nvCxnSpPr>
        <p:spPr>
          <a:xfrm>
            <a:off x="3570605" y="1624330"/>
            <a:ext cx="2444115" cy="146685"/>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标题 3"/>
          <p:cNvSpPr>
            <a:spLocks noGrp="1"/>
          </p:cNvSpPr>
          <p:nvPr>
            <p:custDataLst>
              <p:tags r:id="rId7"/>
            </p:custDataLst>
          </p:nvPr>
        </p:nvSpPr>
        <p:spPr>
          <a:xfrm>
            <a:off x="8676640" y="5568950"/>
            <a:ext cx="2931160" cy="100901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ltLang="zh-CN" sz="3200">
                <a:latin typeface="得意黑" pitchFamily="2" charset="-122"/>
                <a:ea typeface="得意黑" pitchFamily="2" charset="-122"/>
              </a:rPr>
              <a:t>los_part_write</a:t>
            </a:r>
            <a:endParaRPr lang="zh-CN" altLang="en-US" sz="3200">
              <a:latin typeface="得意黑" pitchFamily="2" charset="-122"/>
              <a:ea typeface="得意黑" pitchFamily="2" charset="-122"/>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243840" y="-133985"/>
            <a:ext cx="4658995" cy="1009015"/>
          </a:xfrm>
        </p:spPr>
        <p:txBody>
          <a:bodyPr/>
          <a:lstStyle/>
          <a:p>
            <a:pPr algn="l"/>
            <a:r>
              <a:rPr lang="en-US" altLang="zh-CN" sz="3200">
                <a:latin typeface="得意黑" pitchFamily="2" charset="-122"/>
                <a:ea typeface="得意黑" pitchFamily="2" charset="-122"/>
              </a:rPr>
              <a:t>los_disk_write</a:t>
            </a:r>
            <a:r>
              <a:rPr lang="zh-CN" altLang="en-US" sz="3200">
                <a:latin typeface="得意黑" pitchFamily="2" charset="-122"/>
                <a:ea typeface="得意黑" pitchFamily="2" charset="-122"/>
              </a:rPr>
              <a:t>：</a:t>
            </a:r>
          </a:p>
        </p:txBody>
      </p:sp>
      <p:pic>
        <p:nvPicPr>
          <p:cNvPr id="12" name="图片 1"/>
          <p:cNvPicPr>
            <a:picLocks noChangeAspect="1"/>
          </p:cNvPicPr>
          <p:nvPr>
            <p:custDataLst>
              <p:tags r:id="rId2"/>
            </p:custDataLst>
          </p:nvPr>
        </p:nvPicPr>
        <p:blipFill>
          <a:blip r:embed="rId4"/>
          <a:stretch>
            <a:fillRect/>
          </a:stretch>
        </p:blipFill>
        <p:spPr>
          <a:xfrm>
            <a:off x="2998470" y="85090"/>
            <a:ext cx="6401435" cy="6680200"/>
          </a:xfrm>
          <a:prstGeom prst="rect">
            <a:avLst/>
          </a:prstGeom>
          <a:noFill/>
          <a:ln>
            <a:noFill/>
          </a:ln>
        </p:spPr>
      </p:pic>
      <p:sp>
        <p:nvSpPr>
          <p:cNvPr id="2" name="文本框 1"/>
          <p:cNvSpPr txBox="1"/>
          <p:nvPr/>
        </p:nvSpPr>
        <p:spPr>
          <a:xfrm>
            <a:off x="226060" y="1052195"/>
            <a:ext cx="2590800" cy="1198880"/>
          </a:xfrm>
          <a:prstGeom prst="rect">
            <a:avLst/>
          </a:prstGeom>
          <a:noFill/>
        </p:spPr>
        <p:txBody>
          <a:bodyPr wrap="square" rtlCol="0">
            <a:spAutoFit/>
          </a:bodyPr>
          <a:lstStyle/>
          <a:p>
            <a:r>
              <a:rPr lang="zh-CN" altLang="en-US"/>
              <a:t>将buf指向的数据写入drvID对应的磁盘中从sector开始的count个扇区</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2583" y="295275"/>
            <a:ext cx="12006701" cy="6267450"/>
            <a:chOff x="112583" y="295275"/>
            <a:chExt cx="12006701" cy="6267450"/>
          </a:xfrm>
        </p:grpSpPr>
        <p:sp>
          <p:nvSpPr>
            <p:cNvPr id="2" name="矩形 1"/>
            <p:cNvSpPr/>
            <p:nvPr/>
          </p:nvSpPr>
          <p:spPr>
            <a:xfrm>
              <a:off x="325529" y="295275"/>
              <a:ext cx="11534775" cy="626745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6844320" y="980413"/>
              <a:ext cx="5274964" cy="275671"/>
              <a:chOff x="6404562" y="2125822"/>
              <a:chExt cx="5274964" cy="275671"/>
            </a:xfrm>
          </p:grpSpPr>
          <p:grpSp>
            <p:nvGrpSpPr>
              <p:cNvPr id="5" name="组合 4"/>
              <p:cNvGrpSpPr/>
              <p:nvPr/>
            </p:nvGrpSpPr>
            <p:grpSpPr>
              <a:xfrm>
                <a:off x="6404562" y="2125822"/>
                <a:ext cx="5274964" cy="275671"/>
                <a:chOff x="-57370" y="2710927"/>
                <a:chExt cx="10807846" cy="718073"/>
              </a:xfrm>
            </p:grpSpPr>
            <p:cxnSp>
              <p:nvCxnSpPr>
                <p:cNvPr id="9" name="直接连接符 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flipH="1">
                  <a:off x="750704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flipH="1">
                  <a:off x="786742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858819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894857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7" name="直接连接符 6"/>
              <p:cNvCxnSpPr/>
              <p:nvPr/>
            </p:nvCxnSpPr>
            <p:spPr>
              <a:xfrm flipH="1">
                <a:off x="746352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7639414"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112583" y="980413"/>
              <a:ext cx="5978525" cy="275672"/>
              <a:chOff x="601928" y="2125822"/>
              <a:chExt cx="5978525" cy="275672"/>
            </a:xfrm>
          </p:grpSpPr>
          <p:grpSp>
            <p:nvGrpSpPr>
              <p:cNvPr id="35" name="组合 34"/>
              <p:cNvGrpSpPr/>
              <p:nvPr/>
            </p:nvGrpSpPr>
            <p:grpSpPr>
              <a:xfrm>
                <a:off x="601928" y="2125823"/>
                <a:ext cx="5978525" cy="275671"/>
                <a:chOff x="-57370" y="2710927"/>
                <a:chExt cx="12249370" cy="718073"/>
              </a:xfrm>
            </p:grpSpPr>
            <p:cxnSp>
              <p:nvCxnSpPr>
                <p:cNvPr id="39" name="直接连接符 38"/>
                <p:cNvCxnSpPr/>
                <p:nvPr userDrawn="1"/>
              </p:nvCxnSpPr>
              <p:spPr>
                <a:xfrm flipH="1">
                  <a:off x="318605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userDrawn="1"/>
              </p:nvCxnSpPr>
              <p:spPr>
                <a:xfrm flipH="1">
                  <a:off x="354644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userDrawn="1"/>
              </p:nvCxnSpPr>
              <p:spPr>
                <a:xfrm flipH="1">
                  <a:off x="390682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userDrawn="1"/>
              </p:nvCxnSpPr>
              <p:spPr>
                <a:xfrm flipH="1">
                  <a:off x="426720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flipH="1">
                  <a:off x="462758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flipH="1">
                  <a:off x="498796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flipH="1">
                  <a:off x="534834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570872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userDrawn="1"/>
              </p:nvCxnSpPr>
              <p:spPr>
                <a:xfrm flipH="1">
                  <a:off x="606910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userDrawn="1"/>
              </p:nvCxnSpPr>
              <p:spPr>
                <a:xfrm flipH="1">
                  <a:off x="642948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userDrawn="1"/>
              </p:nvCxnSpPr>
              <p:spPr>
                <a:xfrm flipH="1">
                  <a:off x="678986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userDrawn="1"/>
              </p:nvCxnSpPr>
              <p:spPr>
                <a:xfrm flipH="1">
                  <a:off x="715025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flipH="1">
                  <a:off x="8227809"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userDrawn="1"/>
              </p:nvCxnSpPr>
              <p:spPr>
                <a:xfrm flipH="1">
                  <a:off x="930895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userDrawn="1"/>
              </p:nvCxnSpPr>
              <p:spPr>
                <a:xfrm flipH="1">
                  <a:off x="966933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flipH="1">
                  <a:off x="1002971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userDrawn="1"/>
              </p:nvCxnSpPr>
              <p:spPr>
                <a:xfrm flipH="1">
                  <a:off x="1039009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userDrawn="1"/>
              </p:nvCxnSpPr>
              <p:spPr>
                <a:xfrm flipH="1">
                  <a:off x="1075047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userDrawn="1"/>
              </p:nvCxnSpPr>
              <p:spPr>
                <a:xfrm flipH="1">
                  <a:off x="1111085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flipH="1">
                  <a:off x="1147123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userDrawn="1"/>
              </p:nvCxnSpPr>
              <p:spPr>
                <a:xfrm flipH="1">
                  <a:off x="-57370"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userDrawn="1"/>
              </p:nvCxnSpPr>
              <p:spPr>
                <a:xfrm flipH="1">
                  <a:off x="303011"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userDrawn="1"/>
              </p:nvCxnSpPr>
              <p:spPr>
                <a:xfrm flipH="1">
                  <a:off x="663392"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1023773"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1384154"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1744535"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2104916"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2465297"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userDrawn="1"/>
              </p:nvCxnSpPr>
              <p:spPr>
                <a:xfrm flipH="1">
                  <a:off x="2825678" y="2710927"/>
                  <a:ext cx="720762" cy="718073"/>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cxnSp>
            <p:nvCxnSpPr>
              <p:cNvPr id="36" name="直接连接符 35"/>
              <p:cNvCxnSpPr/>
              <p:nvPr/>
            </p:nvCxnSpPr>
            <p:spPr>
              <a:xfrm flipH="1">
                <a:off x="429749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4473386" y="2125822"/>
                <a:ext cx="351781" cy="2756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3900993" y="626110"/>
              <a:ext cx="4991735" cy="829945"/>
            </a:xfrm>
            <a:prstGeom prst="rect">
              <a:avLst/>
            </a:prstGeom>
            <a:solidFill>
              <a:schemeClr val="bg1"/>
            </a:solidFill>
          </p:spPr>
          <p:txBody>
            <a:bodyPr wrap="square" rtlCol="0">
              <a:spAutoFit/>
            </a:bodyPr>
            <a:lstStyle/>
            <a:p>
              <a:pPr algn="ctr"/>
              <a:r>
                <a:rPr lang="zh-CN" altLang="en-US" sz="4800" b="1" dirty="0">
                  <a:solidFill>
                    <a:schemeClr val="accent1"/>
                  </a:solidFill>
                  <a:latin typeface="字魂59号-创粗黑" panose="00000500000000000000" pitchFamily="2" charset="-122"/>
                  <a:ea typeface="字魂59号-创粗黑" panose="00000500000000000000" pitchFamily="2" charset="-122"/>
                </a:rPr>
                <a:t>文件打开与读写</a:t>
              </a:r>
            </a:p>
          </p:txBody>
        </p:sp>
        <p:grpSp>
          <p:nvGrpSpPr>
            <p:cNvPr id="69" name="组合 68"/>
            <p:cNvGrpSpPr/>
            <p:nvPr/>
          </p:nvGrpSpPr>
          <p:grpSpPr>
            <a:xfrm>
              <a:off x="577788" y="1457589"/>
              <a:ext cx="1080350" cy="86207"/>
              <a:chOff x="-38038950" y="5057550"/>
              <a:chExt cx="8648359" cy="86207"/>
            </a:xfrm>
          </p:grpSpPr>
          <p:cxnSp>
            <p:nvCxnSpPr>
              <p:cNvPr id="70" name="直接连接符 69"/>
              <p:cNvCxnSpPr/>
              <p:nvPr userDrawn="1"/>
            </p:nvCxnSpPr>
            <p:spPr>
              <a:xfrm>
                <a:off x="-38038950" y="5057550"/>
                <a:ext cx="8645560"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1" name="直接连接符 70"/>
              <p:cNvCxnSpPr/>
              <p:nvPr userDrawn="1"/>
            </p:nvCxnSpPr>
            <p:spPr>
              <a:xfrm>
                <a:off x="-38036151" y="5143757"/>
                <a:ext cx="8645560"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a:off x="876383" y="1457324"/>
            <a:ext cx="5459095" cy="4673937"/>
            <a:chOff x="5849068" y="1630044"/>
            <a:chExt cx="5459095" cy="4673937"/>
          </a:xfrm>
        </p:grpSpPr>
        <p:grpSp>
          <p:nvGrpSpPr>
            <p:cNvPr id="6" name="组合 5"/>
            <p:cNvGrpSpPr/>
            <p:nvPr/>
          </p:nvGrpSpPr>
          <p:grpSpPr>
            <a:xfrm>
              <a:off x="5849068" y="1630044"/>
              <a:ext cx="488971" cy="4673937"/>
              <a:chOff x="5849068" y="1630044"/>
              <a:chExt cx="488971" cy="4673937"/>
            </a:xfrm>
          </p:grpSpPr>
          <p:cxnSp>
            <p:nvCxnSpPr>
              <p:cNvPr id="73" name="直接连接符 72"/>
              <p:cNvCxnSpPr/>
              <p:nvPr/>
            </p:nvCxnSpPr>
            <p:spPr>
              <a:xfrm>
                <a:off x="6096000" y="1630044"/>
                <a:ext cx="0" cy="467393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5853960" y="209521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1</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5" name="矩形 74"/>
              <p:cNvSpPr/>
              <p:nvPr/>
            </p:nvSpPr>
            <p:spPr>
              <a:xfrm>
                <a:off x="5849068" y="3101877"/>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2</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sp>
            <p:nvSpPr>
              <p:cNvPr id="76" name="矩形 75"/>
              <p:cNvSpPr/>
              <p:nvPr/>
            </p:nvSpPr>
            <p:spPr>
              <a:xfrm>
                <a:off x="5853960" y="410854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3</a:t>
                </a:r>
                <a:endParaRPr lang="zh-CN" altLang="en-US" sz="3200" dirty="0">
                  <a:solidFill>
                    <a:schemeClr val="accent1"/>
                  </a:solidFill>
                  <a:latin typeface="字魂59号-创粗黑" panose="00000500000000000000" pitchFamily="2" charset="-122"/>
                  <a:ea typeface="字魂59号-创粗黑" panose="00000500000000000000" pitchFamily="2" charset="-122"/>
                </a:endParaRPr>
              </a:p>
            </p:txBody>
          </p:sp>
        </p:grpSp>
        <p:sp>
          <p:nvSpPr>
            <p:cNvPr id="78" name="文本框 77"/>
            <p:cNvSpPr txBox="1"/>
            <p:nvPr/>
          </p:nvSpPr>
          <p:spPr>
            <a:xfrm>
              <a:off x="6936823" y="2024379"/>
              <a:ext cx="4371340" cy="645160"/>
            </a:xfrm>
            <a:prstGeom prst="rect">
              <a:avLst/>
            </a:prstGeom>
            <a:noFill/>
          </p:spPr>
          <p:txBody>
            <a:bodyPr wrap="square" rtlCol="0">
              <a:spAutoFit/>
            </a:bodyPr>
            <a:lstStyle/>
            <a:p>
              <a:pPr algn="r"/>
              <a:r>
                <a:rPr sz="3600" b="1" dirty="0">
                  <a:solidFill>
                    <a:schemeClr val="accent1"/>
                  </a:solidFill>
                  <a:latin typeface="得意黑" pitchFamily="2" charset="-122"/>
                  <a:ea typeface="得意黑" pitchFamily="2" charset="-122"/>
                </a:rPr>
                <a:t>SysOpen相关代码解析</a:t>
              </a:r>
            </a:p>
          </p:txBody>
        </p:sp>
      </p:grpSp>
      <p:sp>
        <p:nvSpPr>
          <p:cNvPr id="38" name="文本框 37"/>
          <p:cNvSpPr txBox="1"/>
          <p:nvPr/>
        </p:nvSpPr>
        <p:spPr>
          <a:xfrm>
            <a:off x="1519555" y="2929255"/>
            <a:ext cx="4796155" cy="645160"/>
          </a:xfrm>
          <a:prstGeom prst="rect">
            <a:avLst/>
          </a:prstGeom>
          <a:noFill/>
        </p:spPr>
        <p:txBody>
          <a:bodyPr wrap="square" rtlCol="0" anchor="t">
            <a:spAutoFit/>
          </a:bodyPr>
          <a:lstStyle/>
          <a:p>
            <a:pPr algn="r"/>
            <a:r>
              <a:rPr sz="3600" b="1" dirty="0">
                <a:solidFill>
                  <a:schemeClr val="accent1"/>
                </a:solidFill>
                <a:latin typeface="得意黑" pitchFamily="2" charset="-122"/>
                <a:ea typeface="得意黑" pitchFamily="2" charset="-122"/>
                <a:sym typeface="+mn-ea"/>
              </a:rPr>
              <a:t>SysRead相关代码解析</a:t>
            </a:r>
          </a:p>
        </p:txBody>
      </p:sp>
      <p:sp>
        <p:nvSpPr>
          <p:cNvPr id="77" name="文本框 76"/>
          <p:cNvSpPr txBox="1"/>
          <p:nvPr/>
        </p:nvSpPr>
        <p:spPr>
          <a:xfrm>
            <a:off x="1964055" y="3935730"/>
            <a:ext cx="9896475" cy="645160"/>
          </a:xfrm>
          <a:prstGeom prst="rect">
            <a:avLst/>
          </a:prstGeom>
          <a:noFill/>
        </p:spPr>
        <p:txBody>
          <a:bodyPr wrap="square" rtlCol="0" anchor="t">
            <a:spAutoFit/>
          </a:bodyPr>
          <a:lstStyle/>
          <a:p>
            <a:pPr algn="l"/>
            <a:r>
              <a:rPr lang="zh-CN" altLang="en-US" sz="3600" b="1" dirty="0">
                <a:solidFill>
                  <a:schemeClr val="accent1"/>
                </a:solidFill>
                <a:latin typeface="得意黑" pitchFamily="2" charset="-122"/>
                <a:ea typeface="得意黑" pitchFamily="2" charset="-122"/>
                <a:sym typeface="+mn-ea"/>
              </a:rPr>
              <a:t>SysWrite相关代码解析</a:t>
            </a:r>
          </a:p>
        </p:txBody>
      </p:sp>
      <p:pic>
        <p:nvPicPr>
          <p:cNvPr id="80" name="图片 79" descr="templates\docerresourceshop\icons\\343435383138323b333633373632353bbcfdcdb7"/>
          <p:cNvPicPr>
            <a:picLocks noChangeAspect="1"/>
          </p:cNvPicPr>
          <p:nvPr/>
        </p:nvPicPr>
        <p:blipFill>
          <a:blip r:embed="rId4"/>
          <a:stretch>
            <a:fillRect/>
          </a:stretch>
        </p:blipFill>
        <p:spPr>
          <a:xfrm rot="10800000">
            <a:off x="9411335" y="4731385"/>
            <a:ext cx="1014095" cy="1014095"/>
          </a:xfrm>
          <a:prstGeom prst="rect">
            <a:avLst/>
          </a:prstGeom>
        </p:spPr>
      </p:pic>
      <p:sp>
        <p:nvSpPr>
          <p:cNvPr id="72" name="矩形 71"/>
          <p:cNvSpPr/>
          <p:nvPr>
            <p:custDataLst>
              <p:tags r:id="rId1"/>
            </p:custDataLst>
          </p:nvPr>
        </p:nvSpPr>
        <p:spPr>
          <a:xfrm>
            <a:off x="881275" y="4996272"/>
            <a:ext cx="484079" cy="484079"/>
          </a:xfrm>
          <a:prstGeom prst="rect">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accent1"/>
                </a:solidFill>
                <a:latin typeface="字魂59号-创粗黑" panose="00000500000000000000" pitchFamily="2" charset="-122"/>
                <a:ea typeface="字魂59号-创粗黑" panose="00000500000000000000" pitchFamily="2" charset="-122"/>
              </a:rPr>
              <a:t>4</a:t>
            </a:r>
          </a:p>
        </p:txBody>
      </p:sp>
      <p:sp>
        <p:nvSpPr>
          <p:cNvPr id="79" name="文本框 78"/>
          <p:cNvSpPr txBox="1"/>
          <p:nvPr/>
        </p:nvSpPr>
        <p:spPr>
          <a:xfrm>
            <a:off x="2047240" y="4915535"/>
            <a:ext cx="6096000" cy="645160"/>
          </a:xfrm>
          <a:prstGeom prst="rect">
            <a:avLst/>
          </a:prstGeom>
          <a:noFill/>
        </p:spPr>
        <p:txBody>
          <a:bodyPr wrap="square" rtlCol="0" anchor="t">
            <a:spAutoFit/>
          </a:bodyPr>
          <a:lstStyle/>
          <a:p>
            <a:pPr algn="l"/>
            <a:r>
              <a:rPr lang="zh-CN" altLang="en-US" sz="3600" b="1" dirty="0">
                <a:solidFill>
                  <a:schemeClr val="accent1"/>
                </a:solidFill>
                <a:latin typeface="得意黑" pitchFamily="2" charset="-122"/>
                <a:ea typeface="得意黑" pitchFamily="2" charset="-122"/>
                <a:sym typeface="+mn-ea"/>
              </a:rPr>
              <a:t>SysClose相关代码解析</a:t>
            </a:r>
          </a:p>
        </p:txBody>
      </p:sp>
    </p:spTree>
  </p:cSld>
  <p:clrMapOvr>
    <a:masterClrMapping/>
  </p:clrMapOvr>
  <mc:AlternateContent xmlns:mc="http://schemas.openxmlformats.org/markup-compatibility/2006" xmlns:p14="http://schemas.microsoft.com/office/powerpoint/2010/main">
    <mc:Choice Requires="p14">
      <p:transition spd="slow" p14:dur="1250" advClick="0" advTm="3000">
        <p14:switch dir="r"/>
      </p:transition>
    </mc:Choice>
    <mc:Fallback xmlns="">
      <p:transition spd="slow" advClick="0" advTm="300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243840" y="-133985"/>
            <a:ext cx="10944860" cy="1009015"/>
          </a:xfrm>
        </p:spPr>
        <p:txBody>
          <a:bodyPr/>
          <a:lstStyle/>
          <a:p>
            <a:pPr algn="l"/>
            <a:r>
              <a:rPr lang="en-US" sz="3200">
                <a:latin typeface="得意黑" pitchFamily="2" charset="-122"/>
                <a:ea typeface="得意黑" pitchFamily="2" charset="-122"/>
              </a:rPr>
              <a:t>SysClose</a:t>
            </a:r>
            <a:r>
              <a:rPr lang="zh-CN" altLang="en-US" sz="3200">
                <a:latin typeface="得意黑" pitchFamily="2" charset="-122"/>
                <a:ea typeface="得意黑" pitchFamily="2" charset="-122"/>
              </a:rPr>
              <a:t>：关闭文件句柄</a:t>
            </a:r>
          </a:p>
        </p:txBody>
      </p:sp>
      <p:pic>
        <p:nvPicPr>
          <p:cNvPr id="7" name="图片 6"/>
          <p:cNvPicPr>
            <a:picLocks noChangeAspect="1"/>
          </p:cNvPicPr>
          <p:nvPr/>
        </p:nvPicPr>
        <p:blipFill>
          <a:blip r:embed="rId5"/>
          <a:srcRect l="8705" t="1770" r="7628"/>
          <a:stretch>
            <a:fillRect/>
          </a:stretch>
        </p:blipFill>
        <p:spPr>
          <a:xfrm>
            <a:off x="8872220" y="1324610"/>
            <a:ext cx="2862580" cy="4723130"/>
          </a:xfrm>
          <a:prstGeom prst="rect">
            <a:avLst/>
          </a:prstGeom>
        </p:spPr>
      </p:pic>
      <p:pic>
        <p:nvPicPr>
          <p:cNvPr id="3" name="图片 2"/>
          <p:cNvPicPr>
            <a:picLocks noChangeAspect="1"/>
          </p:cNvPicPr>
          <p:nvPr>
            <p:custDataLst>
              <p:tags r:id="rId3"/>
            </p:custDataLst>
          </p:nvPr>
        </p:nvPicPr>
        <p:blipFill>
          <a:blip r:embed="rId6"/>
          <a:srcRect l="4268" r="14353"/>
          <a:stretch>
            <a:fillRect/>
          </a:stretch>
        </p:blipFill>
        <p:spPr>
          <a:xfrm>
            <a:off x="4507865" y="1324610"/>
            <a:ext cx="3305175" cy="4457700"/>
          </a:xfrm>
          <a:prstGeom prst="rect">
            <a:avLst/>
          </a:prstGeom>
        </p:spPr>
      </p:pic>
      <p:pic>
        <p:nvPicPr>
          <p:cNvPr id="6" name="图片 5"/>
          <p:cNvPicPr>
            <a:picLocks noChangeAspect="1"/>
          </p:cNvPicPr>
          <p:nvPr/>
        </p:nvPicPr>
        <p:blipFill>
          <a:blip r:embed="rId7"/>
          <a:stretch>
            <a:fillRect/>
          </a:stretch>
        </p:blipFill>
        <p:spPr>
          <a:xfrm>
            <a:off x="481330" y="1788795"/>
            <a:ext cx="3962400" cy="2933700"/>
          </a:xfrm>
          <a:prstGeom prst="rect">
            <a:avLst/>
          </a:prstGeom>
        </p:spPr>
      </p:pic>
    </p:spTree>
    <p:custDataLst>
      <p:tags r:id="rId1"/>
    </p:custData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7c1d9e44-4a86-41c4-94f7-d3a5585db473"/>
  <p:tag name="COMMONDATA" val="eyJoZGlkIjoiNzM1NGMyYjc1MTZhYjAxY2RiYzMwMWMzNWFmMjBjMDk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176_1*b*1"/>
  <p:tag name="KSO_WM_TEMPLATE_CATEGORY" val="custom"/>
  <p:tag name="KSO_WM_TEMPLATE_INDEX" val="20205176"/>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0799,&quot;width&quot;:6170}"/>
</p:tagLst>
</file>

<file path=ppt/tags/tag1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8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68.674015748032,&quot;width&quot;:4333.977952755906}"/>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2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810,&quot;width&quot;:7220}"/>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3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020,&quot;width&quot;:5205}"/>
</p:tagLst>
</file>

<file path=ppt/tags/tag30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6416,&quot;width&quot;:3699}"/>
</p:tagLst>
</file>

<file path=ppt/tags/tag32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7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38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6.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3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159,&quot;width&quot;:8297}"/>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8216,&quot;width&quot;:15449}"/>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5769,&quot;width&quot;:4108}"/>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758.892913385826,&quot;width&quot;:11323.514960629922}"/>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062,&quot;width&quot;:6292}"/>
</p:tagLst>
</file>

<file path=ppt/tags/tag7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5431</Words>
  <Application>Microsoft Office PowerPoint</Application>
  <PresentationFormat>宽屏</PresentationFormat>
  <Paragraphs>645</Paragraphs>
  <Slides>113</Slides>
  <Notes>45</Notes>
  <HiddenSlides>0</HiddenSlides>
  <MMClips>0</MMClips>
  <ScaleCrop>false</ScaleCrop>
  <HeadingPairs>
    <vt:vector size="6" baseType="variant">
      <vt:variant>
        <vt:lpstr>已用的字体</vt:lpstr>
      </vt:variant>
      <vt:variant>
        <vt:i4>16</vt:i4>
      </vt:variant>
      <vt:variant>
        <vt:lpstr>主题</vt:lpstr>
      </vt:variant>
      <vt:variant>
        <vt:i4>6</vt:i4>
      </vt:variant>
      <vt:variant>
        <vt:lpstr>幻灯片标题</vt:lpstr>
      </vt:variant>
      <vt:variant>
        <vt:i4>113</vt:i4>
      </vt:variant>
    </vt:vector>
  </HeadingPairs>
  <TitlesOfParts>
    <vt:vector size="135" baseType="lpstr">
      <vt:lpstr>JetBrains Mono</vt:lpstr>
      <vt:lpstr>OPPOSans B</vt:lpstr>
      <vt:lpstr>OPPOSans-S</vt:lpstr>
      <vt:lpstr>PingFang SC</vt:lpstr>
      <vt:lpstr>得意黑</vt:lpstr>
      <vt:lpstr>等线</vt:lpstr>
      <vt:lpstr>黑体</vt:lpstr>
      <vt:lpstr>思源黑体</vt:lpstr>
      <vt:lpstr>微软雅黑</vt:lpstr>
      <vt:lpstr>字魂59号-创粗黑</vt:lpstr>
      <vt:lpstr>Arial</vt:lpstr>
      <vt:lpstr>Arial Black</vt:lpstr>
      <vt:lpstr>Broadway</vt:lpstr>
      <vt:lpstr>Calibri</vt:lpstr>
      <vt:lpstr>Times New Roman</vt:lpstr>
      <vt:lpstr>Wingdings</vt:lpstr>
      <vt:lpstr>Office 主题​​</vt:lpstr>
      <vt:lpstr>2_Office 主题​​</vt:lpstr>
      <vt:lpstr>3_Office 主题​​</vt:lpstr>
      <vt:lpstr>4_Office 主题​​</vt:lpstr>
      <vt:lpstr>5_Office 主题​​</vt:lpstr>
      <vt:lpstr>6_Office 主题​​</vt:lpstr>
      <vt:lpstr>VFS与文件系统挂载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mount挂载函数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FD:文件描述符</vt:lpstr>
      <vt:lpstr>PowerPoint 演示文稿</vt:lpstr>
      <vt:lpstr>PowerPoint 演示文稿</vt:lpstr>
      <vt:lpstr>SysOpen函数</vt:lpstr>
      <vt:lpstr>SysOpen -&gt; UserPathCopy()</vt:lpstr>
      <vt:lpstr>SysOpen -&gt; AlllocProcessFD()</vt:lpstr>
      <vt:lpstr>SysOpen -&gt; GetFdTable()、AssignProcessFd()</vt:lpstr>
      <vt:lpstr>SysOpen -&gt; do_open()</vt:lpstr>
      <vt:lpstr>SysOpen -&gt; do_open() -&gt; fp_open 传入参数与返回值：</vt:lpstr>
      <vt:lpstr>fp_open传入参数与返回值：</vt:lpstr>
      <vt:lpstr>fp_open传入参数与返回值：</vt:lpstr>
      <vt:lpstr>fp_open定义变量：</vt:lpstr>
      <vt:lpstr>fp_open主要流程：</vt:lpstr>
      <vt:lpstr>fp_open完整流程：</vt:lpstr>
      <vt:lpstr>fp_open完整流程：</vt:lpstr>
      <vt:lpstr>fp_open完整流程：</vt:lpstr>
      <vt:lpstr>fp_open完整流程：</vt:lpstr>
      <vt:lpstr>fp_open完整流程：</vt:lpstr>
      <vt:lpstr>fp_open完整流程：</vt:lpstr>
      <vt:lpstr>fp_open -&gt; do_create：</vt:lpstr>
      <vt:lpstr>fp_open -&gt; files_allocate：</vt:lpstr>
      <vt:lpstr>SysOpen -&gt;AssociateSystemFd():</vt:lpstr>
      <vt:lpstr>PowerPoint 演示文稿</vt:lpstr>
      <vt:lpstr>PowerPoint 演示文稿</vt:lpstr>
      <vt:lpstr>SysRead函数</vt:lpstr>
      <vt:lpstr>SysRead -&gt; LOS_IsUserAddressRange()：</vt:lpstr>
      <vt:lpstr>SysRead （）-&gt;GetAssociatedSystemFd（）：</vt:lpstr>
      <vt:lpstr>GetAssociatedSystemFd（） -&gt;GetFdTable（）：</vt:lpstr>
      <vt:lpstr>SysRead() -&gt;read()</vt:lpstr>
      <vt:lpstr>read()-&gt; fs_getfilep()</vt:lpstr>
      <vt:lpstr>read()-&gt;file_read() -&gt; fatfs_read()</vt:lpstr>
      <vt:lpstr>fatfs_read() -&gt; f_read()</vt:lpstr>
      <vt:lpstr>fatfs_read() -&gt; f_read()</vt:lpstr>
      <vt:lpstr>fatfs_read() -&gt; f_read()</vt:lpstr>
      <vt:lpstr> f_read() -&gt; disk_read()</vt:lpstr>
      <vt:lpstr> disk_read() -&gt; los_part_read()</vt:lpstr>
      <vt:lpstr>PowerPoint 演示文稿</vt:lpstr>
      <vt:lpstr>PowerPoint 演示文稿</vt:lpstr>
      <vt:lpstr>Syswrite函数：</vt:lpstr>
      <vt:lpstr>write函数：</vt:lpstr>
      <vt:lpstr>write函数：</vt:lpstr>
      <vt:lpstr>file_write函数：</vt:lpstr>
      <vt:lpstr>fatfs_write中的f_write：</vt:lpstr>
      <vt:lpstr>fatfs_write中的f_write：</vt:lpstr>
      <vt:lpstr>PowerPoint 演示文稿</vt:lpstr>
      <vt:lpstr>PowerPoint 演示文稿</vt:lpstr>
      <vt:lpstr>fatfs_write中的f_write：</vt:lpstr>
      <vt:lpstr>disk_write：</vt:lpstr>
      <vt:lpstr>disk_write：</vt:lpstr>
      <vt:lpstr>PowerPoint 演示文稿</vt:lpstr>
      <vt:lpstr>los_disk_write：</vt:lpstr>
      <vt:lpstr>PowerPoint 演示文稿</vt:lpstr>
      <vt:lpstr>SysClose：关闭文件句柄</vt:lpstr>
      <vt:lpstr>DisassociateProcessFd：解除关联</vt:lpstr>
      <vt:lpstr>DisassociateProcessFd：解除关联</vt:lpstr>
      <vt:lpstr>close：关闭文件</vt:lpstr>
      <vt:lpstr>file_close、OsCurrProcessGet：关闭文件</vt:lpstr>
      <vt:lpstr>file_close、files_close_internal：关闭文件</vt:lpstr>
      <vt:lpstr>file_close、files_close_internal：关闭文件</vt:lpstr>
      <vt:lpstr>file_close、files_close_internal：关闭文件</vt:lpstr>
      <vt:lpstr>file_close、files_close_internal：关闭文件</vt:lpstr>
      <vt:lpstr> _files_close：关闭vnode</vt:lpstr>
      <vt:lpstr>closedir：关闭目录</vt:lpstr>
      <vt:lpstr>fatfs_close：关闭vnode</vt:lpstr>
      <vt:lpstr>fatfs_close：关闭vnode</vt:lpstr>
      <vt:lpstr>fatfs_close：关闭vnode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炅函</dc:creator>
  <cp:lastModifiedBy>qinan tang</cp:lastModifiedBy>
  <cp:revision>105</cp:revision>
  <dcterms:created xsi:type="dcterms:W3CDTF">2022-12-18T01:15:00Z</dcterms:created>
  <dcterms:modified xsi:type="dcterms:W3CDTF">2023-06-12T13:27:12Z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108A0AC9C7AF47F2AA66CC78B4429DA3</vt:lpwstr>
  </property>
  <property fmtid="{D5CDD505-2E9C-101B-9397-08002B2CF9AE}" pid="3" name="KSOProductBuildVer">
    <vt:lpwstr>2052-11.1.0.13703</vt:lpwstr>
  </property>
</Properties>
</file>